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65" r:id="rId4"/>
    <p:sldId id="266" r:id="rId5"/>
    <p:sldId id="267" r:id="rId6"/>
    <p:sldId id="259" r:id="rId7"/>
    <p:sldId id="269" r:id="rId8"/>
    <p:sldId id="260" r:id="rId9"/>
    <p:sldId id="272" r:id="rId10"/>
    <p:sldId id="271" r:id="rId11"/>
    <p:sldId id="273" r:id="rId12"/>
    <p:sldId id="274" r:id="rId13"/>
    <p:sldId id="275" r:id="rId14"/>
    <p:sldId id="276" r:id="rId15"/>
    <p:sldId id="278" r:id="rId16"/>
    <p:sldId id="277" r:id="rId17"/>
    <p:sldId id="279" r:id="rId18"/>
    <p:sldId id="280" r:id="rId19"/>
    <p:sldId id="281" r:id="rId20"/>
    <p:sldId id="282" r:id="rId21"/>
    <p:sldId id="2216" r:id="rId22"/>
    <p:sldId id="2215" r:id="rId23"/>
    <p:sldId id="2217" r:id="rId24"/>
    <p:sldId id="2093"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BVT" initials="" lastIdx="1" clrIdx="0"/>
  <p:cmAuthor id="2" name="438585610@qq.com" initials="" lastIdx="2" clrIdx="0"/>
  <p:cmAuthor id="3" name="lina" initials="" lastIdx="1" clrIdx="1"/>
  <p:cmAuthor id="4" name="EDZ"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1" d="100"/>
          <a:sy n="81" d="100"/>
        </p:scale>
        <p:origin x="72" y="48"/>
      </p:cViewPr>
      <p:guideLst>
        <p:guide orient="horz" pos="209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21</a:t>
            </a:fld>
            <a:endParaRPr kumimoji="1" lang="zh-CN" altLang="en-US"/>
          </a:p>
        </p:txBody>
      </p:sp>
    </p:spTree>
    <p:extLst>
      <p:ext uri="{BB962C8B-B14F-4D97-AF65-F5344CB8AC3E}">
        <p14:creationId xmlns:p14="http://schemas.microsoft.com/office/powerpoint/2010/main" val="404885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22</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23</a:t>
            </a:fld>
            <a:endParaRPr kumimoji="1" lang="zh-CN" altLang="en-US"/>
          </a:p>
        </p:txBody>
      </p:sp>
    </p:spTree>
    <p:extLst>
      <p:ext uri="{BB962C8B-B14F-4D97-AF65-F5344CB8AC3E}">
        <p14:creationId xmlns:p14="http://schemas.microsoft.com/office/powerpoint/2010/main" val="281008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04EE4E-6067-CA43-BAD4-2F0481A23C21}" type="slidenum">
              <a:rPr lang="en-US" altLang="zh-CN" smtClean="0"/>
              <a:t>24</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charset="-122"/>
                <a:ea typeface="微软雅黑" panose="020B0503020204020204" charset="-122"/>
                <a:cs typeface="+mn-ea"/>
                <a:sym typeface="+mn-lt"/>
              </a:rPr>
              <a:t>一是根据机构所属类别，参与普查填报。</a:t>
            </a:r>
            <a:r>
              <a:rPr lang="zh-CN" altLang="en-US"/>
              <a:t>下方的表格是不同类别机构需要填报的表格种类</a:t>
            </a:r>
          </a:p>
        </p:txBody>
      </p:sp>
      <p:sp>
        <p:nvSpPr>
          <p:cNvPr id="4" name="灯片编号占位符 3"/>
          <p:cNvSpPr>
            <a:spLocks noGrp="1"/>
          </p:cNvSpPr>
          <p:nvPr>
            <p:ph type="sldNum" sz="quarter" idx="5"/>
          </p:nvPr>
        </p:nvSpPr>
        <p:spPr/>
        <p:txBody>
          <a:bodyPr/>
          <a:lstStyle/>
          <a:p>
            <a:fld id="{0C04EE4E-6067-CA43-BAD4-2F0481A23C21}" type="slidenum">
              <a:rPr lang="en-US" altLang="zh-CN"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4EE4E-6067-CA43-BAD4-2F0481A23C21}" type="slidenum">
              <a:rPr lang="en-US" altLang="zh-CN"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2024/4/18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2024/4/18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2024/4/18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2024/4/18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2024/4/18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2024/4/18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2024/4/18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6.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neris.csrc.gov.cn/d5cjjpc/"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9.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p:nvPr/>
        </p:nvSpPr>
        <p:spPr>
          <a:xfrm>
            <a:off x="11178460" y="309390"/>
            <a:ext cx="453651"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charset="-122"/>
                <a:ea typeface="微软雅黑" panose="020B0503020204020204" charset="-122"/>
              </a:rPr>
              <a:t>PPT</a:t>
            </a:r>
            <a:r>
              <a:rPr lang="zh-CN" altLang="en-US" sz="100" dirty="0">
                <a:solidFill>
                  <a:schemeClr val="bg1"/>
                </a:solidFill>
                <a:latin typeface="微软雅黑" panose="020B0503020204020204" charset="-122"/>
                <a:ea typeface="微软雅黑" panose="020B0503020204020204" charset="-122"/>
              </a:rPr>
              <a:t>下载 </a:t>
            </a:r>
            <a:r>
              <a:rPr lang="en-US" altLang="zh-CN" sz="100" dirty="0">
                <a:solidFill>
                  <a:schemeClr val="bg1"/>
                </a:solidFill>
                <a:latin typeface="微软雅黑" panose="020B0503020204020204" charset="-122"/>
                <a:ea typeface="微软雅黑" panose="020B0503020204020204" charset="-122"/>
              </a:rPr>
              <a:t>http://www.1ppt.com/xiazai/</a:t>
            </a:r>
          </a:p>
        </p:txBody>
      </p:sp>
      <p:sp>
        <p:nvSpPr>
          <p:cNvPr id="8" name="Rectangle: Rounded Corners 25"/>
          <p:cNvSpPr/>
          <p:nvPr/>
        </p:nvSpPr>
        <p:spPr>
          <a:xfrm rot="18900000" flipH="1">
            <a:off x="4840792" y="-1366518"/>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9" name="Freeform: Shape 26"/>
          <p:cNvSpPr/>
          <p:nvPr/>
        </p:nvSpPr>
        <p:spPr>
          <a:xfrm rot="18900000" flipH="1">
            <a:off x="8126868" y="239531"/>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Rectangle: Rounded Corners 25"/>
          <p:cNvSpPr/>
          <p:nvPr/>
        </p:nvSpPr>
        <p:spPr>
          <a:xfrm rot="18900000" flipH="1">
            <a:off x="-3841602" y="2688280"/>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2" name="Rectangle: Rounded Corners 25"/>
          <p:cNvSpPr/>
          <p:nvPr/>
        </p:nvSpPr>
        <p:spPr>
          <a:xfrm rot="18900000" flipH="1">
            <a:off x="8535616" y="4187114"/>
            <a:ext cx="8285244"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4" name="Title 5"/>
          <p:cNvSpPr txBox="1"/>
          <p:nvPr/>
        </p:nvSpPr>
        <p:spPr>
          <a:xfrm>
            <a:off x="1168400" y="1972310"/>
            <a:ext cx="8268970" cy="1793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zh-CN" altLang="zh-CN" sz="5400" b="1" dirty="0">
                <a:solidFill>
                  <a:schemeClr val="tx1">
                    <a:lumMod val="75000"/>
                    <a:lumOff val="25000"/>
                  </a:schemeClr>
                </a:solidFill>
                <a:latin typeface="微软雅黑" panose="020B0503020204020204" charset="-122"/>
                <a:ea typeface="微软雅黑" panose="020B0503020204020204" charset="-122"/>
                <a:cs typeface="+mn-ea"/>
                <a:sym typeface="+mn-lt"/>
              </a:rPr>
              <a:t>第五次资本市场服务业</a:t>
            </a:r>
          </a:p>
          <a:p>
            <a:pPr>
              <a:lnSpc>
                <a:spcPct val="100000"/>
              </a:lnSpc>
              <a:spcAft>
                <a:spcPts val="1200"/>
              </a:spcAft>
            </a:pPr>
            <a:r>
              <a:rPr lang="zh-CN" altLang="zh-CN" sz="5400" b="1" dirty="0">
                <a:solidFill>
                  <a:schemeClr val="tx1">
                    <a:lumMod val="75000"/>
                    <a:lumOff val="25000"/>
                  </a:schemeClr>
                </a:solidFill>
                <a:latin typeface="微软雅黑" panose="020B0503020204020204" charset="-122"/>
                <a:ea typeface="微软雅黑" panose="020B0503020204020204" charset="-122"/>
                <a:cs typeface="+mn-ea"/>
                <a:sym typeface="+mn-lt"/>
              </a:rPr>
              <a:t>普查数据填报</a:t>
            </a:r>
          </a:p>
        </p:txBody>
      </p:sp>
      <p:sp>
        <p:nvSpPr>
          <p:cNvPr id="16" name="文本框 15"/>
          <p:cNvSpPr txBox="1"/>
          <p:nvPr/>
        </p:nvSpPr>
        <p:spPr>
          <a:xfrm>
            <a:off x="2359025" y="4428490"/>
            <a:ext cx="4313555" cy="39878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r>
              <a:rPr lang="zh-CN" altLang="en-US" sz="2000" b="1" dirty="0">
                <a:solidFill>
                  <a:srgbClr val="2883B0"/>
                </a:solidFill>
                <a:latin typeface="微软雅黑" panose="020B0503020204020204" charset="-122"/>
                <a:ea typeface="微软雅黑" panose="020B0503020204020204" charset="-122"/>
                <a:cs typeface="+mn-ea"/>
                <a:sym typeface="+mn-lt"/>
              </a:rPr>
              <a:t>江苏证监局    </a:t>
            </a:r>
            <a:r>
              <a:rPr lang="en-US" altLang="zh-CN" sz="2000" b="1" dirty="0">
                <a:solidFill>
                  <a:srgbClr val="2883B0"/>
                </a:solidFill>
                <a:latin typeface="微软雅黑" panose="020B0503020204020204" charset="-122"/>
                <a:ea typeface="微软雅黑" panose="020B0503020204020204" charset="-122"/>
                <a:cs typeface="+mn-ea"/>
                <a:sym typeface="+mn-lt"/>
              </a:rPr>
              <a:t>2024</a:t>
            </a:r>
            <a:r>
              <a:rPr lang="zh-CN" altLang="en-US" sz="2000" b="1" dirty="0">
                <a:solidFill>
                  <a:srgbClr val="2883B0"/>
                </a:solidFill>
                <a:latin typeface="微软雅黑" panose="020B0503020204020204" charset="-122"/>
                <a:ea typeface="微软雅黑" panose="020B0503020204020204" charset="-122"/>
                <a:cs typeface="+mn-ea"/>
                <a:sym typeface="+mn-lt"/>
              </a:rPr>
              <a:t>年</a:t>
            </a:r>
            <a:r>
              <a:rPr lang="en-US" altLang="zh-CN" sz="2000" b="1" dirty="0">
                <a:solidFill>
                  <a:srgbClr val="2883B0"/>
                </a:solidFill>
                <a:latin typeface="微软雅黑" panose="020B0503020204020204" charset="-122"/>
                <a:ea typeface="微软雅黑" panose="020B0503020204020204" charset="-122"/>
                <a:cs typeface="+mn-ea"/>
                <a:sym typeface="+mn-lt"/>
              </a:rPr>
              <a:t>4</a:t>
            </a:r>
            <a:r>
              <a:rPr lang="zh-CN" altLang="en-US" sz="2000" b="1" dirty="0">
                <a:solidFill>
                  <a:srgbClr val="2883B0"/>
                </a:solidFill>
                <a:latin typeface="微软雅黑" panose="020B0503020204020204" charset="-122"/>
                <a:ea typeface="微软雅黑" panose="020B0503020204020204" charset="-122"/>
                <a:cs typeface="+mn-ea"/>
                <a:sym typeface="+mn-lt"/>
              </a:rPr>
              <a:t>月</a:t>
            </a:r>
            <a:endParaRPr lang="en-US" altLang="zh-CN" sz="2000" b="1" dirty="0">
              <a:solidFill>
                <a:srgbClr val="2883B0"/>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56201" y="-3004845"/>
            <a:ext cx="21720256" cy="11638106"/>
            <a:chOff x="-3556201" y="-3004845"/>
            <a:chExt cx="21720256" cy="11638106"/>
          </a:xfrm>
        </p:grpSpPr>
        <p:sp>
          <p:nvSpPr>
            <p:cNvPr id="4" name="Rectangle: Rounded Corners 25"/>
            <p:cNvSpPr/>
            <p:nvPr/>
          </p:nvSpPr>
          <p:spPr>
            <a:xfrm rot="18900000" flipH="1">
              <a:off x="435860" y="7321294"/>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5" name="Rectangle: Rounded Corners 25"/>
            <p:cNvSpPr/>
            <p:nvPr/>
          </p:nvSpPr>
          <p:spPr>
            <a:xfrm rot="18900000" flipH="1">
              <a:off x="8914565" y="-1866880"/>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6" name="Rectangle: Rounded Corners 25"/>
            <p:cNvSpPr/>
            <p:nvPr/>
          </p:nvSpPr>
          <p:spPr>
            <a:xfrm rot="18900000" flipH="1">
              <a:off x="9878811" y="2540350"/>
              <a:ext cx="8285244"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7" name="Freeform: Shape 26"/>
            <p:cNvSpPr/>
            <p:nvPr/>
          </p:nvSpPr>
          <p:spPr>
            <a:xfrm rot="18900000" flipH="1">
              <a:off x="-3556201" y="5475936"/>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Freeform: Shape 26"/>
            <p:cNvSpPr/>
            <p:nvPr/>
          </p:nvSpPr>
          <p:spPr>
            <a:xfrm rot="18900000" flipH="1">
              <a:off x="-1494941" y="-3004845"/>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PA-文本框 6"/>
            <p:cNvSpPr txBox="1"/>
            <p:nvPr>
              <p:custDataLst>
                <p:tags r:id="rId2"/>
              </p:custDataLst>
            </p:nvPr>
          </p:nvSpPr>
          <p:spPr>
            <a:xfrm>
              <a:off x="5771949" y="2459965"/>
              <a:ext cx="6339840" cy="1938020"/>
            </a:xfrm>
            <a:prstGeom prst="rect">
              <a:avLst/>
            </a:prstGeom>
            <a:noFill/>
          </p:spPr>
          <p:txBody>
            <a:bodyPr wrap="square" rtlCol="0">
              <a:spAutoFit/>
            </a:bodyPr>
            <a:lstStyle/>
            <a:p>
              <a:pPr algn="ctr" fontAlgn="auto"/>
              <a:r>
                <a:rPr lang="zh-CN" altLang="en-US" sz="6000" b="1" dirty="0">
                  <a:solidFill>
                    <a:schemeClr val="tx1">
                      <a:lumMod val="65000"/>
                      <a:lumOff val="35000"/>
                    </a:schemeClr>
                  </a:solidFill>
                  <a:latin typeface="微软雅黑" panose="020B0503020204020204" charset="-122"/>
                  <a:ea typeface="微软雅黑" panose="020B0503020204020204" charset="-122"/>
                  <a:cs typeface="+mn-ea"/>
                  <a:sym typeface="+mn-lt"/>
                </a:rPr>
                <a:t>普查填报指南</a:t>
              </a:r>
            </a:p>
            <a:p>
              <a:pPr algn="ctr" fontAlgn="auto"/>
              <a:r>
                <a:rPr lang="zh-CN" altLang="en-US" sz="6000" b="1" dirty="0">
                  <a:solidFill>
                    <a:schemeClr val="tx1">
                      <a:lumMod val="65000"/>
                      <a:lumOff val="35000"/>
                    </a:schemeClr>
                  </a:solidFill>
                  <a:latin typeface="微软雅黑" panose="020B0503020204020204" charset="-122"/>
                  <a:ea typeface="微软雅黑" panose="020B0503020204020204" charset="-122"/>
                  <a:cs typeface="+mn-ea"/>
                  <a:sym typeface="+mn-lt"/>
                </a:rPr>
                <a:t>（我该怎么做）</a:t>
              </a:r>
            </a:p>
          </p:txBody>
        </p:sp>
      </p:grpSp>
      <p:sp>
        <p:nvSpPr>
          <p:cNvPr id="13" name="PA-圆角矩形 1"/>
          <p:cNvSpPr/>
          <p:nvPr>
            <p:custDataLst>
              <p:tags r:id="rId1"/>
            </p:custDataLst>
          </p:nvPr>
        </p:nvSpPr>
        <p:spPr>
          <a:xfrm rot="5400000">
            <a:off x="4619944" y="3444505"/>
            <a:ext cx="1610096" cy="15419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填报整体流程</a:t>
            </a:r>
          </a:p>
        </p:txBody>
      </p:sp>
      <p:sp>
        <p:nvSpPr>
          <p:cNvPr id="40" name="PA-文本框 42"/>
          <p:cNvSpPr txBox="1"/>
          <p:nvPr>
            <p:custDataLst>
              <p:tags r:id="rId1"/>
            </p:custDataLst>
          </p:nvPr>
        </p:nvSpPr>
        <p:spPr>
          <a:xfrm>
            <a:off x="480060" y="2010379"/>
            <a:ext cx="11026140" cy="83644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indent="0" algn="l" fontAlgn="auto">
              <a:lnSpc>
                <a:spcPts val="3000"/>
              </a:lnSpc>
              <a:buFont typeface="Wingdings" panose="05000000000000000000" charset="0"/>
              <a:buNone/>
            </a:pPr>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indent="0" algn="ctr">
              <a:buNone/>
            </a:pP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适用机构类型：</a:t>
            </a:r>
            <a:r>
              <a:rPr lang="zh-CN" altLang="en-US" sz="2000" dirty="0">
                <a:solidFill>
                  <a:schemeClr val="tx1"/>
                </a:solidFill>
                <a:latin typeface="华文细黑" panose="02010600040101010101" pitchFamily="2" charset="-122"/>
                <a:ea typeface="华文细黑" panose="02010600040101010101" pitchFamily="2" charset="-122"/>
                <a:sym typeface="+mn-ea"/>
              </a:rPr>
              <a:t>资本市场服务业法人单位和产业活动单位</a:t>
            </a:r>
            <a:endParaRPr 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grpSp>
        <p:nvGrpSpPr>
          <p:cNvPr id="5" name="组合 4"/>
          <p:cNvGrpSpPr/>
          <p:nvPr/>
        </p:nvGrpSpPr>
        <p:grpSpPr>
          <a:xfrm>
            <a:off x="1207452" y="3865971"/>
            <a:ext cx="9777095" cy="824230"/>
            <a:chOff x="1903" y="6432"/>
            <a:chExt cx="15397" cy="1298"/>
          </a:xfrm>
        </p:grpSpPr>
        <p:sp>
          <p:nvSpPr>
            <p:cNvPr id="6" name="圆角矩形 14"/>
            <p:cNvSpPr/>
            <p:nvPr/>
          </p:nvSpPr>
          <p:spPr>
            <a:xfrm>
              <a:off x="1903" y="6432"/>
              <a:ext cx="4753" cy="1298"/>
            </a:xfrm>
            <a:prstGeom prst="roundRect">
              <a:avLst>
                <a:gd name="adj" fmla="val 17411"/>
              </a:avLst>
            </a:prstGeom>
            <a:gradFill>
              <a:gsLst>
                <a:gs pos="0">
                  <a:schemeClr val="accent1">
                    <a:lumMod val="60000"/>
                    <a:lumOff val="40000"/>
                  </a:schemeClr>
                </a:gs>
                <a:gs pos="100000">
                  <a:schemeClr val="accent1">
                    <a:lumMod val="80000"/>
                    <a:lumOff val="20000"/>
                  </a:schemeClr>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圆角矩形 15"/>
            <p:cNvSpPr/>
            <p:nvPr/>
          </p:nvSpPr>
          <p:spPr>
            <a:xfrm>
              <a:off x="2251" y="6697"/>
              <a:ext cx="771" cy="77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i="1">
                  <a:solidFill>
                    <a:srgbClr val="F84949"/>
                  </a:solidFill>
                </a:rPr>
                <a:t>1</a:t>
              </a:r>
            </a:p>
          </p:txBody>
        </p:sp>
        <p:sp>
          <p:nvSpPr>
            <p:cNvPr id="8" name="标题"/>
            <p:cNvSpPr txBox="1"/>
            <p:nvPr/>
          </p:nvSpPr>
          <p:spPr>
            <a:xfrm>
              <a:off x="3413" y="6824"/>
              <a:ext cx="2583" cy="512"/>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rPr>
                <a:t>填写报表</a:t>
              </a:r>
            </a:p>
          </p:txBody>
        </p:sp>
        <p:sp>
          <p:nvSpPr>
            <p:cNvPr id="9" name="圆角矩形 18"/>
            <p:cNvSpPr/>
            <p:nvPr/>
          </p:nvSpPr>
          <p:spPr>
            <a:xfrm>
              <a:off x="7185" y="6432"/>
              <a:ext cx="4753" cy="1298"/>
            </a:xfrm>
            <a:prstGeom prst="roundRect">
              <a:avLst>
                <a:gd name="adj" fmla="val 17411"/>
              </a:avLst>
            </a:prstGeom>
            <a:solidFill>
              <a:schemeClr val="accent1">
                <a:lumMod val="20000"/>
                <a:lumOff val="80000"/>
                <a:alpha val="35000"/>
              </a:schemeClr>
            </a:solidFill>
            <a:ln w="3175">
              <a:solidFill>
                <a:schemeClr val="accent1">
                  <a:alpha val="20000"/>
                </a:schemeClr>
              </a:solidFill>
            </a:ln>
            <a:effectLst>
              <a:outerShdw blurRad="63500" algn="ctr"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 name="圆角矩形 20"/>
            <p:cNvSpPr/>
            <p:nvPr/>
          </p:nvSpPr>
          <p:spPr>
            <a:xfrm>
              <a:off x="7543" y="6697"/>
              <a:ext cx="771" cy="771"/>
            </a:xfrm>
            <a:prstGeom prst="roundRect">
              <a:avLst/>
            </a:prstGeom>
            <a:solidFill>
              <a:schemeClr val="accent1">
                <a:lumMod val="40000"/>
                <a:lumOff val="60000"/>
                <a:alpha val="3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i="1">
                  <a:solidFill>
                    <a:srgbClr val="F84949"/>
                  </a:solidFill>
                </a:rPr>
                <a:t>2</a:t>
              </a:r>
            </a:p>
          </p:txBody>
        </p:sp>
        <p:sp>
          <p:nvSpPr>
            <p:cNvPr id="12" name="标题"/>
            <p:cNvSpPr txBox="1"/>
            <p:nvPr/>
          </p:nvSpPr>
          <p:spPr>
            <a:xfrm>
              <a:off x="8734" y="6824"/>
              <a:ext cx="2583" cy="512"/>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确认数据</a:t>
              </a:r>
            </a:p>
          </p:txBody>
        </p:sp>
        <p:sp>
          <p:nvSpPr>
            <p:cNvPr id="13" name="圆角矩形 8"/>
            <p:cNvSpPr/>
            <p:nvPr/>
          </p:nvSpPr>
          <p:spPr>
            <a:xfrm>
              <a:off x="12547" y="6432"/>
              <a:ext cx="4753" cy="1298"/>
            </a:xfrm>
            <a:prstGeom prst="roundRect">
              <a:avLst>
                <a:gd name="adj" fmla="val 17411"/>
              </a:avLst>
            </a:prstGeom>
            <a:gradFill>
              <a:gsLst>
                <a:gs pos="0">
                  <a:schemeClr val="accent1">
                    <a:lumMod val="60000"/>
                    <a:lumOff val="40000"/>
                  </a:schemeClr>
                </a:gs>
                <a:gs pos="100000">
                  <a:schemeClr val="accent1">
                    <a:lumMod val="80000"/>
                    <a:lumOff val="20000"/>
                  </a:schemeClr>
                </a:gs>
              </a:gsLst>
              <a:lin ang="27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圆角矩形 9"/>
            <p:cNvSpPr/>
            <p:nvPr/>
          </p:nvSpPr>
          <p:spPr>
            <a:xfrm>
              <a:off x="12895" y="6697"/>
              <a:ext cx="771" cy="77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i="1">
                  <a:solidFill>
                    <a:srgbClr val="F84949"/>
                  </a:solidFill>
                </a:rPr>
                <a:t>3</a:t>
              </a:r>
            </a:p>
          </p:txBody>
        </p:sp>
        <p:sp>
          <p:nvSpPr>
            <p:cNvPr id="16" name="标题"/>
            <p:cNvSpPr txBox="1"/>
            <p:nvPr/>
          </p:nvSpPr>
          <p:spPr>
            <a:xfrm>
              <a:off x="14055" y="6868"/>
              <a:ext cx="2583" cy="512"/>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rPr>
                <a:t>上报数据</a:t>
              </a:r>
            </a:p>
          </p:txBody>
        </p:sp>
        <p:pic>
          <p:nvPicPr>
            <p:cNvPr id="17" name="图形 16" descr="343435383038363b343532323430313bd6b4d0d0bcc6bba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16" y="6868"/>
              <a:ext cx="454" cy="454"/>
            </a:xfrm>
            <a:prstGeom prst="rect">
              <a:avLst/>
            </a:prstGeom>
          </p:spPr>
        </p:pic>
        <p:pic>
          <p:nvPicPr>
            <p:cNvPr id="18" name="图形 17" descr="343435383038363b343532323430313bd6b4d0d0bcc6bba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4" y="6868"/>
              <a:ext cx="454" cy="45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填写报表</a:t>
            </a:r>
          </a:p>
        </p:txBody>
      </p:sp>
      <p:sp>
        <p:nvSpPr>
          <p:cNvPr id="2" name="文本框 36"/>
          <p:cNvSpPr txBox="1"/>
          <p:nvPr/>
        </p:nvSpPr>
        <p:spPr>
          <a:xfrm>
            <a:off x="2059304" y="2377496"/>
            <a:ext cx="7310755" cy="1689373"/>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dirty="0">
                <a:latin typeface="仿宋" panose="02010609060101010101" pitchFamily="49" charset="-122"/>
                <a:ea typeface="仿宋" panose="02010609060101010101" pitchFamily="49" charset="-122"/>
                <a:sym typeface="+mn-ea"/>
              </a:rPr>
              <a:t>我局分配填报系统地址、账号、密码</a:t>
            </a:r>
            <a:r>
              <a:rPr lang="zh-CN" altLang="en-US" dirty="0">
                <a:latin typeface="仿宋" panose="02010609060101010101" pitchFamily="49" charset="-122"/>
                <a:ea typeface="仿宋" panose="02010609060101010101" pitchFamily="49" charset="-122"/>
                <a:sym typeface="+mn-ea"/>
              </a:rPr>
              <a:t>。</a:t>
            </a:r>
            <a:endParaRPr lang="en-US" altLang="zh-CN" dirty="0">
              <a:latin typeface="仿宋" panose="02010609060101010101" pitchFamily="49" charset="-122"/>
              <a:ea typeface="仿宋" panose="02010609060101010101" pitchFamily="49" charset="-122"/>
              <a:sym typeface="+mn-ea"/>
            </a:endParaRPr>
          </a:p>
          <a:p>
            <a:pPr indent="0">
              <a:lnSpc>
                <a:spcPct val="150000"/>
              </a:lnSpc>
              <a:buClrTx/>
              <a:buSzTx/>
              <a:buFont typeface="Arial" panose="020B0604020202020204" pitchFamily="34" charset="0"/>
              <a:buNone/>
            </a:pPr>
            <a:r>
              <a:rPr lang="zh-CN" altLang="en-US" dirty="0">
                <a:latin typeface="仿宋" panose="02010609060101010101" pitchFamily="49" charset="-122"/>
                <a:ea typeface="仿宋" panose="02010609060101010101" pitchFamily="49" charset="-122"/>
                <a:sym typeface="+mn-ea"/>
              </a:rPr>
              <a:t>地址：</a:t>
            </a:r>
            <a:r>
              <a:rPr lang="en-US" altLang="zh-CN" dirty="0">
                <a:latin typeface="仿宋" panose="02010609060101010101" pitchFamily="49" charset="-122"/>
                <a:ea typeface="仿宋" panose="02010609060101010101" pitchFamily="49" charset="-122"/>
                <a:sym typeface="+mn-ea"/>
                <a:hlinkClick r:id="rId3"/>
              </a:rPr>
              <a:t>https://</a:t>
            </a:r>
            <a:r>
              <a:rPr lang="en-US" altLang="zh-CN" dirty="0" err="1">
                <a:latin typeface="仿宋" panose="02010609060101010101" pitchFamily="49" charset="-122"/>
                <a:ea typeface="仿宋" panose="02010609060101010101" pitchFamily="49" charset="-122"/>
                <a:sym typeface="+mn-ea"/>
                <a:hlinkClick r:id="rId3"/>
              </a:rPr>
              <a:t>neris.csrc.gov.cn</a:t>
            </a:r>
            <a:r>
              <a:rPr lang="en-US" altLang="zh-CN" dirty="0">
                <a:latin typeface="仿宋" panose="02010609060101010101" pitchFamily="49" charset="-122"/>
                <a:ea typeface="仿宋" panose="02010609060101010101" pitchFamily="49" charset="-122"/>
                <a:sym typeface="+mn-ea"/>
                <a:hlinkClick r:id="rId3"/>
              </a:rPr>
              <a:t>/d5cjjpc/</a:t>
            </a:r>
            <a:endParaRPr lang="en-US" altLang="zh-CN" dirty="0">
              <a:latin typeface="仿宋" panose="02010609060101010101" pitchFamily="49" charset="-122"/>
              <a:ea typeface="仿宋" panose="02010609060101010101" pitchFamily="49" charset="-122"/>
              <a:sym typeface="+mn-ea"/>
            </a:endParaRPr>
          </a:p>
          <a:p>
            <a:pPr indent="0">
              <a:lnSpc>
                <a:spcPct val="150000"/>
              </a:lnSpc>
              <a:buClrTx/>
              <a:buSzTx/>
              <a:buFont typeface="Arial" panose="020B0604020202020204" pitchFamily="34" charset="0"/>
              <a:buNone/>
            </a:pPr>
            <a:r>
              <a:rPr lang="zh-CN" altLang="en-US" dirty="0">
                <a:latin typeface="仿宋" panose="02010609060101010101" pitchFamily="49" charset="-122"/>
                <a:ea typeface="仿宋" panose="02010609060101010101" pitchFamily="49" charset="-122"/>
                <a:sym typeface="+mn-ea"/>
              </a:rPr>
              <a:t>账号：统一社会信用代码（证券、期货、基金总部有另外安排）</a:t>
            </a:r>
            <a:endParaRPr lang="en-US" altLang="zh-CN" dirty="0">
              <a:latin typeface="仿宋" panose="02010609060101010101" pitchFamily="49" charset="-122"/>
              <a:ea typeface="仿宋" panose="02010609060101010101" pitchFamily="49" charset="-122"/>
              <a:sym typeface="+mn-ea"/>
            </a:endParaRPr>
          </a:p>
          <a:p>
            <a:pPr indent="0">
              <a:lnSpc>
                <a:spcPct val="150000"/>
              </a:lnSpc>
              <a:buClrTx/>
              <a:buSzTx/>
              <a:buFont typeface="Arial" panose="020B0604020202020204" pitchFamily="34" charset="0"/>
              <a:buNone/>
            </a:pPr>
            <a:r>
              <a:rPr lang="zh-CN" altLang="en-US" dirty="0">
                <a:latin typeface="仿宋" panose="02010609060101010101" pitchFamily="49" charset="-122"/>
                <a:ea typeface="仿宋" panose="02010609060101010101" pitchFamily="49" charset="-122"/>
                <a:sym typeface="+mn-ea"/>
              </a:rPr>
              <a:t>初始密码：</a:t>
            </a:r>
            <a:r>
              <a:rPr lang="en-US" altLang="zh-CN" dirty="0">
                <a:latin typeface="仿宋" panose="02010609060101010101" pitchFamily="49" charset="-122"/>
                <a:ea typeface="仿宋" panose="02010609060101010101" pitchFamily="49" charset="-122"/>
                <a:sym typeface="+mn-ea"/>
              </a:rPr>
              <a:t>Csrc#2024</a:t>
            </a:r>
            <a:endParaRPr lang="zh-CN" dirty="0">
              <a:latin typeface="仿宋" panose="02010609060101010101" pitchFamily="49" charset="-122"/>
              <a:ea typeface="仿宋" panose="02010609060101010101" pitchFamily="49" charset="-122"/>
              <a:sym typeface="+mn-ea"/>
            </a:endParaRPr>
          </a:p>
        </p:txBody>
      </p:sp>
      <p:sp>
        <p:nvSpPr>
          <p:cNvPr id="3" name="文本框 2"/>
          <p:cNvSpPr txBox="1"/>
          <p:nvPr/>
        </p:nvSpPr>
        <p:spPr>
          <a:xfrm>
            <a:off x="1560195" y="1530985"/>
            <a:ext cx="4064000" cy="1014730"/>
          </a:xfrm>
          <a:prstGeom prst="rect">
            <a:avLst/>
          </a:prstGeom>
          <a:noFill/>
          <a:effectLst>
            <a:glow>
              <a:schemeClr val="bg1"/>
            </a:glo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i="1">
                <a:ln>
                  <a:solidFill>
                    <a:schemeClr val="bg1">
                      <a:alpha val="0"/>
                    </a:schemeClr>
                  </a:solidFill>
                </a:ln>
                <a:solidFill>
                  <a:srgbClr val="004CA1"/>
                </a:solidFill>
                <a:effectLst>
                  <a:outerShdw blurRad="38100" dist="38100" dir="2700000" algn="tl">
                    <a:srgbClr val="000000">
                      <a:alpha val="43137"/>
                    </a:srgbClr>
                  </a:outerShdw>
                </a:effectLst>
              </a:rPr>
              <a:t>step</a:t>
            </a:r>
            <a:r>
              <a:rPr lang="en-US" altLang="zh-CN" sz="2000" i="1">
                <a:ln>
                  <a:solidFill>
                    <a:schemeClr val="bg1">
                      <a:alpha val="0"/>
                    </a:schemeClr>
                  </a:solidFill>
                </a:ln>
                <a:solidFill>
                  <a:srgbClr val="004CA1"/>
                </a:solidFill>
                <a:effectLst>
                  <a:outerShdw blurRad="38100" dist="38100" dir="2700000" algn="tl">
                    <a:srgbClr val="000000">
                      <a:alpha val="43137"/>
                    </a:srgbClr>
                  </a:outerShdw>
                </a:effectLst>
              </a:rPr>
              <a:t> </a:t>
            </a:r>
            <a:r>
              <a:rPr lang="en-US" altLang="zh-CN" sz="6000" i="1">
                <a:ln>
                  <a:solidFill>
                    <a:schemeClr val="bg1">
                      <a:alpha val="0"/>
                    </a:schemeClr>
                  </a:solidFill>
                </a:ln>
                <a:solidFill>
                  <a:srgbClr val="004CA1"/>
                </a:solidFill>
                <a:effectLst>
                  <a:outerShdw blurRad="38100" dist="38100" dir="2700000" algn="tl">
                    <a:srgbClr val="000000">
                      <a:alpha val="43137"/>
                    </a:srgbClr>
                  </a:outerShdw>
                </a:effectLst>
              </a:rPr>
              <a:t>1</a:t>
            </a:r>
          </a:p>
        </p:txBody>
      </p:sp>
      <p:sp>
        <p:nvSpPr>
          <p:cNvPr id="4" name="圆角矩形 4"/>
          <p:cNvSpPr/>
          <p:nvPr/>
        </p:nvSpPr>
        <p:spPr>
          <a:xfrm>
            <a:off x="1864360" y="2272030"/>
            <a:ext cx="8394700" cy="1921598"/>
          </a:xfrm>
          <a:prstGeom prst="roundRect">
            <a:avLst/>
          </a:prstGeom>
          <a:noFill/>
          <a:ln w="19050">
            <a:solidFill>
              <a:srgbClr val="004CA1"/>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文本框 36"/>
          <p:cNvSpPr txBox="1"/>
          <p:nvPr/>
        </p:nvSpPr>
        <p:spPr>
          <a:xfrm>
            <a:off x="1932940" y="5305140"/>
            <a:ext cx="7310755" cy="506730"/>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dirty="0">
                <a:latin typeface="仿宋" panose="02010609060101010101" pitchFamily="49" charset="-122"/>
                <a:ea typeface="仿宋" panose="02010609060101010101" pitchFamily="49" charset="-122"/>
                <a:sym typeface="+mn-ea"/>
              </a:rPr>
              <a:t>内部报表统计，数据统计</a:t>
            </a:r>
          </a:p>
        </p:txBody>
      </p:sp>
      <p:sp>
        <p:nvSpPr>
          <p:cNvPr id="19" name="文本框 6"/>
          <p:cNvSpPr txBox="1"/>
          <p:nvPr/>
        </p:nvSpPr>
        <p:spPr>
          <a:xfrm>
            <a:off x="8851177" y="3926555"/>
            <a:ext cx="1701800" cy="1014730"/>
          </a:xfrm>
          <a:prstGeom prst="rect">
            <a:avLst/>
          </a:prstGeom>
          <a:noFill/>
          <a:effectLst>
            <a:glow>
              <a:schemeClr val="bg1"/>
            </a:glo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i="1" dirty="0">
                <a:ln>
                  <a:solidFill>
                    <a:schemeClr val="bg1">
                      <a:alpha val="0"/>
                    </a:schemeClr>
                  </a:solidFill>
                </a:ln>
                <a:solidFill>
                  <a:srgbClr val="004CA1"/>
                </a:solidFill>
                <a:effectLst>
                  <a:outerShdw blurRad="38100" dist="38100" dir="2700000" algn="tl">
                    <a:srgbClr val="000000">
                      <a:alpha val="43137"/>
                    </a:srgbClr>
                  </a:outerShdw>
                </a:effectLst>
              </a:rPr>
              <a:t>step</a:t>
            </a:r>
            <a:r>
              <a:rPr lang="en-US" altLang="zh-CN" sz="2000" i="1" dirty="0">
                <a:ln>
                  <a:solidFill>
                    <a:schemeClr val="bg1">
                      <a:alpha val="0"/>
                    </a:schemeClr>
                  </a:solidFill>
                </a:ln>
                <a:solidFill>
                  <a:srgbClr val="004CA1"/>
                </a:solidFill>
                <a:effectLst>
                  <a:outerShdw blurRad="38100" dist="38100" dir="2700000" algn="tl">
                    <a:srgbClr val="000000">
                      <a:alpha val="43137"/>
                    </a:srgbClr>
                  </a:outerShdw>
                </a:effectLst>
              </a:rPr>
              <a:t> </a:t>
            </a:r>
            <a:r>
              <a:rPr lang="en-US" altLang="zh-CN" sz="6000" i="1" dirty="0">
                <a:ln>
                  <a:solidFill>
                    <a:schemeClr val="bg1">
                      <a:alpha val="0"/>
                    </a:schemeClr>
                  </a:solidFill>
                </a:ln>
                <a:solidFill>
                  <a:srgbClr val="004CA1"/>
                </a:solidFill>
                <a:effectLst>
                  <a:outerShdw blurRad="38100" dist="38100" dir="2700000" algn="tl">
                    <a:srgbClr val="000000">
                      <a:alpha val="43137"/>
                    </a:srgbClr>
                  </a:outerShdw>
                </a:effectLst>
              </a:rPr>
              <a:t>2</a:t>
            </a:r>
          </a:p>
        </p:txBody>
      </p:sp>
      <p:sp>
        <p:nvSpPr>
          <p:cNvPr id="20" name="圆角矩形 7"/>
          <p:cNvSpPr/>
          <p:nvPr/>
        </p:nvSpPr>
        <p:spPr>
          <a:xfrm>
            <a:off x="1864360" y="5018755"/>
            <a:ext cx="8394700" cy="1079500"/>
          </a:xfrm>
          <a:prstGeom prst="roundRect">
            <a:avLst/>
          </a:prstGeom>
          <a:noFill/>
          <a:ln w="19050">
            <a:solidFill>
              <a:srgbClr val="004CA1"/>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系统登录</a:t>
            </a:r>
          </a:p>
        </p:txBody>
      </p:sp>
      <p:pic>
        <p:nvPicPr>
          <p:cNvPr id="5" name="图片 4"/>
          <p:cNvPicPr>
            <a:picLocks noChangeAspect="1"/>
          </p:cNvPicPr>
          <p:nvPr/>
        </p:nvPicPr>
        <p:blipFill>
          <a:blip r:embed="rId3"/>
          <a:srcRect t="28007"/>
          <a:stretch>
            <a:fillRect/>
          </a:stretch>
        </p:blipFill>
        <p:spPr>
          <a:xfrm>
            <a:off x="3575050" y="2681287"/>
            <a:ext cx="5365750" cy="2454910"/>
          </a:xfrm>
          <a:prstGeom prst="rect">
            <a:avLst/>
          </a:prstGeom>
        </p:spPr>
      </p:pic>
      <p:sp>
        <p:nvSpPr>
          <p:cNvPr id="6" name="文本框 36"/>
          <p:cNvSpPr txBox="1"/>
          <p:nvPr/>
        </p:nvSpPr>
        <p:spPr>
          <a:xfrm>
            <a:off x="2348230" y="1908414"/>
            <a:ext cx="7495540" cy="442878"/>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ClrTx/>
              <a:buSzTx/>
              <a:buFont typeface="Arial" panose="020B0604020202020204" pitchFamily="34" charset="0"/>
              <a:buNone/>
            </a:pPr>
            <a:r>
              <a:rPr lang="zh-CN" dirty="0">
                <a:latin typeface="仿宋" panose="02010609060101010101" pitchFamily="49" charset="-122"/>
                <a:ea typeface="仿宋" panose="02010609060101010101" pitchFamily="49" charset="-122"/>
                <a:sym typeface="+mn-ea"/>
              </a:rPr>
              <a:t>使用配发账号密码</a:t>
            </a:r>
            <a:r>
              <a:rPr lang="zh-CN" altLang="en-US" dirty="0">
                <a:latin typeface="仿宋" panose="02010609060101010101" pitchFamily="49" charset="-122"/>
                <a:ea typeface="仿宋" panose="02010609060101010101" pitchFamily="49" charset="-122"/>
                <a:sym typeface="+mn-ea"/>
              </a:rPr>
              <a:t>，</a:t>
            </a:r>
            <a:r>
              <a:rPr lang="zh-CN" dirty="0">
                <a:latin typeface="仿宋" panose="02010609060101010101" pitchFamily="49" charset="-122"/>
                <a:ea typeface="仿宋" panose="02010609060101010101" pitchFamily="49" charset="-122"/>
                <a:sym typeface="+mn-ea"/>
              </a:rPr>
              <a:t>登录系统</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99440" y="1007454"/>
            <a:ext cx="10993120" cy="5328285"/>
            <a:chOff x="599440" y="1007454"/>
            <a:chExt cx="10993120" cy="5328285"/>
          </a:xfrm>
        </p:grpSpPr>
        <p:pic>
          <p:nvPicPr>
            <p:cNvPr id="2" name="图片 1"/>
            <p:cNvPicPr>
              <a:picLocks noChangeAspect="1"/>
            </p:cNvPicPr>
            <p:nvPr/>
          </p:nvPicPr>
          <p:blipFill>
            <a:blip r:embed="rId2"/>
            <a:stretch>
              <a:fillRect/>
            </a:stretch>
          </p:blipFill>
          <p:spPr>
            <a:xfrm>
              <a:off x="599440" y="1007454"/>
              <a:ext cx="10993120" cy="5328285"/>
            </a:xfrm>
            <a:prstGeom prst="rect">
              <a:avLst/>
            </a:prstGeom>
          </p:spPr>
        </p:pic>
        <p:grpSp>
          <p:nvGrpSpPr>
            <p:cNvPr id="3" name="组合 2"/>
            <p:cNvGrpSpPr/>
            <p:nvPr/>
          </p:nvGrpSpPr>
          <p:grpSpPr>
            <a:xfrm>
              <a:off x="733425" y="3127719"/>
              <a:ext cx="1230630" cy="1437640"/>
              <a:chOff x="1190" y="5530"/>
              <a:chExt cx="1938" cy="2264"/>
            </a:xfrm>
            <a:effectLst>
              <a:outerShdw blurRad="50800" dist="38100" dir="2700000" algn="tl" rotWithShape="0">
                <a:prstClr val="black">
                  <a:alpha val="40000"/>
                </a:prstClr>
              </a:outerShdw>
            </a:effectLst>
          </p:grpSpPr>
          <p:sp>
            <p:nvSpPr>
              <p:cNvPr id="16" name="右箭头 8"/>
              <p:cNvSpPr/>
              <p:nvPr/>
            </p:nvSpPr>
            <p:spPr>
              <a:xfrm rot="16200000">
                <a:off x="1822" y="5690"/>
                <a:ext cx="687" cy="36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圆角矩形 12"/>
              <p:cNvSpPr/>
              <p:nvPr/>
            </p:nvSpPr>
            <p:spPr>
              <a:xfrm>
                <a:off x="1190" y="6176"/>
                <a:ext cx="1938" cy="1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 name="矩形 3"/>
            <p:cNvSpPr/>
            <p:nvPr/>
          </p:nvSpPr>
          <p:spPr>
            <a:xfrm>
              <a:off x="2148205" y="4438994"/>
              <a:ext cx="5048885" cy="1386205"/>
            </a:xfrm>
            <a:prstGeom prst="rect">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646430" y="1865974"/>
              <a:ext cx="1384300" cy="1144270"/>
            </a:xfrm>
            <a:prstGeom prst="rect">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6"/>
            <p:cNvSpPr txBox="1"/>
            <p:nvPr/>
          </p:nvSpPr>
          <p:spPr>
            <a:xfrm>
              <a:off x="781685" y="3567139"/>
              <a:ext cx="1191895" cy="922020"/>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altLang="en-US" sz="1800" b="1" dirty="0">
                  <a:solidFill>
                    <a:srgbClr val="004CA1"/>
                  </a:solidFill>
                  <a:latin typeface="仿宋" panose="02010609060101010101" pitchFamily="49" charset="-122"/>
                  <a:ea typeface="仿宋" panose="02010609060101010101" pitchFamily="49" charset="-122"/>
                  <a:sym typeface="+mn-ea"/>
                </a:rPr>
                <a:t>点击进入填报页面</a:t>
              </a:r>
            </a:p>
          </p:txBody>
        </p:sp>
        <p:grpSp>
          <p:nvGrpSpPr>
            <p:cNvPr id="7" name="组合 6"/>
            <p:cNvGrpSpPr/>
            <p:nvPr/>
          </p:nvGrpSpPr>
          <p:grpSpPr>
            <a:xfrm>
              <a:off x="7362190" y="2268564"/>
              <a:ext cx="3091815" cy="858520"/>
              <a:chOff x="11629" y="4666"/>
              <a:chExt cx="4869" cy="1352"/>
            </a:xfrm>
            <a:effectLst>
              <a:outerShdw blurRad="50800" dist="38100" dir="2700000" algn="tl" rotWithShape="0">
                <a:prstClr val="black">
                  <a:alpha val="40000"/>
                </a:prstClr>
              </a:outerShdw>
            </a:effectLst>
          </p:grpSpPr>
          <p:sp>
            <p:nvSpPr>
              <p:cNvPr id="14" name="流程图: 可选过程 13"/>
              <p:cNvSpPr/>
              <p:nvPr/>
            </p:nvSpPr>
            <p:spPr>
              <a:xfrm>
                <a:off x="12316" y="4666"/>
                <a:ext cx="4182" cy="1352"/>
              </a:xfrm>
              <a:prstGeom prst="flowChartAlternateProcess">
                <a:avLst/>
              </a:prstGeom>
              <a:solidFill>
                <a:srgbClr val="004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右箭头 16"/>
              <p:cNvSpPr/>
              <p:nvPr/>
            </p:nvSpPr>
            <p:spPr>
              <a:xfrm rot="10800000">
                <a:off x="11629" y="5151"/>
                <a:ext cx="687" cy="367"/>
              </a:xfrm>
              <a:prstGeom prst="rightArrow">
                <a:avLst/>
              </a:prstGeom>
              <a:solidFill>
                <a:srgbClr val="004CA1"/>
              </a:solidFill>
              <a:ln>
                <a:solidFill>
                  <a:srgbClr val="00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矩形 7"/>
            <p:cNvSpPr/>
            <p:nvPr/>
          </p:nvSpPr>
          <p:spPr>
            <a:xfrm>
              <a:off x="2148205" y="1930109"/>
              <a:ext cx="5048885" cy="1386205"/>
            </a:xfrm>
            <a:prstGeom prst="rect">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文本框 36"/>
            <p:cNvSpPr txBox="1"/>
            <p:nvPr/>
          </p:nvSpPr>
          <p:spPr>
            <a:xfrm>
              <a:off x="7798435" y="2220939"/>
              <a:ext cx="2776220" cy="973455"/>
            </a:xfrm>
            <a:prstGeom prst="rect">
              <a:avLst/>
            </a:prstGeom>
            <a:noFill/>
            <a:ln w="9525">
              <a:noFill/>
            </a:ln>
          </p:spPr>
          <p:txBody>
            <a:bodyPr wrap="square"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altLang="en-US" sz="1800" b="1" dirty="0">
                  <a:solidFill>
                    <a:schemeClr val="bg1"/>
                  </a:solidFill>
                  <a:latin typeface="仿宋" panose="02010609060101010101" pitchFamily="49" charset="-122"/>
                  <a:ea typeface="仿宋" panose="02010609060101010101" pitchFamily="49" charset="-122"/>
                  <a:sym typeface="+mn-ea"/>
                </a:rPr>
                <a:t>文档下载可以下载操作手册、常见问题、参考资料</a:t>
              </a:r>
            </a:p>
          </p:txBody>
        </p:sp>
        <p:grpSp>
          <p:nvGrpSpPr>
            <p:cNvPr id="10" name="组合 9"/>
            <p:cNvGrpSpPr/>
            <p:nvPr/>
          </p:nvGrpSpPr>
          <p:grpSpPr>
            <a:xfrm>
              <a:off x="7381240" y="4702519"/>
              <a:ext cx="3091815" cy="858520"/>
              <a:chOff x="11629" y="4666"/>
              <a:chExt cx="4869" cy="1352"/>
            </a:xfrm>
            <a:effectLst>
              <a:outerShdw blurRad="50800" dist="38100" dir="2700000" algn="tl" rotWithShape="0">
                <a:prstClr val="black">
                  <a:alpha val="40000"/>
                </a:prstClr>
              </a:outerShdw>
            </a:effectLst>
          </p:grpSpPr>
          <p:sp>
            <p:nvSpPr>
              <p:cNvPr id="12" name="流程图: 可选过程 11"/>
              <p:cNvSpPr/>
              <p:nvPr/>
            </p:nvSpPr>
            <p:spPr>
              <a:xfrm>
                <a:off x="12316" y="4666"/>
                <a:ext cx="4182" cy="1352"/>
              </a:xfrm>
              <a:prstGeom prst="flowChartAlternateProcess">
                <a:avLst/>
              </a:prstGeom>
              <a:solidFill>
                <a:srgbClr val="004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右箭头 21"/>
              <p:cNvSpPr/>
              <p:nvPr/>
            </p:nvSpPr>
            <p:spPr>
              <a:xfrm rot="10800000">
                <a:off x="11629" y="5151"/>
                <a:ext cx="687" cy="367"/>
              </a:xfrm>
              <a:prstGeom prst="rightArrow">
                <a:avLst/>
              </a:prstGeom>
              <a:solidFill>
                <a:srgbClr val="004CA1"/>
              </a:solidFill>
              <a:ln>
                <a:solidFill>
                  <a:srgbClr val="00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 name="文本框 36"/>
            <p:cNvSpPr txBox="1"/>
            <p:nvPr/>
          </p:nvSpPr>
          <p:spPr>
            <a:xfrm>
              <a:off x="7817485" y="4639019"/>
              <a:ext cx="2776220" cy="922020"/>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altLang="en-US" sz="1800" b="1" dirty="0">
                  <a:solidFill>
                    <a:schemeClr val="bg1"/>
                  </a:solidFill>
                  <a:latin typeface="仿宋" panose="02010609060101010101" pitchFamily="49" charset="-122"/>
                  <a:ea typeface="仿宋" panose="02010609060101010101" pitchFamily="49" charset="-122"/>
                  <a:sym typeface="+mn-ea"/>
                </a:rPr>
                <a:t>待办工作通知可接收待上报、催报、退回消息</a:t>
              </a:r>
            </a:p>
          </p:txBody>
        </p:sp>
      </p:grpSp>
      <p:sp>
        <p:nvSpPr>
          <p:cNvPr id="18" name="TextBox 6"/>
          <p:cNvSpPr txBox="1"/>
          <p:nvPr/>
        </p:nvSpPr>
        <p:spPr>
          <a:xfrm>
            <a:off x="367470" y="335359"/>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系统界面</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35000" y="709295"/>
            <a:ext cx="10922000" cy="5439410"/>
            <a:chOff x="635000" y="709295"/>
            <a:chExt cx="10922000" cy="5439410"/>
          </a:xfrm>
        </p:grpSpPr>
        <p:pic>
          <p:nvPicPr>
            <p:cNvPr id="2" name="图片 1"/>
            <p:cNvPicPr>
              <a:picLocks noChangeAspect="1"/>
            </p:cNvPicPr>
            <p:nvPr/>
          </p:nvPicPr>
          <p:blipFill>
            <a:blip r:embed="rId2"/>
            <a:stretch>
              <a:fillRect/>
            </a:stretch>
          </p:blipFill>
          <p:spPr>
            <a:xfrm>
              <a:off x="2303780" y="709295"/>
              <a:ext cx="7381240" cy="5439410"/>
            </a:xfrm>
            <a:prstGeom prst="rect">
              <a:avLst/>
            </a:prstGeom>
          </p:spPr>
        </p:pic>
        <p:sp>
          <p:nvSpPr>
            <p:cNvPr id="3" name="矩形 2"/>
            <p:cNvSpPr/>
            <p:nvPr/>
          </p:nvSpPr>
          <p:spPr>
            <a:xfrm>
              <a:off x="3312160" y="1816100"/>
              <a:ext cx="998220" cy="843280"/>
            </a:xfrm>
            <a:prstGeom prst="rect">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线形标注 2(无边框) 6"/>
            <p:cNvSpPr/>
            <p:nvPr/>
          </p:nvSpPr>
          <p:spPr>
            <a:xfrm>
              <a:off x="635000" y="3935730"/>
              <a:ext cx="1395095" cy="1384935"/>
            </a:xfrm>
            <a:prstGeom prst="callout2">
              <a:avLst>
                <a:gd name="adj1" fmla="val 1650"/>
                <a:gd name="adj2" fmla="val 61542"/>
                <a:gd name="adj3" fmla="val -26800"/>
                <a:gd name="adj4" fmla="val 82363"/>
                <a:gd name="adj5" fmla="val -90875"/>
                <a:gd name="adj6" fmla="val 230342"/>
              </a:avLst>
            </a:prstGeom>
            <a:solidFill>
              <a:srgbClr val="004CA1"/>
            </a:solidFill>
            <a:ln>
              <a:solidFill>
                <a:srgbClr val="00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zh-CN" altLang="en-US" sz="1400">
                  <a:latin typeface="仿宋" panose="02010609060101010101" pitchFamily="49" charset="-122"/>
                  <a:ea typeface="仿宋" panose="02010609060101010101" pitchFamily="49" charset="-122"/>
                  <a:sym typeface="+mn-ea"/>
                </a:rPr>
                <a:t>点击可切换表单，表单已按照机构类型区分，显示报表为所需上报的全部表单</a:t>
              </a:r>
              <a:endParaRPr lang="zh-CN" altLang="en-US" sz="1400">
                <a:latin typeface="仿宋" panose="02010609060101010101" pitchFamily="49" charset="-122"/>
                <a:ea typeface="仿宋" panose="02010609060101010101" pitchFamily="49" charset="-122"/>
              </a:endParaRPr>
            </a:p>
          </p:txBody>
        </p:sp>
        <p:sp>
          <p:nvSpPr>
            <p:cNvPr id="5" name="矩形 4"/>
            <p:cNvSpPr/>
            <p:nvPr/>
          </p:nvSpPr>
          <p:spPr>
            <a:xfrm>
              <a:off x="3224530" y="1246505"/>
              <a:ext cx="3155315" cy="242570"/>
            </a:xfrm>
            <a:prstGeom prst="rect">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线形标注 2(带边框和强调线) 12"/>
            <p:cNvSpPr/>
            <p:nvPr/>
          </p:nvSpPr>
          <p:spPr>
            <a:xfrm>
              <a:off x="10248900" y="1557020"/>
              <a:ext cx="1308100" cy="755650"/>
            </a:xfrm>
            <a:prstGeom prst="accentBorderCallout2">
              <a:avLst>
                <a:gd name="adj1" fmla="val 18750"/>
                <a:gd name="adj2" fmla="val -8333"/>
                <a:gd name="adj3" fmla="val -1848"/>
                <a:gd name="adj4" fmla="val -24854"/>
                <a:gd name="adj5" fmla="val -4201"/>
                <a:gd name="adj6" fmla="val -265922"/>
              </a:avLst>
            </a:prstGeom>
            <a:solidFill>
              <a:srgbClr val="004CA1"/>
            </a:solidFill>
            <a:ln>
              <a:solidFill>
                <a:srgbClr val="00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zh-CN" altLang="en-US" sz="1400">
                  <a:latin typeface="仿宋" panose="02010609060101010101" pitchFamily="49" charset="-122"/>
                  <a:ea typeface="仿宋" panose="02010609060101010101" pitchFamily="49" charset="-122"/>
                  <a:sym typeface="+mn-ea"/>
                </a:rPr>
                <a:t>查看当前机构数据上报状态</a:t>
              </a:r>
            </a:p>
          </p:txBody>
        </p:sp>
        <p:sp>
          <p:nvSpPr>
            <p:cNvPr id="7" name="线形标注 2(带边框和强调线) 15"/>
            <p:cNvSpPr/>
            <p:nvPr/>
          </p:nvSpPr>
          <p:spPr>
            <a:xfrm>
              <a:off x="635000" y="1246505"/>
              <a:ext cx="1191895" cy="569595"/>
            </a:xfrm>
            <a:prstGeom prst="accentBorderCallout2">
              <a:avLst>
                <a:gd name="adj1" fmla="val 3076"/>
                <a:gd name="adj2" fmla="val 107938"/>
                <a:gd name="adj3" fmla="val 1424"/>
                <a:gd name="adj4" fmla="val 124027"/>
                <a:gd name="adj5" fmla="val 2051"/>
                <a:gd name="adj6" fmla="val 215982"/>
              </a:avLst>
            </a:prstGeom>
            <a:solidFill>
              <a:srgbClr val="004CA1"/>
            </a:solidFill>
            <a:ln>
              <a:solidFill>
                <a:srgbClr val="00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a:latin typeface="仿宋" panose="02010609060101010101" pitchFamily="49" charset="-122"/>
                  <a:ea typeface="仿宋" panose="02010609060101010101" pitchFamily="49" charset="-122"/>
                </a:rPr>
                <a:t>操作按钮</a:t>
              </a:r>
            </a:p>
          </p:txBody>
        </p:sp>
        <p:sp>
          <p:nvSpPr>
            <p:cNvPr id="8" name="矩形 7"/>
            <p:cNvSpPr/>
            <p:nvPr/>
          </p:nvSpPr>
          <p:spPr>
            <a:xfrm>
              <a:off x="4639945" y="1741805"/>
              <a:ext cx="4889500" cy="3265805"/>
            </a:xfrm>
            <a:prstGeom prst="rect">
              <a:avLst/>
            </a:prstGeom>
            <a:solidFill>
              <a:schemeClr val="bg1">
                <a:alpha val="84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文本框 18"/>
            <p:cNvSpPr txBox="1"/>
            <p:nvPr/>
          </p:nvSpPr>
          <p:spPr>
            <a:xfrm>
              <a:off x="5640070" y="2831465"/>
              <a:ext cx="296862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400" b="1">
                  <a:solidFill>
                    <a:srgbClr val="F84949"/>
                  </a:solidFill>
                  <a:latin typeface="仿宋" panose="02010609060101010101" pitchFamily="49" charset="-122"/>
                  <a:ea typeface="仿宋" panose="02010609060101010101" pitchFamily="49" charset="-122"/>
                </a:rPr>
                <a:t>表单填写</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6"/>
          <p:cNvSpPr txBox="1"/>
          <p:nvPr/>
        </p:nvSpPr>
        <p:spPr>
          <a:xfrm>
            <a:off x="7521892" y="1323023"/>
            <a:ext cx="4330700" cy="3830955"/>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en-US" altLang="zh-CN" b="1" dirty="0">
                <a:latin typeface="仿宋" panose="02010609060101010101" pitchFamily="49" charset="-122"/>
                <a:ea typeface="仿宋" panose="02010609060101010101" pitchFamily="49" charset="-122"/>
                <a:sym typeface="+mn-ea"/>
              </a:rPr>
              <a:t>1</a:t>
            </a:r>
            <a:r>
              <a:rPr lang="zh-CN" altLang="en-US" b="1" dirty="0">
                <a:latin typeface="仿宋" panose="02010609060101010101" pitchFamily="49" charset="-122"/>
                <a:ea typeface="仿宋" panose="02010609060101010101" pitchFamily="49" charset="-122"/>
                <a:sym typeface="+mn-ea"/>
              </a:rPr>
              <a:t>）</a:t>
            </a:r>
            <a:r>
              <a:rPr lang="zh-CN" b="1" dirty="0">
                <a:latin typeface="仿宋" panose="02010609060101010101" pitchFamily="49" charset="-122"/>
                <a:ea typeface="仿宋" panose="02010609060101010101" pitchFamily="49" charset="-122"/>
                <a:sym typeface="+mn-ea"/>
              </a:rPr>
              <a:t>在线填报</a:t>
            </a:r>
          </a:p>
          <a:p>
            <a:pPr marL="285750" indent="-285750">
              <a:lnSpc>
                <a:spcPct val="150000"/>
              </a:lnSpc>
              <a:buClrTx/>
              <a:buSzTx/>
              <a:buFont typeface="Arial" panose="020B0604020202020204" pitchFamily="34" charset="0"/>
              <a:buChar char="•"/>
            </a:pPr>
            <a:r>
              <a:rPr lang="zh-CN" dirty="0">
                <a:latin typeface="仿宋" panose="02010609060101010101" pitchFamily="49" charset="-122"/>
                <a:ea typeface="仿宋" panose="02010609060101010101" pitchFamily="49" charset="-122"/>
                <a:sym typeface="+mn-ea"/>
              </a:rPr>
              <a:t>左侧选择表单，右侧进行填写；</a:t>
            </a:r>
          </a:p>
          <a:p>
            <a:pPr marL="285750" indent="-285750">
              <a:lnSpc>
                <a:spcPct val="150000"/>
              </a:lnSpc>
              <a:buClrTx/>
              <a:buSzTx/>
              <a:buFont typeface="Arial" panose="020B0604020202020204" pitchFamily="34" charset="0"/>
              <a:buChar char="•"/>
            </a:pPr>
            <a:r>
              <a:rPr lang="zh-CN" dirty="0">
                <a:latin typeface="仿宋" panose="02010609060101010101" pitchFamily="49" charset="-122"/>
                <a:ea typeface="仿宋" panose="02010609060101010101" pitchFamily="49" charset="-122"/>
                <a:sym typeface="+mn-ea"/>
              </a:rPr>
              <a:t>每张表最后一行均为填写说明，依照填写说明在线填写报表</a:t>
            </a:r>
          </a:p>
          <a:p>
            <a:pPr marL="285750" indent="-285750">
              <a:lnSpc>
                <a:spcPct val="150000"/>
              </a:lnSpc>
              <a:buClrTx/>
              <a:buSzTx/>
              <a:buFont typeface="Arial" panose="020B0604020202020204" pitchFamily="34" charset="0"/>
              <a:buChar char="•"/>
            </a:pPr>
            <a:r>
              <a:rPr lang="zh-CN" dirty="0">
                <a:latin typeface="仿宋" panose="02010609060101010101" pitchFamily="49" charset="-122"/>
                <a:ea typeface="仿宋" panose="02010609060101010101" pitchFamily="49" charset="-122"/>
                <a:sym typeface="+mn-ea"/>
              </a:rPr>
              <a:t>绿色行为汇总值，无需填写</a:t>
            </a:r>
          </a:p>
          <a:p>
            <a:pPr marL="285750" indent="-285750">
              <a:lnSpc>
                <a:spcPct val="150000"/>
              </a:lnSpc>
              <a:buClrTx/>
              <a:buSzTx/>
              <a:buFont typeface="Arial" panose="020B0604020202020204" pitchFamily="34" charset="0"/>
              <a:buChar char="•"/>
            </a:pPr>
            <a:r>
              <a:rPr lang="zh-CN" dirty="0">
                <a:latin typeface="仿宋" panose="02010609060101010101" pitchFamily="49" charset="-122"/>
                <a:ea typeface="仿宋" panose="02010609060101010101" pitchFamily="49" charset="-122"/>
                <a:sym typeface="+mn-ea"/>
              </a:rPr>
              <a:t>《国民经济行业分类》《统计用区划代码和城乡划分代码》可参考附件</a:t>
            </a:r>
          </a:p>
          <a:p>
            <a:pPr indent="0">
              <a:lnSpc>
                <a:spcPct val="150000"/>
              </a:lnSpc>
              <a:buClrTx/>
              <a:buSzTx/>
              <a:buFont typeface="Arial" panose="020B0604020202020204" pitchFamily="34" charset="0"/>
              <a:buNone/>
            </a:pPr>
            <a:endParaRPr lang="zh-CN" b="1" dirty="0">
              <a:latin typeface="仿宋" panose="02010609060101010101" pitchFamily="49" charset="-122"/>
              <a:ea typeface="仿宋" panose="02010609060101010101" pitchFamily="49" charset="-122"/>
              <a:sym typeface="+mn-ea"/>
            </a:endParaRPr>
          </a:p>
          <a:p>
            <a:pPr indent="0">
              <a:lnSpc>
                <a:spcPct val="150000"/>
              </a:lnSpc>
              <a:buClrTx/>
              <a:buSzTx/>
              <a:buFont typeface="Arial" panose="020B0604020202020204" pitchFamily="34" charset="0"/>
              <a:buNone/>
            </a:pPr>
            <a:endParaRPr lang="zh-CN" altLang="en-US" sz="1800" dirty="0">
              <a:latin typeface="仿宋" panose="02010609060101010101" pitchFamily="49" charset="-122"/>
              <a:ea typeface="仿宋" panose="02010609060101010101" pitchFamily="49" charset="-122"/>
              <a:sym typeface="+mn-ea"/>
            </a:endParaRPr>
          </a:p>
        </p:txBody>
      </p:sp>
      <p:pic>
        <p:nvPicPr>
          <p:cNvPr id="3" name="图片 2"/>
          <p:cNvPicPr>
            <a:picLocks noChangeAspect="1"/>
          </p:cNvPicPr>
          <p:nvPr/>
        </p:nvPicPr>
        <p:blipFill>
          <a:blip r:embed="rId2"/>
          <a:stretch>
            <a:fillRect/>
          </a:stretch>
        </p:blipFill>
        <p:spPr>
          <a:xfrm>
            <a:off x="339407" y="1410653"/>
            <a:ext cx="7072630" cy="4124325"/>
          </a:xfrm>
          <a:prstGeom prst="rect">
            <a:avLst/>
          </a:prstGeom>
        </p:spPr>
      </p:pic>
      <p:sp>
        <p:nvSpPr>
          <p:cNvPr id="4"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两种填报方式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两种填报方式</a:t>
            </a:r>
          </a:p>
        </p:txBody>
      </p:sp>
      <p:pic>
        <p:nvPicPr>
          <p:cNvPr id="5" name="图片 4"/>
          <p:cNvPicPr>
            <a:picLocks noChangeAspect="1"/>
          </p:cNvPicPr>
          <p:nvPr/>
        </p:nvPicPr>
        <p:blipFill>
          <a:blip r:embed="rId2"/>
          <a:stretch>
            <a:fillRect/>
          </a:stretch>
        </p:blipFill>
        <p:spPr>
          <a:xfrm>
            <a:off x="180975" y="1351598"/>
            <a:ext cx="7071995" cy="4155440"/>
          </a:xfrm>
          <a:prstGeom prst="rect">
            <a:avLst/>
          </a:prstGeom>
        </p:spPr>
      </p:pic>
      <p:sp>
        <p:nvSpPr>
          <p:cNvPr id="6" name="文本框 36"/>
          <p:cNvSpPr txBox="1"/>
          <p:nvPr/>
        </p:nvSpPr>
        <p:spPr>
          <a:xfrm>
            <a:off x="7363460" y="1098233"/>
            <a:ext cx="4647565" cy="4661535"/>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en-US" altLang="zh-CN" b="1" dirty="0">
                <a:latin typeface="仿宋" panose="02010609060101010101" pitchFamily="49" charset="-122"/>
                <a:ea typeface="仿宋" panose="02010609060101010101" pitchFamily="49" charset="-122"/>
                <a:sym typeface="+mn-ea"/>
              </a:rPr>
              <a:t>2</a:t>
            </a:r>
            <a:r>
              <a:rPr lang="zh-CN" altLang="en-US" b="1" dirty="0">
                <a:latin typeface="仿宋" panose="02010609060101010101" pitchFamily="49" charset="-122"/>
                <a:ea typeface="仿宋" panose="02010609060101010101" pitchFamily="49" charset="-122"/>
                <a:sym typeface="+mn-ea"/>
              </a:rPr>
              <a:t>）</a:t>
            </a:r>
            <a:r>
              <a:rPr lang="zh-CN" b="1" dirty="0">
                <a:latin typeface="仿宋" panose="02010609060101010101" pitchFamily="49" charset="-122"/>
                <a:ea typeface="仿宋" panose="02010609060101010101" pitchFamily="49" charset="-122"/>
                <a:sym typeface="+mn-ea"/>
              </a:rPr>
              <a:t>导出模板填报</a:t>
            </a:r>
          </a:p>
          <a:p>
            <a:pPr marL="285750" indent="-285750">
              <a:lnSpc>
                <a:spcPct val="150000"/>
              </a:lnSpc>
              <a:buClrTx/>
              <a:buSzTx/>
              <a:buFont typeface="Arial" panose="020B0604020202020204" pitchFamily="34" charset="0"/>
              <a:buChar char="•"/>
            </a:pPr>
            <a:r>
              <a:rPr lang="zh-CN" altLang="en-US" sz="1800" dirty="0">
                <a:latin typeface="仿宋" panose="02010609060101010101" pitchFamily="49" charset="-122"/>
                <a:ea typeface="仿宋" panose="02010609060101010101" pitchFamily="49" charset="-122"/>
                <a:sym typeface="+mn-ea"/>
              </a:rPr>
              <a:t>点击下载模板，导出文件模板，可选择导出一张表单或全部表单；</a:t>
            </a:r>
          </a:p>
          <a:p>
            <a:pPr marL="285750" indent="-285750">
              <a:lnSpc>
                <a:spcPct val="150000"/>
              </a:lnSpc>
              <a:buClrTx/>
              <a:buSzTx/>
              <a:buFont typeface="Arial" panose="020B0604020202020204" pitchFamily="34" charset="0"/>
              <a:buChar char="•"/>
            </a:pPr>
            <a:r>
              <a:rPr lang="zh-CN" altLang="en-US" sz="1800" dirty="0">
                <a:latin typeface="仿宋" panose="02010609060101010101" pitchFamily="49" charset="-122"/>
                <a:ea typeface="仿宋" panose="02010609060101010101" pitchFamily="49" charset="-122"/>
                <a:sym typeface="+mn-ea"/>
              </a:rPr>
              <a:t>在导出的</a:t>
            </a:r>
            <a:r>
              <a:rPr lang="en-US" altLang="zh-CN" sz="1800" dirty="0">
                <a:latin typeface="仿宋" panose="02010609060101010101" pitchFamily="49" charset="-122"/>
                <a:ea typeface="仿宋" panose="02010609060101010101" pitchFamily="49" charset="-122"/>
                <a:sym typeface="+mn-ea"/>
              </a:rPr>
              <a:t>Excel</a:t>
            </a:r>
            <a:r>
              <a:rPr lang="zh-CN" altLang="en-US" sz="1800" dirty="0">
                <a:latin typeface="仿宋" panose="02010609060101010101" pitchFamily="49" charset="-122"/>
                <a:ea typeface="仿宋" panose="02010609060101010101" pitchFamily="49" charset="-122"/>
                <a:sym typeface="+mn-ea"/>
              </a:rPr>
              <a:t>中填写报表；</a:t>
            </a:r>
          </a:p>
          <a:p>
            <a:pPr marL="285750" indent="-285750">
              <a:lnSpc>
                <a:spcPct val="150000"/>
              </a:lnSpc>
              <a:buClrTx/>
              <a:buSzTx/>
              <a:buFont typeface="Arial" panose="020B0604020202020204" pitchFamily="34" charset="0"/>
              <a:buChar char="•"/>
            </a:pPr>
            <a:r>
              <a:rPr lang="zh-CN" altLang="en-US" sz="1800" dirty="0">
                <a:latin typeface="仿宋" panose="02010609060101010101" pitchFamily="49" charset="-122"/>
                <a:ea typeface="仿宋" panose="02010609060101010101" pitchFamily="49" charset="-122"/>
                <a:sym typeface="+mn-ea"/>
              </a:rPr>
              <a:t>点击导入数据，选择填写好的</a:t>
            </a:r>
            <a:r>
              <a:rPr lang="en-US" altLang="zh-CN" sz="1800" dirty="0">
                <a:latin typeface="仿宋" panose="02010609060101010101" pitchFamily="49" charset="-122"/>
                <a:ea typeface="仿宋" panose="02010609060101010101" pitchFamily="49" charset="-122"/>
                <a:sym typeface="+mn-ea"/>
              </a:rPr>
              <a:t>excel</a:t>
            </a:r>
            <a:r>
              <a:rPr lang="zh-CN" altLang="en-US" sz="1800" dirty="0">
                <a:latin typeface="仿宋" panose="02010609060101010101" pitchFamily="49" charset="-122"/>
                <a:ea typeface="仿宋" panose="02010609060101010101" pitchFamily="49" charset="-122"/>
                <a:sym typeface="+mn-ea"/>
              </a:rPr>
              <a:t>文件，导入系统，如有填写内容不符合填写规则，导入后该值显示为空</a:t>
            </a:r>
          </a:p>
          <a:p>
            <a:pPr marL="285750" indent="-285750">
              <a:lnSpc>
                <a:spcPct val="150000"/>
              </a:lnSpc>
              <a:buClrTx/>
              <a:buSzTx/>
              <a:buFont typeface="Arial" panose="020B0604020202020204" pitchFamily="34" charset="0"/>
              <a:buChar char="•"/>
            </a:pPr>
            <a:r>
              <a:rPr lang="zh-CN" altLang="en-US" sz="1800" dirty="0">
                <a:latin typeface="仿宋" panose="02010609060101010101" pitchFamily="49" charset="-122"/>
                <a:ea typeface="仿宋" panose="02010609060101010101" pitchFamily="49" charset="-122"/>
                <a:sym typeface="+mn-ea"/>
              </a:rPr>
              <a:t>导入时，按照</a:t>
            </a:r>
            <a:r>
              <a:rPr lang="en-US" altLang="zh-CN" sz="1800" dirty="0">
                <a:latin typeface="仿宋" panose="02010609060101010101" pitchFamily="49" charset="-122"/>
                <a:ea typeface="仿宋" panose="02010609060101010101" pitchFamily="49" charset="-122"/>
                <a:sym typeface="+mn-ea"/>
              </a:rPr>
              <a:t>excel</a:t>
            </a:r>
            <a:r>
              <a:rPr lang="zh-CN" altLang="en-US" sz="1800" dirty="0">
                <a:latin typeface="仿宋" panose="02010609060101010101" pitchFamily="49" charset="-122"/>
                <a:ea typeface="仿宋" panose="02010609060101010101" pitchFamily="49" charset="-122"/>
                <a:sym typeface="+mn-ea"/>
              </a:rPr>
              <a:t>表中</a:t>
            </a:r>
            <a:r>
              <a:rPr lang="en-US" altLang="zh-CN" sz="1800" dirty="0">
                <a:latin typeface="仿宋" panose="02010609060101010101" pitchFamily="49" charset="-122"/>
                <a:ea typeface="仿宋" panose="02010609060101010101" pitchFamily="49" charset="-122"/>
                <a:sym typeface="+mn-ea"/>
              </a:rPr>
              <a:t>sheet</a:t>
            </a:r>
            <a:r>
              <a:rPr lang="zh-CN" altLang="en-US" sz="1800" dirty="0">
                <a:latin typeface="仿宋" panose="02010609060101010101" pitchFamily="49" charset="-122"/>
                <a:ea typeface="仿宋" panose="02010609060101010101" pitchFamily="49" charset="-122"/>
                <a:sym typeface="+mn-ea"/>
              </a:rPr>
              <a:t>页名称，导入到对应表单</a:t>
            </a:r>
          </a:p>
          <a:p>
            <a:pPr marL="285750" indent="-285750">
              <a:lnSpc>
                <a:spcPct val="150000"/>
              </a:lnSpc>
              <a:buClrTx/>
              <a:buSzTx/>
              <a:buFont typeface="Arial" panose="020B0604020202020204" pitchFamily="34" charset="0"/>
              <a:buChar char="•"/>
            </a:pPr>
            <a:r>
              <a:rPr lang="zh-CN" altLang="en-US" sz="1800" dirty="0">
                <a:latin typeface="仿宋" panose="02010609060101010101" pitchFamily="49" charset="-122"/>
                <a:ea typeface="仿宋" panose="02010609060101010101" pitchFamily="49" charset="-122"/>
                <a:sym typeface="+mn-ea"/>
              </a:rPr>
              <a:t>注：导出文件表格样式及表中</a:t>
            </a:r>
            <a:r>
              <a:rPr lang="en-US" altLang="zh-CN" sz="1800" dirty="0">
                <a:latin typeface="仿宋" panose="02010609060101010101" pitchFamily="49" charset="-122"/>
                <a:ea typeface="仿宋" panose="02010609060101010101" pitchFamily="49" charset="-122"/>
                <a:sym typeface="+mn-ea"/>
              </a:rPr>
              <a:t>sheet</a:t>
            </a:r>
            <a:r>
              <a:rPr lang="zh-CN" altLang="en-US" sz="1800" dirty="0">
                <a:latin typeface="仿宋" panose="02010609060101010101" pitchFamily="49" charset="-122"/>
                <a:ea typeface="仿宋" panose="02010609060101010101" pitchFamily="49" charset="-122"/>
                <a:sym typeface="+mn-ea"/>
              </a:rPr>
              <a:t>页名称不可修改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6"/>
          <p:cNvSpPr txBox="1"/>
          <p:nvPr/>
        </p:nvSpPr>
        <p:spPr>
          <a:xfrm>
            <a:off x="1096962" y="3112453"/>
            <a:ext cx="4803775" cy="1753235"/>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b="1" dirty="0">
                <a:latin typeface="仿宋" panose="02010609060101010101" pitchFamily="49" charset="-122"/>
                <a:ea typeface="仿宋" panose="02010609060101010101" pitchFamily="49" charset="-122"/>
                <a:cs typeface="仿宋" panose="02010609060101010101" pitchFamily="49" charset="-122"/>
                <a:sym typeface="+mn-ea"/>
              </a:rPr>
              <a:t>当前表校验</a:t>
            </a:r>
          </a:p>
          <a:p>
            <a:pPr marL="342900" indent="-342900">
              <a:lnSpc>
                <a:spcPct val="150000"/>
              </a:lnSpc>
              <a:buClrTx/>
              <a:buSzTx/>
              <a:buFont typeface="Arial" panose="020B0604020202020204" pitchFamily="34" charset="0"/>
              <a:buChar char="•"/>
            </a:pPr>
            <a:r>
              <a:rPr lang="zh-CN" altLang="en-US">
                <a:latin typeface="仿宋" panose="02010609060101010101" pitchFamily="49" charset="-122"/>
                <a:ea typeface="仿宋" panose="02010609060101010101" pitchFamily="49" charset="-122"/>
                <a:cs typeface="仿宋" panose="02010609060101010101" pitchFamily="49" charset="-122"/>
                <a:sym typeface="+mn-ea"/>
              </a:rPr>
              <a:t>根据校验规则审核当前填报的表单中的报表数据，并通过页面下方的校验信息栏展示审核结果</a:t>
            </a:r>
            <a:endParaRPr lang="zh-CN" altLang="en-US" sz="1800" dirty="0">
              <a:latin typeface="仿宋" panose="02010609060101010101" pitchFamily="49" charset="-122"/>
              <a:ea typeface="仿宋" panose="02010609060101010101" pitchFamily="49" charset="-122"/>
              <a:cs typeface="仿宋" panose="02010609060101010101" pitchFamily="49" charset="-122"/>
              <a:sym typeface="+mn-ea"/>
            </a:endParaRPr>
          </a:p>
        </p:txBody>
      </p:sp>
      <p:sp>
        <p:nvSpPr>
          <p:cNvPr id="3" name="文本框 36"/>
          <p:cNvSpPr txBox="1"/>
          <p:nvPr/>
        </p:nvSpPr>
        <p:spPr>
          <a:xfrm>
            <a:off x="6291262" y="3112453"/>
            <a:ext cx="4803775" cy="1337945"/>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buClrTx/>
              <a:buSzTx/>
              <a:buFont typeface="Arial" panose="020B0604020202020204" pitchFamily="34" charset="0"/>
              <a:buNone/>
            </a:pPr>
            <a:r>
              <a:rPr lang="zh-CN" b="1" dirty="0">
                <a:latin typeface="仿宋" panose="02010609060101010101" pitchFamily="49" charset="-122"/>
                <a:ea typeface="仿宋" panose="02010609060101010101" pitchFamily="49" charset="-122"/>
                <a:sym typeface="+mn-ea"/>
              </a:rPr>
              <a:t>全部校验</a:t>
            </a:r>
          </a:p>
          <a:p>
            <a:pPr marL="342900" indent="-342900">
              <a:lnSpc>
                <a:spcPct val="150000"/>
              </a:lnSpc>
              <a:buClrTx/>
              <a:buSzTx/>
              <a:buFont typeface="Arial" panose="020B0604020202020204" pitchFamily="34" charset="0"/>
              <a:buChar char="•"/>
            </a:pPr>
            <a:r>
              <a:rPr lang="zh-CN" altLang="en-US">
                <a:latin typeface="仿宋" panose="02010609060101010101" pitchFamily="49" charset="-122"/>
                <a:ea typeface="仿宋" panose="02010609060101010101" pitchFamily="49" charset="-122"/>
                <a:sym typeface="+mn-ea"/>
              </a:rPr>
              <a:t>根据校验规则审核全部已填报表数据，并通过页面下方的校验信息栏展示审核结果</a:t>
            </a:r>
            <a:endParaRPr lang="zh-CN" altLang="en-US" sz="1800" dirty="0">
              <a:latin typeface="仿宋" panose="02010609060101010101" pitchFamily="49" charset="-122"/>
              <a:ea typeface="仿宋" panose="02010609060101010101" pitchFamily="49" charset="-122"/>
              <a:sym typeface="+mn-ea"/>
            </a:endParaRPr>
          </a:p>
        </p:txBody>
      </p:sp>
      <p:sp>
        <p:nvSpPr>
          <p:cNvPr id="4" name="文本框 36"/>
          <p:cNvSpPr txBox="1"/>
          <p:nvPr/>
        </p:nvSpPr>
        <p:spPr>
          <a:xfrm>
            <a:off x="2347912" y="4690428"/>
            <a:ext cx="7927975" cy="922020"/>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ClrTx/>
              <a:buSzTx/>
              <a:buFont typeface="Arial" panose="020B0604020202020204" pitchFamily="34" charset="0"/>
              <a:buNone/>
            </a:pPr>
            <a:r>
              <a:rPr lang="zh-CN" sz="3600" b="1" dirty="0">
                <a:solidFill>
                  <a:srgbClr val="C00000"/>
                </a:solidFill>
                <a:latin typeface="仿宋" panose="02010609060101010101" pitchFamily="49" charset="-122"/>
                <a:ea typeface="仿宋" panose="02010609060101010101" pitchFamily="49" charset="-122"/>
                <a:sym typeface="+mn-ea"/>
              </a:rPr>
              <a:t>全部校验通过后才可成功上报数据</a:t>
            </a:r>
          </a:p>
        </p:txBody>
      </p:sp>
      <p:pic>
        <p:nvPicPr>
          <p:cNvPr id="5" name="图片 4"/>
          <p:cNvPicPr>
            <a:picLocks noChangeAspect="1"/>
          </p:cNvPicPr>
          <p:nvPr/>
        </p:nvPicPr>
        <p:blipFill>
          <a:blip r:embed="rId2"/>
          <a:stretch>
            <a:fillRect/>
          </a:stretch>
        </p:blipFill>
        <p:spPr>
          <a:xfrm>
            <a:off x="1803082" y="1245553"/>
            <a:ext cx="8810625" cy="1866900"/>
          </a:xfrm>
          <a:prstGeom prst="rect">
            <a:avLst/>
          </a:prstGeom>
        </p:spPr>
      </p:pic>
      <p:sp>
        <p:nvSpPr>
          <p:cNvPr id="6"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两种校验方式</a:t>
            </a:r>
          </a:p>
        </p:txBody>
      </p:sp>
      <p:sp>
        <p:nvSpPr>
          <p:cNvPr id="7" name="圆角矩形 7"/>
          <p:cNvSpPr/>
          <p:nvPr/>
        </p:nvSpPr>
        <p:spPr>
          <a:xfrm>
            <a:off x="881697" y="4776788"/>
            <a:ext cx="10428605" cy="749300"/>
          </a:xfrm>
          <a:prstGeom prst="roundRect">
            <a:avLst/>
          </a:prstGeom>
          <a:noFill/>
          <a:ln w="19050">
            <a:solidFill>
              <a:srgbClr val="C00000"/>
            </a:solidFill>
          </a:ln>
          <a:extLst>
            <a:ext uri="{909E8E84-426E-40DD-AFC4-6F175D3DCCD1}">
              <a14:hiddenFill xmlns:a14="http://schemas.microsoft.com/office/drawing/2010/main">
                <a:gradFill>
                  <a:gsLst>
                    <a:gs pos="51000">
                      <a:srgbClr val="C00000"/>
                    </a:gs>
                    <a:gs pos="0">
                      <a:srgbClr val="FF0000"/>
                    </a:gs>
                    <a:gs pos="100000">
                      <a:srgbClr val="C00000"/>
                    </a:gs>
                  </a:gsLst>
                  <a:lin ang="21594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6"/>
          <p:cNvSpPr txBox="1"/>
          <p:nvPr/>
        </p:nvSpPr>
        <p:spPr>
          <a:xfrm>
            <a:off x="2284730" y="4170045"/>
            <a:ext cx="7495540" cy="506730"/>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ClrTx/>
              <a:buSzTx/>
              <a:buFont typeface="Arial" panose="020B0604020202020204" pitchFamily="34" charset="0"/>
              <a:buNone/>
            </a:pPr>
            <a:r>
              <a:rPr lang="zh-CN" b="1" dirty="0">
                <a:latin typeface="仿宋" panose="02010609060101010101" pitchFamily="49" charset="-122"/>
                <a:ea typeface="仿宋" panose="02010609060101010101" pitchFamily="49" charset="-122"/>
                <a:sym typeface="+mn-ea"/>
              </a:rPr>
              <a:t>数据上报成功后，数据状态变为已上报，内容不可编辑</a:t>
            </a:r>
          </a:p>
        </p:txBody>
      </p:sp>
      <p:grpSp>
        <p:nvGrpSpPr>
          <p:cNvPr id="3" name="组合 2"/>
          <p:cNvGrpSpPr/>
          <p:nvPr/>
        </p:nvGrpSpPr>
        <p:grpSpPr>
          <a:xfrm>
            <a:off x="3022600" y="1381125"/>
            <a:ext cx="6019800" cy="2495550"/>
            <a:chOff x="4860" y="2105"/>
            <a:chExt cx="9480" cy="3930"/>
          </a:xfrm>
        </p:grpSpPr>
        <p:pic>
          <p:nvPicPr>
            <p:cNvPr id="5" name="图片 4"/>
            <p:cNvPicPr>
              <a:picLocks noChangeAspect="1"/>
            </p:cNvPicPr>
            <p:nvPr/>
          </p:nvPicPr>
          <p:blipFill>
            <a:blip r:embed="rId2"/>
            <a:stretch>
              <a:fillRect/>
            </a:stretch>
          </p:blipFill>
          <p:spPr>
            <a:xfrm>
              <a:off x="4860" y="2105"/>
              <a:ext cx="9480" cy="3930"/>
            </a:xfrm>
            <a:prstGeom prst="rect">
              <a:avLst/>
            </a:prstGeom>
          </p:spPr>
        </p:pic>
        <p:sp>
          <p:nvSpPr>
            <p:cNvPr id="6" name="矩形 5"/>
            <p:cNvSpPr/>
            <p:nvPr/>
          </p:nvSpPr>
          <p:spPr>
            <a:xfrm>
              <a:off x="4860" y="2105"/>
              <a:ext cx="9480" cy="3929"/>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7" name="图片 6"/>
            <p:cNvPicPr>
              <a:picLocks noChangeAspect="1"/>
            </p:cNvPicPr>
            <p:nvPr/>
          </p:nvPicPr>
          <p:blipFill>
            <a:blip r:embed="rId3"/>
            <a:srcRect l="37796" t="39031" r="2723" b="2837"/>
            <a:stretch>
              <a:fillRect/>
            </a:stretch>
          </p:blipFill>
          <p:spPr>
            <a:xfrm>
              <a:off x="7492" y="3211"/>
              <a:ext cx="5505" cy="2459"/>
            </a:xfrm>
            <a:prstGeom prst="rect">
              <a:avLst/>
            </a:prstGeom>
          </p:spPr>
        </p:pic>
      </p:grpSp>
      <p:sp>
        <p:nvSpPr>
          <p:cNvPr id="4" name="文本框 36"/>
          <p:cNvSpPr txBox="1"/>
          <p:nvPr/>
        </p:nvSpPr>
        <p:spPr>
          <a:xfrm>
            <a:off x="2411730" y="4970145"/>
            <a:ext cx="7495540" cy="506730"/>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ClrTx/>
              <a:buSzTx/>
              <a:buFont typeface="Arial" panose="020B0604020202020204" pitchFamily="34" charset="0"/>
              <a:buNone/>
            </a:pPr>
            <a:r>
              <a:rPr lang="zh-CN" altLang="en-US" b="1" dirty="0">
                <a:latin typeface="仿宋" panose="02010609060101010101" pitchFamily="49" charset="-122"/>
                <a:ea typeface="仿宋" panose="02010609060101010101" pitchFamily="49" charset="-122"/>
                <a:sym typeface="+mn-ea"/>
              </a:rPr>
              <a:t>上报数据被证监局退回后，可重新填写表单并上报</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378033" y="3578244"/>
            <a:ext cx="685812" cy="685812"/>
            <a:chOff x="5379944" y="1925358"/>
            <a:chExt cx="685812" cy="685812"/>
          </a:xfrm>
        </p:grpSpPr>
        <p:sp>
          <p:nvSpPr>
            <p:cNvPr id="2" name="椭圆 1"/>
            <p:cNvSpPr/>
            <p:nvPr/>
          </p:nvSpPr>
          <p:spPr>
            <a:xfrm rot="5711009">
              <a:off x="5379944" y="1925358"/>
              <a:ext cx="685812" cy="685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latin typeface="微软雅黑" panose="020B0503020204020204" charset="-122"/>
                <a:ea typeface="微软雅黑" panose="020B0503020204020204" charset="-122"/>
                <a:cs typeface="+mn-ea"/>
                <a:sym typeface="+mn-lt"/>
              </a:endParaRPr>
            </a:p>
          </p:txBody>
        </p:sp>
        <p:sp>
          <p:nvSpPr>
            <p:cNvPr id="5" name="TextBox 6"/>
            <p:cNvSpPr txBox="1"/>
            <p:nvPr/>
          </p:nvSpPr>
          <p:spPr>
            <a:xfrm>
              <a:off x="5565315" y="2056859"/>
              <a:ext cx="348983" cy="398780"/>
            </a:xfrm>
            <a:prstGeom prst="rect">
              <a:avLst/>
            </a:prstGeom>
            <a:noFill/>
          </p:spPr>
          <p:txBody>
            <a:bodyPr wrap="square" rtlCol="0">
              <a:spAutoFit/>
            </a:bodyPr>
            <a:lstStyle/>
            <a:p>
              <a:r>
                <a:rPr lang="en-US" altLang="zh-CN" sz="2000" b="1" dirty="0">
                  <a:solidFill>
                    <a:schemeClr val="bg1"/>
                  </a:solidFill>
                  <a:latin typeface="微软雅黑" panose="020B0503020204020204" charset="-122"/>
                  <a:ea typeface="微软雅黑" panose="020B0503020204020204" charset="-122"/>
                  <a:cs typeface="+mn-ea"/>
                  <a:sym typeface="+mn-lt"/>
                </a:rPr>
                <a:t>3</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grpSp>
        <p:nvGrpSpPr>
          <p:cNvPr id="13" name="组合 12"/>
          <p:cNvGrpSpPr/>
          <p:nvPr/>
        </p:nvGrpSpPr>
        <p:grpSpPr>
          <a:xfrm>
            <a:off x="5394543" y="4585673"/>
            <a:ext cx="685812" cy="685812"/>
            <a:chOff x="5396442" y="2908218"/>
            <a:chExt cx="685812" cy="685812"/>
          </a:xfrm>
        </p:grpSpPr>
        <p:sp>
          <p:nvSpPr>
            <p:cNvPr id="3" name="椭圆 2"/>
            <p:cNvSpPr/>
            <p:nvPr/>
          </p:nvSpPr>
          <p:spPr>
            <a:xfrm rot="5711009">
              <a:off x="5396442" y="2908218"/>
              <a:ext cx="685812" cy="685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latin typeface="微软雅黑" panose="020B0503020204020204" charset="-122"/>
                <a:ea typeface="微软雅黑" panose="020B0503020204020204" charset="-122"/>
                <a:cs typeface="+mn-ea"/>
                <a:sym typeface="+mn-lt"/>
              </a:endParaRPr>
            </a:p>
          </p:txBody>
        </p:sp>
        <p:sp>
          <p:nvSpPr>
            <p:cNvPr id="6" name="TextBox 6"/>
            <p:cNvSpPr txBox="1"/>
            <p:nvPr/>
          </p:nvSpPr>
          <p:spPr>
            <a:xfrm>
              <a:off x="5571180" y="3041038"/>
              <a:ext cx="348983" cy="398780"/>
            </a:xfrm>
            <a:prstGeom prst="rect">
              <a:avLst/>
            </a:prstGeom>
            <a:noFill/>
          </p:spPr>
          <p:txBody>
            <a:bodyPr wrap="square" rtlCol="0">
              <a:spAutoFit/>
            </a:bodyPr>
            <a:lstStyle/>
            <a:p>
              <a:r>
                <a:rPr lang="en-US" altLang="zh-CN" sz="2000" b="1" dirty="0">
                  <a:solidFill>
                    <a:schemeClr val="bg1"/>
                  </a:solidFill>
                  <a:latin typeface="微软雅黑" panose="020B0503020204020204" charset="-122"/>
                  <a:ea typeface="微软雅黑" panose="020B0503020204020204" charset="-122"/>
                  <a:cs typeface="+mn-ea"/>
                  <a:sym typeface="+mn-lt"/>
                </a:rPr>
                <a:t>4</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sp>
        <p:nvSpPr>
          <p:cNvPr id="8" name="TextBox 6"/>
          <p:cNvSpPr txBox="1"/>
          <p:nvPr/>
        </p:nvSpPr>
        <p:spPr>
          <a:xfrm>
            <a:off x="6307710" y="3678312"/>
            <a:ext cx="454451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普查填报指南（我该怎么做）</a:t>
            </a:r>
          </a:p>
        </p:txBody>
      </p:sp>
      <p:sp>
        <p:nvSpPr>
          <p:cNvPr id="10" name="TextBox 6"/>
          <p:cNvSpPr txBox="1"/>
          <p:nvPr/>
        </p:nvSpPr>
        <p:spPr>
          <a:xfrm>
            <a:off x="6307710" y="4657255"/>
            <a:ext cx="3371215" cy="46037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cs typeface="+mn-ea"/>
                <a:sym typeface="+mn-lt"/>
              </a:rPr>
              <a:t>其他</a:t>
            </a:r>
            <a:endParaRPr lang="zh-CN" altLang="zh-CN" sz="24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6" name="Rectangle: Rounded Corners 25"/>
          <p:cNvSpPr/>
          <p:nvPr/>
        </p:nvSpPr>
        <p:spPr>
          <a:xfrm rot="13500000" flipH="1">
            <a:off x="7843797" y="-17957"/>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7" name="Freeform: Shape 26"/>
          <p:cNvSpPr/>
          <p:nvPr/>
        </p:nvSpPr>
        <p:spPr>
          <a:xfrm rot="13500000" flipH="1">
            <a:off x="-2652487" y="-1402988"/>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8" name="Rectangle: Rounded Corners 25"/>
          <p:cNvSpPr/>
          <p:nvPr/>
        </p:nvSpPr>
        <p:spPr>
          <a:xfrm rot="13500000" flipH="1">
            <a:off x="-3841602" y="2761451"/>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9" name="Rectangle: Rounded Corners 25"/>
          <p:cNvSpPr/>
          <p:nvPr/>
        </p:nvSpPr>
        <p:spPr>
          <a:xfrm rot="13500000" flipH="1">
            <a:off x="2410619" y="7056057"/>
            <a:ext cx="8285244"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nvGrpSpPr>
          <p:cNvPr id="22" name="组合 21"/>
          <p:cNvGrpSpPr/>
          <p:nvPr/>
        </p:nvGrpSpPr>
        <p:grpSpPr>
          <a:xfrm>
            <a:off x="5377371" y="1513540"/>
            <a:ext cx="685812" cy="685812"/>
            <a:chOff x="5379944" y="822363"/>
            <a:chExt cx="685812" cy="685812"/>
          </a:xfrm>
        </p:grpSpPr>
        <p:sp>
          <p:nvSpPr>
            <p:cNvPr id="15" name="椭圆 14"/>
            <p:cNvSpPr/>
            <p:nvPr/>
          </p:nvSpPr>
          <p:spPr>
            <a:xfrm rot="5711009">
              <a:off x="5379944" y="822363"/>
              <a:ext cx="685812" cy="685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latin typeface="微软雅黑" panose="020B0503020204020204" charset="-122"/>
                <a:ea typeface="微软雅黑" panose="020B0503020204020204" charset="-122"/>
                <a:cs typeface="+mn-ea"/>
                <a:sym typeface="+mn-lt"/>
              </a:endParaRPr>
            </a:p>
          </p:txBody>
        </p:sp>
        <p:sp>
          <p:nvSpPr>
            <p:cNvPr id="20" name="TextBox 6"/>
            <p:cNvSpPr txBox="1"/>
            <p:nvPr/>
          </p:nvSpPr>
          <p:spPr>
            <a:xfrm>
              <a:off x="5565315" y="953864"/>
              <a:ext cx="348983" cy="400110"/>
            </a:xfrm>
            <a:prstGeom prst="rect">
              <a:avLst/>
            </a:prstGeom>
            <a:noFill/>
          </p:spPr>
          <p:txBody>
            <a:bodyPr wrap="square" rtlCol="0">
              <a:spAutoFit/>
            </a:bodyPr>
            <a:lstStyle/>
            <a:p>
              <a:r>
                <a:rPr lang="en-US" altLang="zh-CN" sz="2000" b="1" dirty="0">
                  <a:solidFill>
                    <a:schemeClr val="bg1"/>
                  </a:solidFill>
                  <a:latin typeface="微软雅黑" panose="020B0503020204020204" charset="-122"/>
                  <a:ea typeface="微软雅黑" panose="020B0503020204020204" charset="-122"/>
                  <a:cs typeface="+mn-ea"/>
                  <a:sym typeface="+mn-lt"/>
                </a:rPr>
                <a:t>1</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sp>
        <p:nvSpPr>
          <p:cNvPr id="21" name="TextBox 6"/>
          <p:cNvSpPr txBox="1"/>
          <p:nvPr/>
        </p:nvSpPr>
        <p:spPr>
          <a:xfrm>
            <a:off x="6307455" y="1630680"/>
            <a:ext cx="4132782"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普查对象分类（我是谁）</a:t>
            </a:r>
          </a:p>
        </p:txBody>
      </p:sp>
      <p:grpSp>
        <p:nvGrpSpPr>
          <p:cNvPr id="4" name="组合 3"/>
          <p:cNvGrpSpPr/>
          <p:nvPr/>
        </p:nvGrpSpPr>
        <p:grpSpPr>
          <a:xfrm>
            <a:off x="5377371" y="2549860"/>
            <a:ext cx="685812" cy="685812"/>
            <a:chOff x="5379944" y="822363"/>
            <a:chExt cx="685812" cy="685812"/>
          </a:xfrm>
        </p:grpSpPr>
        <p:sp>
          <p:nvSpPr>
            <p:cNvPr id="7" name="椭圆 6"/>
            <p:cNvSpPr/>
            <p:nvPr/>
          </p:nvSpPr>
          <p:spPr>
            <a:xfrm rot="5711009">
              <a:off x="5379944" y="822363"/>
              <a:ext cx="685812" cy="685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latin typeface="微软雅黑" panose="020B0503020204020204" charset="-122"/>
                <a:ea typeface="微软雅黑" panose="020B0503020204020204" charset="-122"/>
                <a:cs typeface="+mn-ea"/>
                <a:sym typeface="+mn-lt"/>
              </a:endParaRPr>
            </a:p>
          </p:txBody>
        </p:sp>
        <p:sp>
          <p:nvSpPr>
            <p:cNvPr id="9" name="TextBox 6"/>
            <p:cNvSpPr txBox="1"/>
            <p:nvPr/>
          </p:nvSpPr>
          <p:spPr>
            <a:xfrm>
              <a:off x="5565315" y="953864"/>
              <a:ext cx="348983" cy="398780"/>
            </a:xfrm>
            <a:prstGeom prst="rect">
              <a:avLst/>
            </a:prstGeom>
            <a:noFill/>
          </p:spPr>
          <p:txBody>
            <a:bodyPr wrap="square" rtlCol="0">
              <a:spAutoFit/>
            </a:bodyPr>
            <a:lstStyle/>
            <a:p>
              <a:r>
                <a:rPr lang="en-US" altLang="zh-CN" sz="2000" b="1" dirty="0">
                  <a:solidFill>
                    <a:schemeClr val="bg1"/>
                  </a:solidFill>
                  <a:latin typeface="微软雅黑" panose="020B0503020204020204" charset="-122"/>
                  <a:ea typeface="微软雅黑" panose="020B0503020204020204" charset="-122"/>
                  <a:cs typeface="+mn-ea"/>
                  <a:sym typeface="+mn-lt"/>
                </a:rPr>
                <a:t>2</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sp>
        <p:nvSpPr>
          <p:cNvPr id="11" name="TextBox 6"/>
          <p:cNvSpPr txBox="1"/>
          <p:nvPr/>
        </p:nvSpPr>
        <p:spPr>
          <a:xfrm>
            <a:off x="6307455" y="2667000"/>
            <a:ext cx="464524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mn-ea"/>
                <a:sym typeface="+mn-lt"/>
              </a:rPr>
              <a:t>普查分工安排（我需要做什么）</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6"/>
          <p:cNvSpPr txBox="1"/>
          <p:nvPr/>
        </p:nvSpPr>
        <p:spPr>
          <a:xfrm>
            <a:off x="7762240" y="2374583"/>
            <a:ext cx="3747770" cy="1337945"/>
          </a:xfrm>
          <a:prstGeom prst="rect">
            <a:avLst/>
          </a:prstGeom>
          <a:noFill/>
          <a:ln w="9525">
            <a:noFill/>
          </a:ln>
        </p:spPr>
        <p:txBody>
          <a:bodyPr wrap="square"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lnSpc>
                <a:spcPct val="150000"/>
              </a:lnSpc>
              <a:buClrTx/>
              <a:buSzTx/>
              <a:buFont typeface="Arial" panose="020B0604020202020204" pitchFamily="34" charset="0"/>
              <a:buNone/>
            </a:pPr>
            <a:r>
              <a:rPr lang="zh-CN" dirty="0">
                <a:latin typeface="仿宋" panose="02010609060101010101" pitchFamily="49" charset="-122"/>
                <a:ea typeface="仿宋" panose="02010609060101010101" pitchFamily="49" charset="-122"/>
                <a:sym typeface="+mn-ea"/>
              </a:rPr>
              <a:t>上报数据被退回后，可点击上报</a:t>
            </a:r>
            <a:r>
              <a:rPr lang="en-US" altLang="zh-CN" dirty="0">
                <a:latin typeface="仿宋" panose="02010609060101010101" pitchFamily="49" charset="-122"/>
                <a:ea typeface="仿宋" panose="02010609060101010101" pitchFamily="49" charset="-122"/>
                <a:sym typeface="+mn-ea"/>
              </a:rPr>
              <a:t>/</a:t>
            </a:r>
            <a:r>
              <a:rPr lang="zh-CN" altLang="en-US" dirty="0">
                <a:latin typeface="仿宋" panose="02010609060101010101" pitchFamily="49" charset="-122"/>
                <a:ea typeface="仿宋" panose="02010609060101010101" pitchFamily="49" charset="-122"/>
                <a:sym typeface="+mn-ea"/>
              </a:rPr>
              <a:t>退回说明查看退回原因，根据退回原因修改表单，并重新上报。</a:t>
            </a:r>
          </a:p>
        </p:txBody>
      </p:sp>
      <p:pic>
        <p:nvPicPr>
          <p:cNvPr id="3" name="图片 2"/>
          <p:cNvPicPr>
            <a:picLocks noChangeAspect="1"/>
          </p:cNvPicPr>
          <p:nvPr/>
        </p:nvPicPr>
        <p:blipFill>
          <a:blip r:embed="rId2"/>
          <a:stretch>
            <a:fillRect/>
          </a:stretch>
        </p:blipFill>
        <p:spPr>
          <a:xfrm>
            <a:off x="681990" y="1286193"/>
            <a:ext cx="6734175" cy="42856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法人主体（总公司）协助填报</a:t>
            </a:r>
            <a:endParaRPr lang="zh-CN" altLang="en-US" sz="1600" b="1" dirty="0">
              <a:latin typeface="微软雅黑" panose="020B0503020204020204" charset="-122"/>
              <a:ea typeface="微软雅黑" panose="020B0503020204020204" charset="-122"/>
              <a:cs typeface="+mn-ea"/>
              <a:sym typeface="+mn-lt"/>
            </a:endParaRPr>
          </a:p>
        </p:txBody>
      </p:sp>
      <p:sp>
        <p:nvSpPr>
          <p:cNvPr id="40" name="PA-文本框 42"/>
          <p:cNvSpPr txBox="1"/>
          <p:nvPr>
            <p:custDataLst>
              <p:tags r:id="rId1"/>
            </p:custDataLst>
          </p:nvPr>
        </p:nvSpPr>
        <p:spPr>
          <a:xfrm>
            <a:off x="582930" y="1551305"/>
            <a:ext cx="11026140" cy="4340997"/>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285750" indent="-285750" algn="l">
              <a:buFont typeface="Wingdings" panose="05000000000000000000" charset="0"/>
              <a:buChar char="p"/>
            </a:pPr>
            <a:r>
              <a:rPr lang="zh-CN" altLang="en-US"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各法人主体（总公司）账号无法看见本系统分公司、分支机构、子公司、营业部的填报进度和填报内容，所以需要各法人主体（总公司）与本系统各单位保持沟通，并审核好各单位拟填报的数据后再让各单位进行填报。</a:t>
            </a:r>
            <a:endParaRPr lang="en-US" altLang="zh-CN"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endParaRPr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r>
              <a:rPr lang="zh-CN" altLang="en-US"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各证券、基金、期货总公司需要通过两组不同的账号填报两组数据，一是以统一社会信用代码为账号，报送合并总部、分支机构和营业部的数据；二是以临时代码为账号，报送总部产生的相关数据，不包含分支机构、营业部等总部以外的单位。</a:t>
            </a:r>
            <a:endParaRPr lang="en-US" altLang="zh-CN"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endParaRPr lang="en-US" altLang="zh-CN"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r>
              <a:rPr lang="zh-CN" altLang="en-US" sz="180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前期，国家统计局和地方统计局可能已对此次资本市场普查名录上的少部分金融单位开展过普查，请这部分单位照常参与证监会牵头的资本市场服务业普查工作，会市场一司会在核对阶段与统计部门沟通，确保没有重复或者遗漏。</a:t>
            </a:r>
            <a:endParaRPr lang="en-US" altLang="zh-CN"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indent="0" algn="l">
              <a:buFont typeface="Wingdings" panose="05000000000000000000" charset="0"/>
              <a:buNone/>
            </a:pPr>
            <a:endPar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spTree>
    <p:extLst>
      <p:ext uri="{BB962C8B-B14F-4D97-AF65-F5344CB8AC3E}">
        <p14:creationId xmlns:p14="http://schemas.microsoft.com/office/powerpoint/2010/main" val="4181810839"/>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其他</a:t>
            </a:r>
            <a:endParaRPr lang="zh-CN" altLang="en-US" sz="1600" b="1" dirty="0">
              <a:latin typeface="微软雅黑" panose="020B0503020204020204" charset="-122"/>
              <a:ea typeface="微软雅黑" panose="020B0503020204020204" charset="-122"/>
              <a:cs typeface="+mn-ea"/>
              <a:sym typeface="+mn-lt"/>
            </a:endParaRPr>
          </a:p>
        </p:txBody>
      </p:sp>
      <p:sp>
        <p:nvSpPr>
          <p:cNvPr id="40" name="PA-文本框 42"/>
          <p:cNvSpPr txBox="1"/>
          <p:nvPr>
            <p:custDataLst>
              <p:tags r:id="rId1"/>
            </p:custDataLst>
          </p:nvPr>
        </p:nvSpPr>
        <p:spPr>
          <a:xfrm>
            <a:off x="591768" y="991235"/>
            <a:ext cx="8206999" cy="649160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342900" indent="-34290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1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第五次全国资本市场服务业普查实施办法</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marL="342900" indent="-34290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2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普查名录</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marL="342900" indent="-34290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3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资本市场服务业投入产出调查名单</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marL="342900" indent="-34290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4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普查方案</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marL="342900" indent="-34290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5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普查系统使用手册</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marL="342900" indent="-34290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6 《</a:t>
            </a: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普查问答汇编</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algn="l"/>
            <a:endPar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附件</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4《</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普查方案（第一册）</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algn="l"/>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第六章</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指标解释</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可供各机构查阅所有的指标口径、解释；</a:t>
            </a:r>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附件</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4 《</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普查方案（第三册）</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algn="l"/>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第一部分</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统计分类标准</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可以用于辅助机构查阅本单位基本情况相关指标（如城乡</a:t>
            </a:r>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区划代码、行业分类、市场主体分类）等；</a:t>
            </a:r>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附件</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6 《</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普查问答汇编</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a:t>
            </a:r>
          </a:p>
          <a:p>
            <a:pPr algn="l"/>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     </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整合了试填报各派出机构向会市场一司反映或咨询的常见问题。</a:t>
            </a:r>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endParaRPr 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algn="l"/>
            <a:endPar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sp>
        <p:nvSpPr>
          <p:cNvPr id="2" name="右大括号 1">
            <a:extLst>
              <a:ext uri="{FF2B5EF4-FFF2-40B4-BE49-F238E27FC236}">
                <a16:creationId xmlns:a16="http://schemas.microsoft.com/office/drawing/2014/main" id="{79E0C5EB-B7B6-60A0-9728-75ECE70F19E5}"/>
              </a:ext>
            </a:extLst>
          </p:cNvPr>
          <p:cNvSpPr/>
          <p:nvPr/>
        </p:nvSpPr>
        <p:spPr>
          <a:xfrm>
            <a:off x="4452671" y="2344310"/>
            <a:ext cx="485192" cy="1012371"/>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39EB5407-D0F1-88DF-9B11-C29223DB7F85}"/>
              </a:ext>
            </a:extLst>
          </p:cNvPr>
          <p:cNvSpPr txBox="1"/>
          <p:nvPr/>
        </p:nvSpPr>
        <p:spPr>
          <a:xfrm>
            <a:off x="5088729" y="2665829"/>
            <a:ext cx="3544478" cy="369332"/>
          </a:xfrm>
          <a:prstGeom prst="rect">
            <a:avLst/>
          </a:prstGeom>
          <a:noFill/>
        </p:spPr>
        <p:txBody>
          <a:bodyPr wrap="square" rtlCol="0">
            <a:spAutoFit/>
          </a:bodyPr>
          <a:lstStyle/>
          <a:p>
            <a:r>
              <a:rPr lang="zh-CN" altLang="en-US" dirty="0"/>
              <a:t>江苏省证券业协会官网</a:t>
            </a:r>
            <a:r>
              <a:rPr lang="en-US" altLang="zh-CN" dirty="0"/>
              <a:t>-</a:t>
            </a:r>
            <a:r>
              <a:rPr lang="zh-CN" altLang="en-US" dirty="0"/>
              <a:t>行业信息</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联系人</a:t>
            </a:r>
            <a:endParaRPr lang="zh-CN" altLang="en-US" sz="1600" b="1" dirty="0">
              <a:latin typeface="微软雅黑" panose="020B0503020204020204" charset="-122"/>
              <a:ea typeface="微软雅黑" panose="020B0503020204020204" charset="-122"/>
              <a:cs typeface="+mn-ea"/>
              <a:sym typeface="+mn-lt"/>
            </a:endParaRPr>
          </a:p>
        </p:txBody>
      </p:sp>
      <p:sp>
        <p:nvSpPr>
          <p:cNvPr id="40" name="PA-文本框 42"/>
          <p:cNvSpPr txBox="1"/>
          <p:nvPr>
            <p:custDataLst>
              <p:tags r:id="rId1"/>
            </p:custDataLst>
          </p:nvPr>
        </p:nvSpPr>
        <p:spPr>
          <a:xfrm>
            <a:off x="582930" y="1551305"/>
            <a:ext cx="11026140" cy="2380460"/>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285750" indent="-28575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信息调研处 徐    尧：</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025-69880655</a:t>
            </a:r>
          </a:p>
          <a:p>
            <a:pPr marL="285750" indent="-285750" algn="l">
              <a:buFont typeface="Wingdings" panose="05000000000000000000" charset="0"/>
              <a:buChar char="p"/>
            </a:pPr>
            <a:endPar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机构监管处 马秋霞：</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025-69880618</a:t>
            </a:r>
          </a:p>
          <a:p>
            <a:pPr marL="285750" indent="-285750" algn="l">
              <a:buFont typeface="Wingdings" panose="05000000000000000000" charset="0"/>
              <a:buChar char="p"/>
            </a:pPr>
            <a:endPar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r>
              <a:rPr lang="zh-CN" altLang="en-US"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期货监管处 唐丹彤：</a:t>
            </a:r>
            <a:r>
              <a:rPr lang="en-US" altLang="zh-CN"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025-69880697</a:t>
            </a:r>
            <a:endParaRPr sz="20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indent="0" algn="l">
              <a:buFont typeface="Wingdings" panose="05000000000000000000" charset="0"/>
              <a:buNone/>
            </a:pPr>
            <a:endPar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pic>
        <p:nvPicPr>
          <p:cNvPr id="2" name="图片 1">
            <a:extLst>
              <a:ext uri="{FF2B5EF4-FFF2-40B4-BE49-F238E27FC236}">
                <a16:creationId xmlns:a16="http://schemas.microsoft.com/office/drawing/2014/main" id="{2DA7AB2D-6E77-E85F-143A-EDC5A8BD4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550" y="730250"/>
            <a:ext cx="3200653" cy="4963886"/>
          </a:xfrm>
          <a:prstGeom prst="rect">
            <a:avLst/>
          </a:prstGeom>
        </p:spPr>
      </p:pic>
    </p:spTree>
    <p:extLst>
      <p:ext uri="{BB962C8B-B14F-4D97-AF65-F5344CB8AC3E}">
        <p14:creationId xmlns:p14="http://schemas.microsoft.com/office/powerpoint/2010/main" val="3314685167"/>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5"/>
          <p:cNvSpPr/>
          <p:nvPr/>
        </p:nvSpPr>
        <p:spPr>
          <a:xfrm rot="18900000" flipH="1">
            <a:off x="4840792" y="-1366518"/>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9" name="Freeform: Shape 26"/>
          <p:cNvSpPr/>
          <p:nvPr/>
        </p:nvSpPr>
        <p:spPr>
          <a:xfrm rot="18900000" flipH="1">
            <a:off x="8126868" y="239531"/>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Rectangle: Rounded Corners 25"/>
          <p:cNvSpPr/>
          <p:nvPr/>
        </p:nvSpPr>
        <p:spPr>
          <a:xfrm rot="18900000" flipH="1">
            <a:off x="-3841602" y="2688280"/>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2" name="Rectangle: Rounded Corners 25"/>
          <p:cNvSpPr/>
          <p:nvPr/>
        </p:nvSpPr>
        <p:spPr>
          <a:xfrm rot="18900000" flipH="1">
            <a:off x="8535616" y="4187114"/>
            <a:ext cx="8285244"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4" name="Title 5"/>
          <p:cNvSpPr txBox="1"/>
          <p:nvPr/>
        </p:nvSpPr>
        <p:spPr>
          <a:xfrm>
            <a:off x="2646045" y="2103755"/>
            <a:ext cx="3922395" cy="2050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6600" b="1" dirty="0">
                <a:solidFill>
                  <a:schemeClr val="tx1">
                    <a:lumMod val="75000"/>
                    <a:lumOff val="25000"/>
                  </a:schemeClr>
                </a:solidFill>
                <a:latin typeface="+mn-lt"/>
                <a:ea typeface="+mn-ea"/>
                <a:cs typeface="+mn-ea"/>
                <a:sym typeface="+mn-lt"/>
              </a:rPr>
              <a:t>谢  谢！</a:t>
            </a:r>
          </a:p>
        </p:txBody>
      </p:sp>
      <p:sp>
        <p:nvSpPr>
          <p:cNvPr id="16" name="文本框 15"/>
          <p:cNvSpPr txBox="1"/>
          <p:nvPr/>
        </p:nvSpPr>
        <p:spPr>
          <a:xfrm>
            <a:off x="2646045" y="4274820"/>
            <a:ext cx="3366770" cy="70675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en-US" altLang="zh-CN" sz="4000" dirty="0">
                <a:solidFill>
                  <a:schemeClr val="bg1">
                    <a:lumMod val="85000"/>
                  </a:schemeClr>
                </a:solidFill>
                <a:latin typeface="+mn-lt"/>
                <a:ea typeface="+mn-ea"/>
                <a:cs typeface="+mn-ea"/>
                <a:sym typeface="+mn-lt"/>
              </a:rPr>
              <a:t>THANK</a:t>
            </a:r>
            <a:r>
              <a:rPr lang="zh-CN" altLang="en-US" sz="4000" dirty="0">
                <a:solidFill>
                  <a:schemeClr val="bg1">
                    <a:lumMod val="85000"/>
                  </a:schemeClr>
                </a:solidFill>
                <a:latin typeface="+mn-lt"/>
                <a:ea typeface="+mn-ea"/>
                <a:cs typeface="+mn-ea"/>
                <a:sym typeface="+mn-lt"/>
              </a:rPr>
              <a:t> </a:t>
            </a:r>
            <a:r>
              <a:rPr lang="en-US" altLang="zh-CN" sz="4000" dirty="0">
                <a:solidFill>
                  <a:schemeClr val="bg1">
                    <a:lumMod val="85000"/>
                  </a:schemeClr>
                </a:solidFill>
                <a:latin typeface="+mn-lt"/>
                <a:ea typeface="+mn-ea"/>
                <a:cs typeface="+mn-ea"/>
                <a:sym typeface="+mn-lt"/>
              </a:rPr>
              <a:t>YOU</a:t>
            </a:r>
            <a:endParaRPr lang="en-US" altLang="zh-CN" sz="4000" dirty="0">
              <a:solidFill>
                <a:srgbClr val="2883B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56201" y="-3004845"/>
            <a:ext cx="21720256" cy="11638106"/>
            <a:chOff x="-3556201" y="-3004845"/>
            <a:chExt cx="21720256" cy="11638106"/>
          </a:xfrm>
        </p:grpSpPr>
        <p:sp>
          <p:nvSpPr>
            <p:cNvPr id="4" name="Rectangle: Rounded Corners 25"/>
            <p:cNvSpPr/>
            <p:nvPr/>
          </p:nvSpPr>
          <p:spPr>
            <a:xfrm rot="18900000" flipH="1">
              <a:off x="435860" y="7321294"/>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5" name="Rectangle: Rounded Corners 25"/>
            <p:cNvSpPr/>
            <p:nvPr/>
          </p:nvSpPr>
          <p:spPr>
            <a:xfrm rot="18900000" flipH="1">
              <a:off x="8914565" y="-1866880"/>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6" name="Rectangle: Rounded Corners 25"/>
            <p:cNvSpPr/>
            <p:nvPr/>
          </p:nvSpPr>
          <p:spPr>
            <a:xfrm rot="18900000" flipH="1">
              <a:off x="9878811" y="2540350"/>
              <a:ext cx="8285244"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7" name="Freeform: Shape 26"/>
            <p:cNvSpPr/>
            <p:nvPr/>
          </p:nvSpPr>
          <p:spPr>
            <a:xfrm rot="18900000" flipH="1">
              <a:off x="-3556201" y="5475936"/>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Freeform: Shape 26"/>
            <p:cNvSpPr/>
            <p:nvPr/>
          </p:nvSpPr>
          <p:spPr>
            <a:xfrm rot="18900000" flipH="1">
              <a:off x="-1494941" y="-3004845"/>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PA-文本框 6"/>
            <p:cNvSpPr txBox="1"/>
            <p:nvPr>
              <p:custDataLst>
                <p:tags r:id="rId2"/>
              </p:custDataLst>
            </p:nvPr>
          </p:nvSpPr>
          <p:spPr>
            <a:xfrm>
              <a:off x="5860415" y="2901987"/>
              <a:ext cx="6331585" cy="1015663"/>
            </a:xfrm>
            <a:prstGeom prst="rect">
              <a:avLst/>
            </a:prstGeom>
            <a:noFill/>
          </p:spPr>
          <p:txBody>
            <a:bodyPr wrap="square" rtlCol="0">
              <a:spAutoFit/>
            </a:bodyPr>
            <a:lstStyle/>
            <a:p>
              <a:pPr algn="ctr" fontAlgn="auto"/>
              <a:r>
                <a:rPr lang="zh-CN" altLang="en-US" sz="6000" b="1" dirty="0">
                  <a:solidFill>
                    <a:schemeClr val="tx1">
                      <a:lumMod val="65000"/>
                      <a:lumOff val="35000"/>
                    </a:schemeClr>
                  </a:solidFill>
                  <a:latin typeface="微软雅黑" panose="020B0503020204020204" charset="-122"/>
                  <a:ea typeface="微软雅黑" panose="020B0503020204020204" charset="-122"/>
                  <a:cs typeface="+mn-ea"/>
                  <a:sym typeface="+mn-lt"/>
                </a:rPr>
                <a:t>普查对象（我是谁）</a:t>
              </a:r>
            </a:p>
          </p:txBody>
        </p:sp>
      </p:grpSp>
      <p:sp>
        <p:nvSpPr>
          <p:cNvPr id="13" name="PA-圆角矩形 1"/>
          <p:cNvSpPr/>
          <p:nvPr>
            <p:custDataLst>
              <p:tags r:id="rId1"/>
            </p:custDataLst>
          </p:nvPr>
        </p:nvSpPr>
        <p:spPr>
          <a:xfrm rot="5400000">
            <a:off x="4619944" y="3444505"/>
            <a:ext cx="1610096" cy="15419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普查填报对象 </a:t>
            </a:r>
            <a:endParaRPr lang="zh-CN" altLang="en-US" sz="1600" b="1" dirty="0">
              <a:latin typeface="微软雅黑" panose="020B0503020204020204" charset="-122"/>
              <a:ea typeface="微软雅黑" panose="020B0503020204020204" charset="-122"/>
              <a:cs typeface="+mn-ea"/>
              <a:sym typeface="+mn-lt"/>
            </a:endParaRPr>
          </a:p>
        </p:txBody>
      </p:sp>
      <p:sp>
        <p:nvSpPr>
          <p:cNvPr id="40" name="PA-文本框 42"/>
          <p:cNvSpPr txBox="1"/>
          <p:nvPr>
            <p:custDataLst>
              <p:tags r:id="rId1"/>
            </p:custDataLst>
          </p:nvPr>
        </p:nvSpPr>
        <p:spPr>
          <a:xfrm>
            <a:off x="440055" y="1156970"/>
            <a:ext cx="11026140" cy="730885"/>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285750" indent="-285750" algn="l">
              <a:buFont typeface="Wingdings" panose="05000000000000000000" charset="0"/>
              <a:buChar char="p"/>
            </a:pPr>
            <a:r>
              <a:rPr lang="zh-CN" altLang="id-ID"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普查对象是在中华人民共和国境内《国民经济行业分类》（</a:t>
            </a:r>
            <a:r>
              <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GB/T 4754-2017</a:t>
            </a:r>
            <a:r>
              <a:rPr lang="zh-CN" altLang="en-US"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）中行业大类为资本市场服务业的全部法人单位和产业活动单位。</a:t>
            </a:r>
            <a:endParaRPr lang="zh-CN" altLang="id-ID" sz="11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sp>
        <p:nvSpPr>
          <p:cNvPr id="4" name="矩形 3"/>
          <p:cNvSpPr/>
          <p:nvPr/>
        </p:nvSpPr>
        <p:spPr>
          <a:xfrm>
            <a:off x="723265" y="2620645"/>
            <a:ext cx="10459720" cy="3682365"/>
          </a:xfrm>
          <a:prstGeom prst="rect">
            <a:avLst/>
          </a:prstGeom>
          <a:noFill/>
          <a:ln w="76200">
            <a:solidFill>
              <a:srgbClr val="0B5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B5873"/>
              </a:solidFill>
              <a:latin typeface="华文细黑" panose="02010600040101010101" pitchFamily="2" charset="-122"/>
              <a:ea typeface="华文细黑" panose="02010600040101010101" pitchFamily="2" charset="-122"/>
            </a:endParaRPr>
          </a:p>
        </p:txBody>
      </p:sp>
      <p:grpSp>
        <p:nvGrpSpPr>
          <p:cNvPr id="18" name="组合 17"/>
          <p:cNvGrpSpPr/>
          <p:nvPr/>
        </p:nvGrpSpPr>
        <p:grpSpPr>
          <a:xfrm>
            <a:off x="692785" y="1921510"/>
            <a:ext cx="1548130" cy="1395730"/>
            <a:chOff x="2702" y="2278"/>
            <a:chExt cx="2438" cy="2198"/>
          </a:xfrm>
        </p:grpSpPr>
        <p:sp>
          <p:nvSpPr>
            <p:cNvPr id="6" name="Freeform 5"/>
            <p:cNvSpPr/>
            <p:nvPr/>
          </p:nvSpPr>
          <p:spPr bwMode="auto">
            <a:xfrm>
              <a:off x="2702" y="2278"/>
              <a:ext cx="2438" cy="219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B5873"/>
            </a:solidFill>
            <a:ln w="9525" cap="flat">
              <a:noFill/>
              <a:prstDash val="solid"/>
              <a:miter lim="800000"/>
            </a:ln>
            <a:effectLst>
              <a:innerShdw blurRad="63500" dist="50800" dir="13500000">
                <a:prstClr val="black">
                  <a:alpha val="50000"/>
                </a:prstClr>
              </a:innerShdw>
            </a:effectLst>
          </p:spPr>
          <p:txBody>
            <a:bodyPr vert="horz" wrap="square" lIns="91398" tIns="45699" rIns="91398" bIns="45699" numCol="1" anchor="t" anchorCtr="0" compatLnSpc="1"/>
            <a:lstStyle/>
            <a:p>
              <a:endParaRPr lang="zh-CN" altLang="en-US" sz="1705">
                <a:solidFill>
                  <a:srgbClr val="0B5873"/>
                </a:solidFill>
              </a:endParaRPr>
            </a:p>
          </p:txBody>
        </p:sp>
        <p:sp>
          <p:nvSpPr>
            <p:cNvPr id="20" name="Freeform 19"/>
            <p:cNvSpPr>
              <a:spLocks noEditPoints="1" noChangeArrowheads="1"/>
            </p:cNvSpPr>
            <p:nvPr/>
          </p:nvSpPr>
          <p:spPr bwMode="auto">
            <a:xfrm>
              <a:off x="3331" y="2779"/>
              <a:ext cx="1135" cy="1196"/>
            </a:xfrm>
            <a:custGeom>
              <a:avLst/>
              <a:gdLst>
                <a:gd name="T0" fmla="*/ 170 w 222"/>
                <a:gd name="T1" fmla="*/ 30 h 234"/>
                <a:gd name="T2" fmla="*/ 180 w 222"/>
                <a:gd name="T3" fmla="*/ 9 h 234"/>
                <a:gd name="T4" fmla="*/ 149 w 222"/>
                <a:gd name="T5" fmla="*/ 19 h 234"/>
                <a:gd name="T6" fmla="*/ 7 w 222"/>
                <a:gd name="T7" fmla="*/ 158 h 234"/>
                <a:gd name="T8" fmla="*/ 31 w 222"/>
                <a:gd name="T9" fmla="*/ 222 h 234"/>
                <a:gd name="T10" fmla="*/ 31 w 222"/>
                <a:gd name="T11" fmla="*/ 170 h 234"/>
                <a:gd name="T12" fmla="*/ 106 w 222"/>
                <a:gd name="T13" fmla="*/ 115 h 234"/>
                <a:gd name="T14" fmla="*/ 116 w 222"/>
                <a:gd name="T15" fmla="*/ 92 h 234"/>
                <a:gd name="T16" fmla="*/ 85 w 222"/>
                <a:gd name="T17" fmla="*/ 104 h 234"/>
                <a:gd name="T18" fmla="*/ 76 w 222"/>
                <a:gd name="T19" fmla="*/ 99 h 234"/>
                <a:gd name="T20" fmla="*/ 116 w 222"/>
                <a:gd name="T21" fmla="*/ 82 h 234"/>
                <a:gd name="T22" fmla="*/ 132 w 222"/>
                <a:gd name="T23" fmla="*/ 92 h 234"/>
                <a:gd name="T24" fmla="*/ 132 w 222"/>
                <a:gd name="T25" fmla="*/ 19 h 234"/>
                <a:gd name="T26" fmla="*/ 180 w 222"/>
                <a:gd name="T27" fmla="*/ 0 h 234"/>
                <a:gd name="T28" fmla="*/ 182 w 222"/>
                <a:gd name="T29" fmla="*/ 0 h 234"/>
                <a:gd name="T30" fmla="*/ 222 w 222"/>
                <a:gd name="T31" fmla="*/ 19 h 234"/>
                <a:gd name="T32" fmla="*/ 170 w 222"/>
                <a:gd name="T33" fmla="*/ 186 h 234"/>
                <a:gd name="T34" fmla="*/ 156 w 222"/>
                <a:gd name="T35" fmla="*/ 179 h 234"/>
                <a:gd name="T36" fmla="*/ 106 w 222"/>
                <a:gd name="T37" fmla="*/ 210 h 234"/>
                <a:gd name="T38" fmla="*/ 87 w 222"/>
                <a:gd name="T39" fmla="*/ 200 h 234"/>
                <a:gd name="T40" fmla="*/ 38 w 222"/>
                <a:gd name="T41" fmla="*/ 234 h 234"/>
                <a:gd name="T42" fmla="*/ 2 w 222"/>
                <a:gd name="T43" fmla="*/ 217 h 234"/>
                <a:gd name="T44" fmla="*/ 0 w 222"/>
                <a:gd name="T45" fmla="*/ 215 h 234"/>
                <a:gd name="T46" fmla="*/ 0 w 222"/>
                <a:gd name="T47" fmla="*/ 148 h 234"/>
                <a:gd name="T48" fmla="*/ 45 w 222"/>
                <a:gd name="T49" fmla="*/ 130 h 234"/>
                <a:gd name="T50" fmla="*/ 47 w 222"/>
                <a:gd name="T51" fmla="*/ 130 h 234"/>
                <a:gd name="T52" fmla="*/ 87 w 222"/>
                <a:gd name="T53" fmla="*/ 148 h 234"/>
                <a:gd name="T54" fmla="*/ 99 w 222"/>
                <a:gd name="T55" fmla="*/ 198 h 234"/>
                <a:gd name="T56" fmla="*/ 76 w 222"/>
                <a:gd name="T57" fmla="*/ 115 h 234"/>
                <a:gd name="T58" fmla="*/ 69 w 222"/>
                <a:gd name="T59" fmla="*/ 139 h 234"/>
                <a:gd name="T60" fmla="*/ 69 w 222"/>
                <a:gd name="T61" fmla="*/ 104 h 234"/>
                <a:gd name="T62" fmla="*/ 139 w 222"/>
                <a:gd name="T63" fmla="*/ 94 h 234"/>
                <a:gd name="T64" fmla="*/ 156 w 222"/>
                <a:gd name="T65" fmla="*/ 104 h 234"/>
                <a:gd name="T66" fmla="*/ 163 w 222"/>
                <a:gd name="T67" fmla="*/ 174 h 234"/>
                <a:gd name="T68" fmla="*/ 139 w 222"/>
                <a:gd name="T69" fmla="*/ 30 h 234"/>
                <a:gd name="T70" fmla="*/ 139 w 222"/>
                <a:gd name="T71" fmla="*/ 94 h 234"/>
                <a:gd name="T72" fmla="*/ 38 w 222"/>
                <a:gd name="T73" fmla="*/ 158 h 234"/>
                <a:gd name="T74" fmla="*/ 47 w 222"/>
                <a:gd name="T75" fmla="*/ 137 h 234"/>
                <a:gd name="T76" fmla="*/ 17 w 222"/>
                <a:gd name="T77" fmla="*/ 148 h 234"/>
                <a:gd name="T78" fmla="*/ 173 w 222"/>
                <a:gd name="T79" fmla="*/ 37 h 234"/>
                <a:gd name="T80" fmla="*/ 170 w 222"/>
                <a:gd name="T81" fmla="*/ 37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34"/>
                <a:gd name="T125" fmla="*/ 222 w 222"/>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a:solidFill>
                  <a:srgbClr val="000000"/>
                </a:solidFill>
                <a:latin typeface="Calibri" panose="020F0502020204030204" charset="0"/>
                <a:ea typeface="+mn-ea"/>
                <a:sym typeface="宋体" panose="02010600030101010101" pitchFamily="2" charset="-122"/>
              </a:endParaRPr>
            </a:p>
          </p:txBody>
        </p:sp>
      </p:grpSp>
      <p:sp>
        <p:nvSpPr>
          <p:cNvPr id="2" name="文本框 1"/>
          <p:cNvSpPr txBox="1"/>
          <p:nvPr/>
        </p:nvSpPr>
        <p:spPr>
          <a:xfrm>
            <a:off x="4931410" y="2752090"/>
            <a:ext cx="2401570" cy="460375"/>
          </a:xfrm>
          <a:prstGeom prst="rect">
            <a:avLst/>
          </a:prstGeom>
          <a:noFill/>
        </p:spPr>
        <p:txBody>
          <a:bodyPr wrap="square" rtlCol="0">
            <a:spAutoFit/>
          </a:bodyPr>
          <a:lstStyle/>
          <a:p>
            <a:r>
              <a:rPr lang="en-US" altLang="zh-CN" sz="24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a:t>
            </a:r>
            <a:r>
              <a:rPr lang="zh-CN" altLang="en-US" sz="24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资本市场服务</a:t>
            </a:r>
          </a:p>
        </p:txBody>
      </p:sp>
      <p:sp>
        <p:nvSpPr>
          <p:cNvPr id="5" name="文本框 4"/>
          <p:cNvSpPr txBox="1"/>
          <p:nvPr/>
        </p:nvSpPr>
        <p:spPr>
          <a:xfrm>
            <a:off x="1092200" y="3579495"/>
            <a:ext cx="1292225"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671</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证券市场</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服务</a:t>
            </a:r>
          </a:p>
        </p:txBody>
      </p:sp>
      <p:sp>
        <p:nvSpPr>
          <p:cNvPr id="7" name="文本框 6"/>
          <p:cNvSpPr txBox="1"/>
          <p:nvPr/>
        </p:nvSpPr>
        <p:spPr>
          <a:xfrm>
            <a:off x="2518410" y="3579495"/>
            <a:ext cx="1687830"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672</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公开募集证券</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投资基金</a:t>
            </a:r>
          </a:p>
        </p:txBody>
      </p:sp>
      <p:sp>
        <p:nvSpPr>
          <p:cNvPr id="8" name="文本框 7"/>
          <p:cNvSpPr txBox="1"/>
          <p:nvPr/>
        </p:nvSpPr>
        <p:spPr>
          <a:xfrm>
            <a:off x="4123690" y="3579495"/>
            <a:ext cx="1642110"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673</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非公开募集</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证券投资基金</a:t>
            </a:r>
          </a:p>
        </p:txBody>
      </p:sp>
      <p:sp>
        <p:nvSpPr>
          <p:cNvPr id="9" name="文本框 8"/>
          <p:cNvSpPr txBox="1"/>
          <p:nvPr/>
        </p:nvSpPr>
        <p:spPr>
          <a:xfrm>
            <a:off x="5807075" y="3579495"/>
            <a:ext cx="1543685"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674</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期货市场</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服务</a:t>
            </a:r>
          </a:p>
        </p:txBody>
      </p:sp>
      <p:sp>
        <p:nvSpPr>
          <p:cNvPr id="10" name="文本框 9"/>
          <p:cNvSpPr txBox="1"/>
          <p:nvPr/>
        </p:nvSpPr>
        <p:spPr>
          <a:xfrm>
            <a:off x="7074535" y="3579495"/>
            <a:ext cx="1291590"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a:t>
            </a:r>
            <a:r>
              <a:rPr 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5</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证券期货</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监管服务</a:t>
            </a:r>
          </a:p>
        </p:txBody>
      </p:sp>
      <p:sp>
        <p:nvSpPr>
          <p:cNvPr id="3" name="文本框 2"/>
          <p:cNvSpPr txBox="1"/>
          <p:nvPr/>
        </p:nvSpPr>
        <p:spPr>
          <a:xfrm>
            <a:off x="8329930" y="3579495"/>
            <a:ext cx="1283335"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676</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资本投资</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服务</a:t>
            </a:r>
          </a:p>
        </p:txBody>
      </p:sp>
      <p:sp>
        <p:nvSpPr>
          <p:cNvPr id="19" name="文本框 18"/>
          <p:cNvSpPr txBox="1"/>
          <p:nvPr/>
        </p:nvSpPr>
        <p:spPr>
          <a:xfrm>
            <a:off x="9634220" y="3579495"/>
            <a:ext cx="1475740" cy="922020"/>
          </a:xfrm>
          <a:prstGeom prst="rect">
            <a:avLst/>
          </a:prstGeom>
          <a:noFill/>
        </p:spPr>
        <p:txBody>
          <a:bodyPr wrap="square" rtlCol="0">
            <a:spAutoFit/>
          </a:bodyPr>
          <a:lstStyle/>
          <a:p>
            <a:r>
              <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a:t>
            </a:r>
            <a:r>
              <a:rPr 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9</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其他资本</a:t>
            </a:r>
          </a:p>
          <a:p>
            <a:r>
              <a:rPr lang="zh-CN" altLang="en-US">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市场服务</a:t>
            </a:r>
          </a:p>
        </p:txBody>
      </p:sp>
      <p:sp>
        <p:nvSpPr>
          <p:cNvPr id="21" name="文本框 20"/>
          <p:cNvSpPr txBox="1"/>
          <p:nvPr/>
        </p:nvSpPr>
        <p:spPr>
          <a:xfrm>
            <a:off x="1092200" y="462534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6711</a:t>
            </a:r>
            <a:endParaRPr lang="en-US" altLang="zh-CN">
              <a:solidFill>
                <a:srgbClr val="0B5873"/>
              </a:solidFill>
              <a:latin typeface="华文细黑" panose="02010600040101010101" pitchFamily="2" charset="-122"/>
              <a:ea typeface="华文细黑" panose="02010600040101010101" pitchFamily="2" charset="-122"/>
              <a:cs typeface="华文细黑" panose="02010600040101010101" pitchFamily="2" charset="-122"/>
            </a:endParaRP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证券市场管理服务</a:t>
            </a:r>
          </a:p>
        </p:txBody>
      </p:sp>
      <p:sp>
        <p:nvSpPr>
          <p:cNvPr id="23" name="文本框 22"/>
          <p:cNvSpPr txBox="1"/>
          <p:nvPr/>
        </p:nvSpPr>
        <p:spPr>
          <a:xfrm>
            <a:off x="1092200" y="531241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6712</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证券经纪交易服务</a:t>
            </a:r>
          </a:p>
        </p:txBody>
      </p:sp>
      <p:sp>
        <p:nvSpPr>
          <p:cNvPr id="24" name="文本框 23"/>
          <p:cNvSpPr txBox="1"/>
          <p:nvPr/>
        </p:nvSpPr>
        <p:spPr>
          <a:xfrm>
            <a:off x="2549525" y="4625340"/>
            <a:ext cx="1457325" cy="645160"/>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6720</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公开募集证券投资基金</a:t>
            </a:r>
          </a:p>
        </p:txBody>
      </p:sp>
      <p:sp>
        <p:nvSpPr>
          <p:cNvPr id="26" name="文本框 25"/>
          <p:cNvSpPr txBox="1"/>
          <p:nvPr/>
        </p:nvSpPr>
        <p:spPr>
          <a:xfrm>
            <a:off x="4123690" y="462534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6731</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创业投资基金</a:t>
            </a:r>
          </a:p>
        </p:txBody>
      </p:sp>
      <p:sp>
        <p:nvSpPr>
          <p:cNvPr id="27" name="文本框 26"/>
          <p:cNvSpPr txBox="1"/>
          <p:nvPr/>
        </p:nvSpPr>
        <p:spPr>
          <a:xfrm>
            <a:off x="4119880" y="5085715"/>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6732</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天使投资</a:t>
            </a:r>
          </a:p>
        </p:txBody>
      </p:sp>
      <p:sp>
        <p:nvSpPr>
          <p:cNvPr id="28" name="文本框 27"/>
          <p:cNvSpPr txBox="1"/>
          <p:nvPr/>
        </p:nvSpPr>
        <p:spPr>
          <a:xfrm>
            <a:off x="5807075" y="462534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6741</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期货市场管理服务</a:t>
            </a:r>
          </a:p>
        </p:txBody>
      </p:sp>
      <p:sp>
        <p:nvSpPr>
          <p:cNvPr id="29" name="文本框 28"/>
          <p:cNvSpPr txBox="1"/>
          <p:nvPr/>
        </p:nvSpPr>
        <p:spPr>
          <a:xfrm>
            <a:off x="7074535" y="462534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6750</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证券期货监管服务</a:t>
            </a:r>
          </a:p>
        </p:txBody>
      </p:sp>
      <p:sp>
        <p:nvSpPr>
          <p:cNvPr id="30" name="文本框 29"/>
          <p:cNvSpPr txBox="1"/>
          <p:nvPr/>
        </p:nvSpPr>
        <p:spPr>
          <a:xfrm>
            <a:off x="8366125" y="462534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6760</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资本投资服务</a:t>
            </a:r>
          </a:p>
        </p:txBody>
      </p:sp>
      <p:sp>
        <p:nvSpPr>
          <p:cNvPr id="31" name="文本框 30"/>
          <p:cNvSpPr txBox="1"/>
          <p:nvPr/>
        </p:nvSpPr>
        <p:spPr>
          <a:xfrm>
            <a:off x="9634220" y="462534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6790</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其他资本市场服务</a:t>
            </a:r>
          </a:p>
        </p:txBody>
      </p:sp>
      <p:cxnSp>
        <p:nvCxnSpPr>
          <p:cNvPr id="34" name="直接连接符 33"/>
          <p:cNvCxnSpPr/>
          <p:nvPr/>
        </p:nvCxnSpPr>
        <p:spPr>
          <a:xfrm>
            <a:off x="6132195" y="3269615"/>
            <a:ext cx="0" cy="34099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411605" y="3486150"/>
            <a:ext cx="8658860" cy="0"/>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11605" y="3467100"/>
            <a:ext cx="3175" cy="16065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824480" y="3467100"/>
            <a:ext cx="3175" cy="16065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424680" y="3486150"/>
            <a:ext cx="3175" cy="16065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474585" y="3486150"/>
            <a:ext cx="3175" cy="16065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758555" y="3486150"/>
            <a:ext cx="3175" cy="16065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0067290" y="3486150"/>
            <a:ext cx="3175" cy="160655"/>
          </a:xfrm>
          <a:prstGeom prst="line">
            <a:avLst/>
          </a:prstGeom>
          <a:ln w="31750">
            <a:solidFill>
              <a:srgbClr val="0B5873"/>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123690" y="5546090"/>
            <a:ext cx="1457325" cy="645160"/>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6739</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其他非公开募集证券投资基金</a:t>
            </a:r>
          </a:p>
        </p:txBody>
      </p:sp>
      <p:sp>
        <p:nvSpPr>
          <p:cNvPr id="22" name="文本框 21"/>
          <p:cNvSpPr txBox="1"/>
          <p:nvPr/>
        </p:nvSpPr>
        <p:spPr>
          <a:xfrm>
            <a:off x="5807075" y="5312410"/>
            <a:ext cx="1457325" cy="460375"/>
          </a:xfrm>
          <a:prstGeom prst="rect">
            <a:avLst/>
          </a:prstGeom>
          <a:noFill/>
        </p:spPr>
        <p:txBody>
          <a:bodyPr wrap="square" rtlCol="0">
            <a:spAutoFit/>
          </a:bodyPr>
          <a:lstStyle/>
          <a:p>
            <a:r>
              <a:rPr lang="en-US" altLang="zh-CN"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6749</a:t>
            </a:r>
          </a:p>
          <a:p>
            <a:r>
              <a:rPr lang="zh-CN" altLang="en-US" sz="1200">
                <a:solidFill>
                  <a:srgbClr val="0B5873"/>
                </a:solidFill>
                <a:latin typeface="华文细黑" panose="02010600040101010101" pitchFamily="2" charset="-122"/>
                <a:ea typeface="华文细黑" panose="02010600040101010101" pitchFamily="2" charset="-122"/>
                <a:cs typeface="华文细黑" panose="02010600040101010101" pitchFamily="2" charset="-122"/>
              </a:rPr>
              <a:t>其他期货市场服务</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普查填报对象 </a:t>
            </a:r>
            <a:endParaRPr lang="zh-CN" altLang="en-US" sz="1600" b="1" dirty="0">
              <a:latin typeface="微软雅黑" panose="020B0503020204020204" charset="-122"/>
              <a:ea typeface="微软雅黑" panose="020B0503020204020204" charset="-122"/>
              <a:cs typeface="+mn-ea"/>
              <a:sym typeface="+mn-lt"/>
            </a:endParaRPr>
          </a:p>
        </p:txBody>
      </p:sp>
      <p:sp>
        <p:nvSpPr>
          <p:cNvPr id="40" name="PA-文本框 42"/>
          <p:cNvSpPr txBox="1"/>
          <p:nvPr>
            <p:custDataLst>
              <p:tags r:id="rId1"/>
            </p:custDataLst>
          </p:nvPr>
        </p:nvSpPr>
        <p:spPr>
          <a:xfrm>
            <a:off x="582930" y="1551305"/>
            <a:ext cx="11026140" cy="3930650"/>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285750" indent="-285750" algn="l">
              <a:buFont typeface="Wingdings" panose="05000000000000000000" charset="0"/>
              <a:buChar char="p"/>
            </a:pPr>
            <a:r>
              <a:rPr sz="1600" b="1"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单位类型：</a:t>
            </a: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单位类型包含1法人单位和2产业活动单位。经济普查中的法人单位指同时满足以下三个条件的普查单位：</a:t>
            </a:r>
          </a:p>
          <a:p>
            <a:pPr indent="0" algn="l">
              <a:buFont typeface="Wingdings" panose="05000000000000000000" charset="0"/>
              <a:buNone/>
            </a:pP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1.依法成立，有自己的名称、组织机构和场所，能够独立承担负债和其他民事责任；</a:t>
            </a:r>
          </a:p>
          <a:p>
            <a:pPr indent="0" algn="l">
              <a:buFont typeface="Wingdings" panose="05000000000000000000" charset="0"/>
              <a:buNone/>
            </a:pP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2.独立拥有和使用（或受权使用）资产，有权与其他单位签订合同；</a:t>
            </a:r>
          </a:p>
          <a:p>
            <a:pPr indent="0" algn="l">
              <a:buFont typeface="Wingdings" panose="05000000000000000000" charset="0"/>
              <a:buNone/>
            </a:pP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3.会计上独立核算，能够编制资产负债表。</a:t>
            </a:r>
          </a:p>
          <a:p>
            <a:pPr indent="0" algn="l">
              <a:buFont typeface="Wingdings" panose="05000000000000000000" charset="0"/>
              <a:buNone/>
            </a:pPr>
            <a:endPar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r>
              <a:rPr sz="1600" b="1"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资本市场服务业法人单位</a:t>
            </a: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包括：证监会机关及其派出机构、各交易所、各下属单位；证券公司、基金管理公司、期货公司；证券公司子公司、基金管理公司子公司、期货公司子公司；私募基金管理人；证券期货投资咨询机构、证券资信评级机构、独立基金销售机构</a:t>
            </a:r>
            <a:r>
              <a:rPr 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、外国证券类机构、交易所驻华代表处名录</a:t>
            </a: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；其他从事证券期货活动的法人单位等。</a:t>
            </a:r>
          </a:p>
          <a:p>
            <a:pPr indent="0" algn="l">
              <a:buFont typeface="Wingdings" panose="05000000000000000000" charset="0"/>
              <a:buNone/>
            </a:pPr>
            <a:endPar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marL="285750" indent="-285750" algn="l">
              <a:buFont typeface="Wingdings" panose="05000000000000000000" charset="0"/>
              <a:buChar char="p"/>
            </a:pPr>
            <a:r>
              <a:rPr sz="1600" b="1"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资本市场服务业产业活动</a:t>
            </a:r>
            <a:r>
              <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单位包括：证券公司分公司、证券公司营业部、基金公司分公司、期货公司分公司、期货公司营业部、证券期货投资咨询机构分公司、证券资信评级机构分公司、独立基金销售机构分公司。</a:t>
            </a:r>
          </a:p>
          <a:p>
            <a:pPr indent="0" algn="l">
              <a:buFont typeface="Wingdings" panose="05000000000000000000" charset="0"/>
              <a:buNone/>
            </a:pPr>
            <a:endParaRPr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56201" y="-3004845"/>
            <a:ext cx="21720256" cy="11638106"/>
            <a:chOff x="-3556201" y="-3004845"/>
            <a:chExt cx="21720256" cy="11638106"/>
          </a:xfrm>
        </p:grpSpPr>
        <p:sp>
          <p:nvSpPr>
            <p:cNvPr id="4" name="Rectangle: Rounded Corners 25"/>
            <p:cNvSpPr/>
            <p:nvPr/>
          </p:nvSpPr>
          <p:spPr>
            <a:xfrm rot="18900000" flipH="1">
              <a:off x="435860" y="7321294"/>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5" name="Rectangle: Rounded Corners 25"/>
            <p:cNvSpPr/>
            <p:nvPr/>
          </p:nvSpPr>
          <p:spPr>
            <a:xfrm rot="18900000" flipH="1">
              <a:off x="8914565" y="-1866880"/>
              <a:ext cx="6554870"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6" name="Rectangle: Rounded Corners 25"/>
            <p:cNvSpPr/>
            <p:nvPr/>
          </p:nvSpPr>
          <p:spPr>
            <a:xfrm rot="18900000" flipH="1">
              <a:off x="9878811" y="2540350"/>
              <a:ext cx="8285244" cy="881396"/>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7" name="Freeform: Shape 26"/>
            <p:cNvSpPr/>
            <p:nvPr/>
          </p:nvSpPr>
          <p:spPr>
            <a:xfrm rot="18900000" flipH="1">
              <a:off x="-3556201" y="5475936"/>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Freeform: Shape 26"/>
            <p:cNvSpPr/>
            <p:nvPr/>
          </p:nvSpPr>
          <p:spPr>
            <a:xfrm rot="18900000" flipH="1">
              <a:off x="-1494941" y="-3004845"/>
              <a:ext cx="6279749" cy="3157325"/>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solidFill>
              <a:srgbClr val="288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PA-文本框 6"/>
            <p:cNvSpPr txBox="1"/>
            <p:nvPr>
              <p:custDataLst>
                <p:tags r:id="rId2"/>
              </p:custDataLst>
            </p:nvPr>
          </p:nvSpPr>
          <p:spPr>
            <a:xfrm>
              <a:off x="5771949" y="2459965"/>
              <a:ext cx="6339840" cy="1938020"/>
            </a:xfrm>
            <a:prstGeom prst="rect">
              <a:avLst/>
            </a:prstGeom>
            <a:noFill/>
          </p:spPr>
          <p:txBody>
            <a:bodyPr wrap="square" rtlCol="0">
              <a:spAutoFit/>
            </a:bodyPr>
            <a:lstStyle/>
            <a:p>
              <a:pPr algn="ctr" fontAlgn="auto"/>
              <a:r>
                <a:rPr lang="zh-CN" altLang="en-US" sz="6000" b="1" dirty="0">
                  <a:solidFill>
                    <a:schemeClr val="tx1">
                      <a:lumMod val="65000"/>
                      <a:lumOff val="35000"/>
                    </a:schemeClr>
                  </a:solidFill>
                  <a:latin typeface="微软雅黑" panose="020B0503020204020204" charset="-122"/>
                  <a:ea typeface="微软雅黑" panose="020B0503020204020204" charset="-122"/>
                  <a:cs typeface="+mn-ea"/>
                  <a:sym typeface="+mn-lt"/>
                </a:rPr>
                <a:t>普查分工安排</a:t>
              </a:r>
            </a:p>
            <a:p>
              <a:pPr algn="ctr" fontAlgn="auto"/>
              <a:r>
                <a:rPr lang="zh-CN" altLang="en-US" sz="6000" b="1" dirty="0">
                  <a:solidFill>
                    <a:schemeClr val="tx1">
                      <a:lumMod val="65000"/>
                      <a:lumOff val="35000"/>
                    </a:schemeClr>
                  </a:solidFill>
                  <a:latin typeface="微软雅黑" panose="020B0503020204020204" charset="-122"/>
                  <a:ea typeface="微软雅黑" panose="020B0503020204020204" charset="-122"/>
                  <a:cs typeface="+mn-ea"/>
                  <a:sym typeface="+mn-lt"/>
                </a:rPr>
                <a:t>（我需要做什么）</a:t>
              </a:r>
            </a:p>
          </p:txBody>
        </p:sp>
      </p:grpSp>
      <p:sp>
        <p:nvSpPr>
          <p:cNvPr id="13" name="PA-圆角矩形 1"/>
          <p:cNvSpPr/>
          <p:nvPr>
            <p:custDataLst>
              <p:tags r:id="rId1"/>
            </p:custDataLst>
          </p:nvPr>
        </p:nvSpPr>
        <p:spPr>
          <a:xfrm rot="5400000">
            <a:off x="4619944" y="3444505"/>
            <a:ext cx="1610096" cy="15419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39" y="456565"/>
            <a:ext cx="11547721"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根据机构所属类别，参与普查填报</a:t>
            </a:r>
            <a:r>
              <a:rPr lang="zh-CN" altLang="en-US" sz="1600" dirty="0">
                <a:latin typeface="微软雅黑" panose="020B0503020204020204" charset="-122"/>
                <a:ea typeface="微软雅黑" panose="020B0503020204020204" charset="-122"/>
                <a:cs typeface="+mn-ea"/>
                <a:sym typeface="+mn-lt"/>
              </a:rPr>
              <a:t>（部分机构会被抽查投入产出情况，会多分配一张投入产出调查表）</a:t>
            </a:r>
            <a:r>
              <a:rPr lang="zh-CN" altLang="en-US" sz="1100" dirty="0">
                <a:latin typeface="微软雅黑" panose="020B0503020204020204" charset="-122"/>
                <a:ea typeface="微软雅黑" panose="020B0503020204020204" charset="-122"/>
                <a:cs typeface="+mn-ea"/>
                <a:sym typeface="+mn-lt"/>
              </a:rPr>
              <a:t> </a:t>
            </a:r>
            <a:endParaRPr lang="zh-CN" altLang="en-US" dirty="0">
              <a:latin typeface="微软雅黑" panose="020B0503020204020204" charset="-122"/>
              <a:ea typeface="微软雅黑" panose="020B0503020204020204" charset="-122"/>
              <a:cs typeface="+mn-ea"/>
              <a:sym typeface="+mn-lt"/>
            </a:endParaRPr>
          </a:p>
        </p:txBody>
      </p:sp>
      <p:graphicFrame>
        <p:nvGraphicFramePr>
          <p:cNvPr id="6" name="表格 5"/>
          <p:cNvGraphicFramePr/>
          <p:nvPr/>
        </p:nvGraphicFramePr>
        <p:xfrm>
          <a:off x="502920" y="1057910"/>
          <a:ext cx="10256520" cy="5486400"/>
        </p:xfrm>
        <a:graphic>
          <a:graphicData uri="http://schemas.openxmlformats.org/drawingml/2006/table">
            <a:tbl>
              <a:tblPr firstRow="1" bandRow="1">
                <a:tableStyleId>{5C22544A-7EE6-4342-B048-85BDC9FD1C3A}</a:tableStyleId>
              </a:tblPr>
              <a:tblGrid>
                <a:gridCol w="1640205">
                  <a:extLst>
                    <a:ext uri="{9D8B030D-6E8A-4147-A177-3AD203B41FA5}">
                      <a16:colId xmlns:a16="http://schemas.microsoft.com/office/drawing/2014/main" val="20000"/>
                    </a:ext>
                  </a:extLst>
                </a:gridCol>
                <a:gridCol w="3048635">
                  <a:extLst>
                    <a:ext uri="{9D8B030D-6E8A-4147-A177-3AD203B41FA5}">
                      <a16:colId xmlns:a16="http://schemas.microsoft.com/office/drawing/2014/main" val="20001"/>
                    </a:ext>
                  </a:extLst>
                </a:gridCol>
                <a:gridCol w="916940">
                  <a:extLst>
                    <a:ext uri="{9D8B030D-6E8A-4147-A177-3AD203B41FA5}">
                      <a16:colId xmlns:a16="http://schemas.microsoft.com/office/drawing/2014/main" val="20002"/>
                    </a:ext>
                  </a:extLst>
                </a:gridCol>
                <a:gridCol w="930910">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gridCol w="928370">
                  <a:extLst>
                    <a:ext uri="{9D8B030D-6E8A-4147-A177-3AD203B41FA5}">
                      <a16:colId xmlns:a16="http://schemas.microsoft.com/office/drawing/2014/main" val="20005"/>
                    </a:ext>
                  </a:extLst>
                </a:gridCol>
                <a:gridCol w="931545">
                  <a:extLst>
                    <a:ext uri="{9D8B030D-6E8A-4147-A177-3AD203B41FA5}">
                      <a16:colId xmlns:a16="http://schemas.microsoft.com/office/drawing/2014/main" val="20006"/>
                    </a:ext>
                  </a:extLst>
                </a:gridCol>
                <a:gridCol w="929640">
                  <a:extLst>
                    <a:ext uri="{9D8B030D-6E8A-4147-A177-3AD203B41FA5}">
                      <a16:colId xmlns:a16="http://schemas.microsoft.com/office/drawing/2014/main" val="20007"/>
                    </a:ext>
                  </a:extLst>
                </a:gridCol>
              </a:tblGrid>
              <a:tr h="944880">
                <a:tc>
                  <a:txBody>
                    <a:bodyPr/>
                    <a:lstStyle/>
                    <a:p>
                      <a:pPr indent="0" algn="ctr">
                        <a:buNone/>
                      </a:pPr>
                      <a:r>
                        <a:rPr lang="zh-CN" sz="1400" b="1">
                          <a:solidFill>
                            <a:srgbClr val="FFFFFF"/>
                          </a:solidFill>
                          <a:latin typeface="华文细黑" panose="02010600040101010101" pitchFamily="2" charset="-122"/>
                          <a:ea typeface="华文细黑" panose="02010600040101010101" pitchFamily="2" charset="-122"/>
                        </a:rPr>
                        <a:t>五经普表号</a:t>
                      </a:r>
                      <a:endParaRPr lang="zh-CN" altLang="en-US" sz="1400" b="1">
                        <a:solidFill>
                          <a:srgbClr val="FFFFFF"/>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2F2F2"/>
                          </a:solidFill>
                          <a:latin typeface="华文细黑" panose="02010600040101010101" pitchFamily="2" charset="-122"/>
                          <a:ea typeface="华文细黑" panose="02010600040101010101" pitchFamily="2" charset="-122"/>
                        </a:rPr>
                        <a:t>五经普表名</a:t>
                      </a:r>
                      <a:endParaRPr lang="zh-CN" altLang="en-US" sz="1400" b="1">
                        <a:solidFill>
                          <a:srgbClr val="F2F2F2"/>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FFFFF"/>
                          </a:solidFill>
                          <a:latin typeface="华文细黑" panose="02010600040101010101" pitchFamily="2" charset="-122"/>
                          <a:ea typeface="华文细黑" panose="02010600040101010101" pitchFamily="2" charset="-122"/>
                        </a:rPr>
                        <a:t>行政事业单位</a:t>
                      </a:r>
                      <a:endParaRPr lang="zh-CN" altLang="en-US" sz="1400" b="1">
                        <a:solidFill>
                          <a:srgbClr val="FFFFFF"/>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FFFFF"/>
                          </a:solidFill>
                          <a:latin typeface="华文细黑" panose="02010600040101010101" pitchFamily="2" charset="-122"/>
                          <a:ea typeface="华文细黑" panose="02010600040101010101" pitchFamily="2" charset="-122"/>
                        </a:rPr>
                        <a:t>产业活动单位</a:t>
                      </a:r>
                      <a:endParaRPr lang="zh-CN" altLang="en-US" sz="1400" b="1">
                        <a:solidFill>
                          <a:srgbClr val="FFFFFF"/>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2F2F2"/>
                          </a:solidFill>
                          <a:latin typeface="华文细黑" panose="02010600040101010101" pitchFamily="2" charset="-122"/>
                          <a:ea typeface="华文细黑" panose="02010600040101010101" pitchFamily="2" charset="-122"/>
                        </a:rPr>
                        <a:t>证券市场服务法人单位</a:t>
                      </a:r>
                      <a:endParaRPr lang="zh-CN" altLang="en-US" sz="1400" b="1">
                        <a:solidFill>
                          <a:srgbClr val="F2F2F2"/>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FFFFF"/>
                          </a:solidFill>
                          <a:latin typeface="华文细黑" panose="02010600040101010101" pitchFamily="2" charset="-122"/>
                          <a:ea typeface="华文细黑" panose="02010600040101010101" pitchFamily="2" charset="-122"/>
                        </a:rPr>
                        <a:t>公开募集证券投资基金法人单位</a:t>
                      </a:r>
                      <a:endParaRPr lang="zh-CN" altLang="en-US" sz="1400" b="1">
                        <a:solidFill>
                          <a:srgbClr val="FFFFFF"/>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2F2F2"/>
                          </a:solidFill>
                          <a:latin typeface="华文细黑" panose="02010600040101010101" pitchFamily="2" charset="-122"/>
                          <a:ea typeface="华文细黑" panose="02010600040101010101" pitchFamily="2" charset="-122"/>
                        </a:rPr>
                        <a:t>私募基金管理人</a:t>
                      </a:r>
                      <a:endParaRPr lang="zh-CN" altLang="en-US" sz="1400" b="1">
                        <a:solidFill>
                          <a:srgbClr val="F2F2F2"/>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tc>
                  <a:txBody>
                    <a:bodyPr/>
                    <a:lstStyle/>
                    <a:p>
                      <a:pPr indent="0" algn="ctr">
                        <a:buNone/>
                      </a:pPr>
                      <a:r>
                        <a:rPr lang="zh-CN" sz="1400" b="1">
                          <a:solidFill>
                            <a:srgbClr val="FFFFFF"/>
                          </a:solidFill>
                          <a:latin typeface="华文细黑" panose="02010600040101010101" pitchFamily="2" charset="-122"/>
                          <a:ea typeface="华文细黑" panose="02010600040101010101" pitchFamily="2" charset="-122"/>
                        </a:rPr>
                        <a:t>期货市场服务法人单位</a:t>
                      </a:r>
                      <a:endParaRPr lang="zh-CN" altLang="en-US" sz="1400" b="1">
                        <a:solidFill>
                          <a:srgbClr val="FFFFFF"/>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B5873"/>
                    </a:solidFill>
                  </a:tcPr>
                </a:tc>
                <a:extLst>
                  <a:ext uri="{0D108BD9-81ED-4DB2-BD59-A6C34878D82A}">
                    <a16:rowId xmlns:a16="http://schemas.microsoft.com/office/drawing/2014/main" val="10000"/>
                  </a:ext>
                </a:extLst>
              </a:tr>
              <a:tr h="27432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金融业调查单位基本情况</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表615-1</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金融业从业人员情况</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表615-2</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行政事业单位主要经济指标</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表615-3</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证券业资产负债表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表615-4</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证券业利润和费用明细表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表615-5</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基金业资产负债表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表615-6</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基金业利润表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表615-7</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基金业业务及管理费用明细表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表615-8</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私募基金业财务状况</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表615-9</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期货业资产负债表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表615-10</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期货业利润和费用明细表</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表615-11</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证券业企业投入结构</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表615-12</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基金业企业投入结构</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表615-13</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期货业企业投入结构</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4800">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表JR611-6</a:t>
                      </a:r>
                      <a:endParaRPr lang="zh-CN" altLang="en-US" sz="1200" b="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华文细黑" panose="02010600040101010101" pitchFamily="2" charset="-122"/>
                          <a:ea typeface="华文细黑" panose="02010600040101010101" pitchFamily="2" charset="-122"/>
                        </a:rPr>
                        <a:t>金融业行政事业单位收入和费用构成</a:t>
                      </a:r>
                      <a:endParaRPr lang="zh-CN"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华文细黑" panose="02010600040101010101" pitchFamily="2" charset="-122"/>
                          <a:ea typeface="华文细黑" panose="02010600040101010101" pitchFamily="2" charset="-122"/>
                        </a:rPr>
                        <a:t>√</a:t>
                      </a:r>
                      <a:endParaRPr lang="en-US" altLang="en-US" sz="12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华文细黑" panose="02010600040101010101" pitchFamily="2" charset="-122"/>
                        <a:ea typeface="华文细黑" panose="02010600040101010101" pitchFamily="2" charset="-12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58140" y="4692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法人主体（总公司）需协助普查</a:t>
            </a:r>
          </a:p>
        </p:txBody>
      </p:sp>
      <p:sp>
        <p:nvSpPr>
          <p:cNvPr id="40" name="PA-文本框 42"/>
          <p:cNvSpPr txBox="1"/>
          <p:nvPr>
            <p:custDataLst>
              <p:tags r:id="rId1"/>
            </p:custDataLst>
          </p:nvPr>
        </p:nvSpPr>
        <p:spPr>
          <a:xfrm>
            <a:off x="582930" y="991235"/>
            <a:ext cx="11026140" cy="2736711"/>
          </a:xfrm>
          <a:prstGeom prst="rect">
            <a:avLst/>
          </a:prstGeom>
        </p:spPr>
        <p:txBody>
          <a:bodyPr wrap="square">
            <a:spAutoFit/>
          </a:bodyPr>
          <a:lstStyle>
            <a:defPPr>
              <a:defRPr lang="zh-CN"/>
            </a:defPPr>
            <a:lvl1pPr defTabSz="456565">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indent="0" algn="l" fontAlgn="auto">
              <a:lnSpc>
                <a:spcPts val="3000"/>
              </a:lnSpc>
              <a:buFont typeface="Wingdings" panose="05000000000000000000" charset="0"/>
              <a:buNone/>
            </a:pPr>
            <a:endParaRPr lang="en-US" alt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indent="457200" algn="l" fontAlgn="auto">
              <a:lnSpc>
                <a:spcPts val="3000"/>
              </a:lnSpc>
              <a:buFont typeface="Wingdings" panose="05000000000000000000" charset="0"/>
              <a:buNone/>
              <a:extLst>
                <a:ext uri="{35155182-B16C-46BC-9424-99874614C6A1}">
                  <wpsdc:indentchars xmlns="" xmlns:wpsdc="http://www.wps.cn/officeDocument/2017/drawingmlCustomData" val="200" checksum="59296752"/>
                </a:ext>
              </a:extLst>
            </a:pPr>
            <a:r>
              <a:rPr lang="zh-CN" sz="18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rPr>
              <a:t>根据会市场一司工作安排，对于证券公司、期货公司、基金公司等法人机构，由实际负责监管的派出机构负责组织、督报和抽查；对于证券公司、期货公司、基金公司的分支机构（分公司）、子公司和营业部的普查和投入产出调查工作，由负责监管其法人主体（总公司）的派出机构牵头组织和督报，对相关异地分支机构或子公司有管辖权的派出机构配合进行数据抽查。</a:t>
            </a:r>
          </a:p>
          <a:p>
            <a:pPr indent="0" algn="l" fontAlgn="auto">
              <a:lnSpc>
                <a:spcPts val="3000"/>
              </a:lnSpc>
              <a:buFont typeface="Wingdings" panose="05000000000000000000" charset="0"/>
              <a:buNone/>
            </a:pPr>
            <a:endParaRPr 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a:p>
            <a:pPr indent="0" algn="l" fontAlgn="auto">
              <a:lnSpc>
                <a:spcPts val="3000"/>
              </a:lnSpc>
              <a:buFont typeface="Wingdings" panose="05000000000000000000" charset="0"/>
              <a:buNone/>
            </a:pPr>
            <a:endParaRPr lang="zh-CN" sz="1600" dirty="0">
              <a:solidFill>
                <a:schemeClr val="tx1"/>
              </a:solidFill>
              <a:latin typeface="华文细黑" panose="02010600040101010101" pitchFamily="2" charset="-122"/>
              <a:ea typeface="华文细黑" panose="02010600040101010101" pitchFamily="2" charset="-122"/>
              <a:cs typeface="华文细黑" panose="02010600040101010101" pitchFamily="2" charset="-122"/>
              <a:sym typeface="+mn-lt"/>
            </a:endParaRPr>
          </a:p>
        </p:txBody>
      </p:sp>
      <p:sp>
        <p:nvSpPr>
          <p:cNvPr id="15" name="流程图: 可选过程 14"/>
          <p:cNvSpPr/>
          <p:nvPr>
            <p:custDataLst>
              <p:tags r:id="rId2"/>
            </p:custDataLst>
          </p:nvPr>
        </p:nvSpPr>
        <p:spPr>
          <a:xfrm>
            <a:off x="1080770" y="3181350"/>
            <a:ext cx="2602230" cy="12407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400" kern="100" dirty="0">
                <a:latin typeface="微软雅黑" panose="020B0503020204020204" charset="-122"/>
                <a:ea typeface="微软雅黑" panose="020B0503020204020204" charset="-122"/>
                <a:cs typeface="+mn-ea"/>
                <a:sym typeface="+mn-ea"/>
              </a:rPr>
              <a:t>华泰证券股份有限公司</a:t>
            </a:r>
          </a:p>
          <a:p>
            <a:pPr algn="ctr"/>
            <a:r>
              <a:rPr lang="zh-CN" altLang="en-US" sz="1400" kern="100" dirty="0">
                <a:latin typeface="微软雅黑" panose="020B0503020204020204" charset="-122"/>
                <a:ea typeface="微软雅黑" panose="020B0503020204020204" charset="-122"/>
                <a:cs typeface="+mn-ea"/>
                <a:sym typeface="+mn-ea"/>
              </a:rPr>
              <a:t>（江苏局牵头）</a:t>
            </a:r>
          </a:p>
        </p:txBody>
      </p:sp>
      <p:sp>
        <p:nvSpPr>
          <p:cNvPr id="2" name="流程图: 可选过程 1"/>
          <p:cNvSpPr/>
          <p:nvPr>
            <p:custDataLst>
              <p:tags r:id="rId3"/>
            </p:custDataLst>
          </p:nvPr>
        </p:nvSpPr>
        <p:spPr>
          <a:xfrm>
            <a:off x="4503420" y="3181350"/>
            <a:ext cx="2583180" cy="12407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400" kern="100" dirty="0">
                <a:latin typeface="微软雅黑" panose="020B0503020204020204" charset="-122"/>
                <a:ea typeface="微软雅黑" panose="020B0503020204020204" charset="-122"/>
                <a:cs typeface="+mn-ea"/>
                <a:sym typeface="+mn-ea"/>
              </a:rPr>
              <a:t>华泰证券位于北京分公司、子公司、营业部</a:t>
            </a:r>
          </a:p>
          <a:p>
            <a:pPr algn="ctr"/>
            <a:r>
              <a:rPr lang="zh-CN" altLang="en-US" sz="1400" kern="100" dirty="0">
                <a:latin typeface="微软雅黑" panose="020B0503020204020204" charset="-122"/>
                <a:ea typeface="微软雅黑" panose="020B0503020204020204" charset="-122"/>
                <a:cs typeface="+mn-ea"/>
                <a:sym typeface="+mn-ea"/>
              </a:rPr>
              <a:t>（江苏局牵头、北京局配合）</a:t>
            </a:r>
          </a:p>
        </p:txBody>
      </p:sp>
      <p:sp>
        <p:nvSpPr>
          <p:cNvPr id="3" name="流程图: 可选过程 2"/>
          <p:cNvSpPr/>
          <p:nvPr>
            <p:custDataLst>
              <p:tags r:id="rId4"/>
            </p:custDataLst>
          </p:nvPr>
        </p:nvSpPr>
        <p:spPr>
          <a:xfrm>
            <a:off x="7907020" y="3181350"/>
            <a:ext cx="2583180" cy="12407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400" kern="100" dirty="0">
                <a:latin typeface="微软雅黑" panose="020B0503020204020204" charset="-122"/>
                <a:ea typeface="微软雅黑" panose="020B0503020204020204" charset="-122"/>
                <a:cs typeface="+mn-ea"/>
                <a:sym typeface="+mn-ea"/>
              </a:rPr>
              <a:t>中信建投证券位于江苏分公司、子公司、营业部</a:t>
            </a:r>
          </a:p>
          <a:p>
            <a:pPr algn="ctr"/>
            <a:r>
              <a:rPr lang="zh-CN" altLang="en-US" sz="1400" kern="100" dirty="0">
                <a:latin typeface="微软雅黑" panose="020B0503020204020204" charset="-122"/>
                <a:ea typeface="微软雅黑" panose="020B0503020204020204" charset="-122"/>
                <a:cs typeface="+mn-ea"/>
                <a:sym typeface="+mn-ea"/>
              </a:rPr>
              <a:t>（北京局牵头、江苏局配合）</a:t>
            </a:r>
          </a:p>
        </p:txBody>
      </p:sp>
      <p:sp>
        <p:nvSpPr>
          <p:cNvPr id="4" name="文本框 3"/>
          <p:cNvSpPr txBox="1"/>
          <p:nvPr/>
        </p:nvSpPr>
        <p:spPr>
          <a:xfrm>
            <a:off x="582930" y="4584065"/>
            <a:ext cx="10820400" cy="1203727"/>
          </a:xfrm>
          <a:prstGeom prst="rect">
            <a:avLst/>
          </a:prstGeom>
          <a:noFill/>
        </p:spPr>
        <p:txBody>
          <a:bodyPr wrap="square" rtlCol="0" anchor="t">
            <a:spAutoFit/>
          </a:bodyPr>
          <a:lstStyle/>
          <a:p>
            <a:pPr indent="457200" algn="l" fontAlgn="auto">
              <a:lnSpc>
                <a:spcPts val="3000"/>
              </a:lnSpc>
              <a:buFont typeface="Wingdings" panose="05000000000000000000" charset="0"/>
              <a:buNone/>
              <a:extLst>
                <a:ext uri="{35155182-B16C-46BC-9424-99874614C6A1}">
                  <wpsdc:indentchars xmlns="" xmlns:wpsdc="http://www.wps.cn/officeDocument/2017/drawingmlCustomData" val="200" checksum="59296752"/>
                </a:ext>
              </a:extLst>
            </a:pPr>
            <a:r>
              <a:rPr lang="zh-CN" dirty="0">
                <a:latin typeface="华文细黑" panose="02010600040101010101" pitchFamily="2" charset="-122"/>
                <a:ea typeface="华文细黑" panose="02010600040101010101" pitchFamily="2" charset="-122"/>
                <a:cs typeface="华文细黑" panose="02010600040101010101" pitchFamily="2" charset="-122"/>
                <a:sym typeface="+mn-lt"/>
              </a:rPr>
              <a:t>对于证券公司、期货公司、基金公司的分支机构（分公司）、子公司和营业部的普查和投入产出调查工作，其对应的法人主体（总公司）有义务对其进行督报，并审核其填报数据的准确性。</a:t>
            </a:r>
            <a:r>
              <a:rPr lang="zh-CN" altLang="en-US" dirty="0">
                <a:latin typeface="华文细黑" panose="02010600040101010101" pitchFamily="2" charset="-122"/>
                <a:ea typeface="华文细黑" panose="02010600040101010101" pitchFamily="2" charset="-122"/>
                <a:cs typeface="华文细黑" panose="02010600040101010101" pitchFamily="2" charset="-122"/>
                <a:sym typeface="+mn-lt"/>
              </a:rPr>
              <a:t>本系统各单位数据的准确性需要各总部负责。</a:t>
            </a:r>
            <a:endParaRPr lang="zh-CN" dirty="0">
              <a:latin typeface="华文细黑" panose="02010600040101010101" pitchFamily="2" charset="-122"/>
              <a:ea typeface="华文细黑" panose="02010600040101010101" pitchFamily="2" charset="-122"/>
              <a:cs typeface="华文细黑" panose="02010600040101010101" pitchFamily="2" charset="-122"/>
              <a:sym typeface="+mn-lt"/>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363220" y="240665"/>
            <a:ext cx="1104519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cs typeface="+mn-ea"/>
                <a:sym typeface="+mn-lt"/>
              </a:rPr>
              <a:t>普查工作流程 </a:t>
            </a:r>
            <a:r>
              <a:rPr lang="zh-CN" altLang="en-US" sz="2400" dirty="0">
                <a:latin typeface="微软雅黑" panose="020B0503020204020204" charset="-122"/>
                <a:ea typeface="微软雅黑" panose="020B0503020204020204" charset="-122"/>
                <a:cs typeface="+mn-ea"/>
                <a:sym typeface="+mn-lt"/>
              </a:rPr>
              <a:t>填报时间</a:t>
            </a:r>
            <a:r>
              <a:rPr lang="en-US" altLang="zh-CN" sz="2400" dirty="0">
                <a:latin typeface="微软雅黑" panose="020B0503020204020204" charset="-122"/>
                <a:ea typeface="微软雅黑" panose="020B0503020204020204" charset="-122"/>
                <a:cs typeface="+mn-ea"/>
                <a:sym typeface="+mn-lt"/>
              </a:rPr>
              <a:t>4.16-5.15 </a:t>
            </a:r>
            <a:r>
              <a:rPr lang="zh-CN" altLang="en-US" sz="2400" dirty="0">
                <a:latin typeface="微软雅黑" panose="020B0503020204020204" charset="-122"/>
                <a:ea typeface="微软雅黑" panose="020B0503020204020204" charset="-122"/>
                <a:cs typeface="+mn-ea"/>
                <a:sym typeface="+mn-lt"/>
              </a:rPr>
              <a:t>抽查时间</a:t>
            </a:r>
            <a:r>
              <a:rPr lang="en-US" altLang="zh-CN" sz="2400" dirty="0">
                <a:latin typeface="微软雅黑" panose="020B0503020204020204" charset="-122"/>
                <a:ea typeface="微软雅黑" panose="020B0503020204020204" charset="-122"/>
                <a:cs typeface="+mn-ea"/>
                <a:sym typeface="+mn-lt"/>
              </a:rPr>
              <a:t>5.16-5.30</a:t>
            </a:r>
            <a:r>
              <a:rPr lang="zh-CN" altLang="en-US" sz="2400" dirty="0">
                <a:latin typeface="微软雅黑" panose="020B0503020204020204" charset="-122"/>
                <a:ea typeface="微软雅黑" panose="020B0503020204020204" charset="-122"/>
                <a:cs typeface="+mn-ea"/>
                <a:sym typeface="+mn-lt"/>
              </a:rPr>
              <a:t>  </a:t>
            </a:r>
            <a:endParaRPr lang="zh-CN" altLang="en-US" dirty="0">
              <a:latin typeface="微软雅黑" panose="020B0503020204020204" charset="-122"/>
              <a:ea typeface="微软雅黑" panose="020B0503020204020204" charset="-122"/>
              <a:cs typeface="+mn-ea"/>
              <a:sym typeface="+mn-lt"/>
            </a:endParaRPr>
          </a:p>
        </p:txBody>
      </p:sp>
      <p:sp>
        <p:nvSpPr>
          <p:cNvPr id="31" name="任意多边形 30"/>
          <p:cNvSpPr/>
          <p:nvPr/>
        </p:nvSpPr>
        <p:spPr>
          <a:xfrm>
            <a:off x="7620" y="3326130"/>
            <a:ext cx="12177395" cy="1271905"/>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cs typeface="+mn-ea"/>
            </a:endParaRPr>
          </a:p>
        </p:txBody>
      </p:sp>
      <p:grpSp>
        <p:nvGrpSpPr>
          <p:cNvPr id="56" name="组合 55"/>
          <p:cNvGrpSpPr/>
          <p:nvPr/>
        </p:nvGrpSpPr>
        <p:grpSpPr>
          <a:xfrm>
            <a:off x="887664" y="3064129"/>
            <a:ext cx="662952" cy="663125"/>
            <a:chOff x="8077071" y="845254"/>
            <a:chExt cx="2036801" cy="2036802"/>
          </a:xfrm>
          <a:solidFill>
            <a:srgbClr val="0B5873"/>
          </a:solidFill>
        </p:grpSpPr>
        <p:sp>
          <p:nvSpPr>
            <p:cNvPr id="57" name="椭圆 56"/>
            <p:cNvSpPr/>
            <p:nvPr/>
          </p:nvSpPr>
          <p:spPr>
            <a:xfrm>
              <a:off x="8077071" y="845254"/>
              <a:ext cx="2036801"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5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mn-ea"/>
                <a:cs typeface="+mn-ea"/>
              </a:endParaRPr>
            </a:p>
          </p:txBody>
        </p:sp>
      </p:grpSp>
      <p:grpSp>
        <p:nvGrpSpPr>
          <p:cNvPr id="59" name="组合 58"/>
          <p:cNvGrpSpPr/>
          <p:nvPr/>
        </p:nvGrpSpPr>
        <p:grpSpPr>
          <a:xfrm>
            <a:off x="2352697" y="3021041"/>
            <a:ext cx="662952" cy="663125"/>
            <a:chOff x="8125599" y="1434035"/>
            <a:chExt cx="2036802" cy="2036802"/>
          </a:xfrm>
          <a:solidFill>
            <a:srgbClr val="0B5873"/>
          </a:solidFill>
        </p:grpSpPr>
        <p:sp>
          <p:nvSpPr>
            <p:cNvPr id="60" name="椭圆 59"/>
            <p:cNvSpPr/>
            <p:nvPr/>
          </p:nvSpPr>
          <p:spPr>
            <a:xfrm>
              <a:off x="8125599" y="1434035"/>
              <a:ext cx="2036802"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6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65000"/>
                    <a:lumOff val="35000"/>
                  </a:schemeClr>
                </a:solidFill>
                <a:ea typeface="+mn-ea"/>
                <a:cs typeface="+mn-ea"/>
              </a:endParaRPr>
            </a:p>
          </p:txBody>
        </p:sp>
      </p:grpSp>
      <p:grpSp>
        <p:nvGrpSpPr>
          <p:cNvPr id="62" name="组合 61"/>
          <p:cNvGrpSpPr/>
          <p:nvPr/>
        </p:nvGrpSpPr>
        <p:grpSpPr>
          <a:xfrm>
            <a:off x="3945011" y="3209813"/>
            <a:ext cx="662952" cy="663125"/>
            <a:chOff x="8125599" y="1434035"/>
            <a:chExt cx="2036802" cy="2036802"/>
          </a:xfrm>
          <a:solidFill>
            <a:srgbClr val="0B5873"/>
          </a:solidFill>
        </p:grpSpPr>
        <p:sp>
          <p:nvSpPr>
            <p:cNvPr id="63" name="椭圆 62"/>
            <p:cNvSpPr/>
            <p:nvPr/>
          </p:nvSpPr>
          <p:spPr>
            <a:xfrm>
              <a:off x="8125599" y="1434035"/>
              <a:ext cx="2036802"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64" name="Freeform 301"/>
            <p:cNvSpPr>
              <a:spLocks noEditPoints="1"/>
            </p:cNvSpPr>
            <p:nvPr/>
          </p:nvSpPr>
          <p:spPr bwMode="auto">
            <a:xfrm>
              <a:off x="8703927" y="2012356"/>
              <a:ext cx="880147" cy="880153"/>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grpSp>
      <p:grpSp>
        <p:nvGrpSpPr>
          <p:cNvPr id="65" name="组合 64"/>
          <p:cNvGrpSpPr/>
          <p:nvPr/>
        </p:nvGrpSpPr>
        <p:grpSpPr>
          <a:xfrm>
            <a:off x="5565942" y="3624090"/>
            <a:ext cx="662952" cy="663125"/>
            <a:chOff x="8125599" y="1434035"/>
            <a:chExt cx="2036802" cy="2036802"/>
          </a:xfrm>
          <a:solidFill>
            <a:srgbClr val="0B5873"/>
          </a:solidFill>
        </p:grpSpPr>
        <p:sp>
          <p:nvSpPr>
            <p:cNvPr id="66" name="椭圆 65"/>
            <p:cNvSpPr/>
            <p:nvPr/>
          </p:nvSpPr>
          <p:spPr>
            <a:xfrm>
              <a:off x="8125599" y="1434035"/>
              <a:ext cx="2036802"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67"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65000"/>
                    <a:lumOff val="35000"/>
                  </a:schemeClr>
                </a:solidFill>
                <a:ea typeface="+mn-ea"/>
                <a:cs typeface="+mn-ea"/>
              </a:endParaRPr>
            </a:p>
          </p:txBody>
        </p:sp>
      </p:grpSp>
      <p:grpSp>
        <p:nvGrpSpPr>
          <p:cNvPr id="68" name="组合 67"/>
          <p:cNvGrpSpPr/>
          <p:nvPr/>
        </p:nvGrpSpPr>
        <p:grpSpPr>
          <a:xfrm>
            <a:off x="7263758" y="4125739"/>
            <a:ext cx="662952" cy="663125"/>
            <a:chOff x="8125599" y="1434035"/>
            <a:chExt cx="2036802" cy="2036802"/>
          </a:xfrm>
          <a:solidFill>
            <a:srgbClr val="0B5873"/>
          </a:solidFill>
        </p:grpSpPr>
        <p:sp>
          <p:nvSpPr>
            <p:cNvPr id="69" name="椭圆 68"/>
            <p:cNvSpPr/>
            <p:nvPr/>
          </p:nvSpPr>
          <p:spPr>
            <a:xfrm>
              <a:off x="8125599" y="1434035"/>
              <a:ext cx="2036802"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70"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mn-ea"/>
                <a:cs typeface="+mn-ea"/>
              </a:endParaRPr>
            </a:p>
          </p:txBody>
        </p:sp>
      </p:grpSp>
      <p:grpSp>
        <p:nvGrpSpPr>
          <p:cNvPr id="7" name="组合 6"/>
          <p:cNvGrpSpPr/>
          <p:nvPr/>
        </p:nvGrpSpPr>
        <p:grpSpPr>
          <a:xfrm>
            <a:off x="9017569" y="4287139"/>
            <a:ext cx="662952" cy="663125"/>
            <a:chOff x="8077071" y="845254"/>
            <a:chExt cx="2036801" cy="2036802"/>
          </a:xfrm>
          <a:solidFill>
            <a:srgbClr val="0B5873"/>
          </a:solidFill>
        </p:grpSpPr>
        <p:sp>
          <p:nvSpPr>
            <p:cNvPr id="8" name="椭圆 7"/>
            <p:cNvSpPr/>
            <p:nvPr/>
          </p:nvSpPr>
          <p:spPr>
            <a:xfrm>
              <a:off x="8077071" y="845254"/>
              <a:ext cx="2036801"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9"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mn-ea"/>
                <a:cs typeface="+mn-ea"/>
              </a:endParaRPr>
            </a:p>
          </p:txBody>
        </p:sp>
      </p:grpSp>
      <p:grpSp>
        <p:nvGrpSpPr>
          <p:cNvPr id="3" name="组合 2"/>
          <p:cNvGrpSpPr/>
          <p:nvPr/>
        </p:nvGrpSpPr>
        <p:grpSpPr>
          <a:xfrm>
            <a:off x="10745492" y="3951951"/>
            <a:ext cx="662952" cy="663125"/>
            <a:chOff x="8125599" y="1434035"/>
            <a:chExt cx="2036802" cy="2036802"/>
          </a:xfrm>
          <a:solidFill>
            <a:srgbClr val="0B5873"/>
          </a:solidFill>
        </p:grpSpPr>
        <p:sp>
          <p:nvSpPr>
            <p:cNvPr id="19" name="椭圆 18"/>
            <p:cNvSpPr/>
            <p:nvPr/>
          </p:nvSpPr>
          <p:spPr>
            <a:xfrm>
              <a:off x="8125599" y="1434035"/>
              <a:ext cx="2036802" cy="203680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2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65000"/>
                    <a:lumOff val="35000"/>
                  </a:schemeClr>
                </a:solidFill>
                <a:ea typeface="+mn-ea"/>
                <a:cs typeface="+mn-ea"/>
              </a:endParaRPr>
            </a:p>
          </p:txBody>
        </p:sp>
      </p:grpSp>
      <p:sp>
        <p:nvSpPr>
          <p:cNvPr id="5" name="流程图: 可选过程 4"/>
          <p:cNvSpPr/>
          <p:nvPr/>
        </p:nvSpPr>
        <p:spPr>
          <a:xfrm>
            <a:off x="228600" y="4066540"/>
            <a:ext cx="1981200" cy="221615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l" fontAlgn="auto">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会市场一司统计处发函，正式启动第五次全国资本市场服务业普查填报工作。</a:t>
            </a:r>
            <a:endParaRPr lang="zh-CN" altLang="en-US" sz="1400" kern="100" dirty="0">
              <a:latin typeface="微软雅黑" panose="020B0503020204020204" charset="-122"/>
              <a:ea typeface="微软雅黑" panose="020B0503020204020204" charset="-122"/>
              <a:cs typeface="+mn-ea"/>
            </a:endParaRPr>
          </a:p>
          <a:p>
            <a:pPr algn="l" fontAlgn="auto">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20</a:t>
            </a:r>
            <a:r>
              <a:rPr lang="en-US" altLang="zh-CN" sz="1400" kern="100" dirty="0">
                <a:latin typeface="微软雅黑" panose="020B0503020204020204" charset="-122"/>
                <a:ea typeface="微软雅黑" panose="020B0503020204020204" charset="-122"/>
                <a:cs typeface="+mn-ea"/>
                <a:sym typeface="+mn-ea"/>
              </a:rPr>
              <a:t>24</a:t>
            </a:r>
            <a:r>
              <a:rPr lang="zh-CN" altLang="en-US" sz="1400" kern="100" dirty="0">
                <a:latin typeface="微软雅黑" panose="020B0503020204020204" charset="-122"/>
                <a:ea typeface="微软雅黑" panose="020B0503020204020204" charset="-122"/>
                <a:cs typeface="+mn-ea"/>
                <a:sym typeface="+mn-ea"/>
              </a:rPr>
              <a:t>年</a:t>
            </a:r>
            <a:r>
              <a:rPr lang="en-US" altLang="zh-CN" sz="1400" kern="100" dirty="0">
                <a:latin typeface="微软雅黑" panose="020B0503020204020204" charset="-122"/>
                <a:ea typeface="微软雅黑" panose="020B0503020204020204" charset="-122"/>
                <a:cs typeface="+mn-ea"/>
                <a:sym typeface="+mn-ea"/>
              </a:rPr>
              <a:t>4</a:t>
            </a:r>
            <a:r>
              <a:rPr lang="zh-CN" altLang="en-US" sz="1400" kern="100" dirty="0">
                <a:latin typeface="微软雅黑" panose="020B0503020204020204" charset="-122"/>
                <a:ea typeface="微软雅黑" panose="020B0503020204020204" charset="-122"/>
                <a:cs typeface="+mn-ea"/>
                <a:sym typeface="+mn-ea"/>
              </a:rPr>
              <a:t>月</a:t>
            </a:r>
            <a:r>
              <a:rPr lang="en-US" altLang="zh-CN" sz="1400" kern="100" dirty="0">
                <a:latin typeface="微软雅黑" panose="020B0503020204020204" charset="-122"/>
                <a:ea typeface="微软雅黑" panose="020B0503020204020204" charset="-122"/>
                <a:cs typeface="+mn-ea"/>
                <a:sym typeface="+mn-ea"/>
              </a:rPr>
              <a:t>16</a:t>
            </a:r>
            <a:r>
              <a:rPr lang="zh-CN" altLang="en-US" sz="1400" kern="100" dirty="0">
                <a:latin typeface="微软雅黑" panose="020B0503020204020204" charset="-122"/>
                <a:ea typeface="微软雅黑" panose="020B0503020204020204" charset="-122"/>
                <a:cs typeface="+mn-ea"/>
                <a:sym typeface="+mn-ea"/>
              </a:rPr>
              <a:t>日</a:t>
            </a:r>
            <a:endParaRPr lang="zh-CN" altLang="en-US" sz="1400" kern="100" dirty="0">
              <a:latin typeface="微软雅黑" panose="020B0503020204020204" charset="-122"/>
              <a:ea typeface="微软雅黑" panose="020B0503020204020204" charset="-122"/>
              <a:cs typeface="+mn-ea"/>
            </a:endParaRPr>
          </a:p>
          <a:p>
            <a:pPr algn="ctr"/>
            <a:endParaRPr lang="zh-CN" altLang="en-US" sz="1400" b="1">
              <a:solidFill>
                <a:schemeClr val="tx1"/>
              </a:solidFill>
              <a:latin typeface="CESI仿宋-GB2312" panose="02000500000000000000" charset="-122"/>
              <a:ea typeface="CESI仿宋-GB2312" panose="02000500000000000000" charset="-122"/>
            </a:endParaRPr>
          </a:p>
        </p:txBody>
      </p:sp>
      <p:sp>
        <p:nvSpPr>
          <p:cNvPr id="10" name="流程图: 可选过程 9"/>
          <p:cNvSpPr/>
          <p:nvPr/>
        </p:nvSpPr>
        <p:spPr>
          <a:xfrm>
            <a:off x="1688465" y="885825"/>
            <a:ext cx="1981200" cy="209232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各法人主体（总公司）核对普查名录，若本系统存在既不在名录，又没有被统计局普查过的产业活动单位，请及时向我局报告。</a:t>
            </a:r>
          </a:p>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20</a:t>
            </a:r>
            <a:r>
              <a:rPr lang="en-US" altLang="zh-CN" sz="1400" kern="100" dirty="0">
                <a:latin typeface="微软雅黑" panose="020B0503020204020204" charset="-122"/>
                <a:ea typeface="微软雅黑" panose="020B0503020204020204" charset="-122"/>
                <a:cs typeface="+mn-ea"/>
                <a:sym typeface="+mn-ea"/>
              </a:rPr>
              <a:t>24</a:t>
            </a:r>
            <a:r>
              <a:rPr lang="zh-CN" altLang="en-US" sz="1400" kern="100" dirty="0">
                <a:latin typeface="微软雅黑" panose="020B0503020204020204" charset="-122"/>
                <a:ea typeface="微软雅黑" panose="020B0503020204020204" charset="-122"/>
                <a:cs typeface="+mn-ea"/>
                <a:sym typeface="+mn-ea"/>
              </a:rPr>
              <a:t>年</a:t>
            </a:r>
            <a:r>
              <a:rPr lang="en-US" altLang="zh-CN" sz="1400" kern="100" dirty="0">
                <a:latin typeface="微软雅黑" panose="020B0503020204020204" charset="-122"/>
                <a:ea typeface="微软雅黑" panose="020B0503020204020204" charset="-122"/>
                <a:cs typeface="+mn-ea"/>
                <a:sym typeface="+mn-ea"/>
              </a:rPr>
              <a:t>4</a:t>
            </a:r>
            <a:r>
              <a:rPr lang="zh-CN" altLang="en-US" sz="1400" kern="100" dirty="0">
                <a:latin typeface="微软雅黑" panose="020B0503020204020204" charset="-122"/>
                <a:ea typeface="微软雅黑" panose="020B0503020204020204" charset="-122"/>
                <a:cs typeface="+mn-ea"/>
                <a:sym typeface="+mn-ea"/>
              </a:rPr>
              <a:t>月</a:t>
            </a:r>
            <a:r>
              <a:rPr lang="en-US" altLang="zh-CN" sz="1400" kern="100" dirty="0">
                <a:latin typeface="微软雅黑" panose="020B0503020204020204" charset="-122"/>
                <a:ea typeface="微软雅黑" panose="020B0503020204020204" charset="-122"/>
                <a:cs typeface="+mn-ea"/>
                <a:sym typeface="+mn-ea"/>
              </a:rPr>
              <a:t>16</a:t>
            </a:r>
            <a:r>
              <a:rPr lang="zh-CN" altLang="en-US" sz="1400" kern="100" dirty="0">
                <a:latin typeface="微软雅黑" panose="020B0503020204020204" charset="-122"/>
                <a:ea typeface="微软雅黑" panose="020B0503020204020204" charset="-122"/>
                <a:cs typeface="+mn-ea"/>
                <a:sym typeface="+mn-ea"/>
              </a:rPr>
              <a:t>日至</a:t>
            </a:r>
            <a:r>
              <a:rPr lang="en-US" altLang="zh-CN" sz="1400" kern="100" dirty="0">
                <a:latin typeface="微软雅黑" panose="020B0503020204020204" charset="-122"/>
                <a:ea typeface="微软雅黑" panose="020B0503020204020204" charset="-122"/>
                <a:cs typeface="+mn-ea"/>
                <a:sym typeface="+mn-ea"/>
              </a:rPr>
              <a:t> 26</a:t>
            </a:r>
            <a:r>
              <a:rPr lang="zh-CN" altLang="en-US" sz="1400" kern="100" dirty="0">
                <a:latin typeface="微软雅黑" panose="020B0503020204020204" charset="-122"/>
                <a:ea typeface="微软雅黑" panose="020B0503020204020204" charset="-122"/>
                <a:cs typeface="+mn-ea"/>
                <a:sym typeface="+mn-ea"/>
              </a:rPr>
              <a:t>日</a:t>
            </a:r>
            <a:endParaRPr lang="zh-CN" altLang="en-US" sz="1400" kern="100" dirty="0">
              <a:latin typeface="微软雅黑" panose="020B0503020204020204" charset="-122"/>
              <a:ea typeface="微软雅黑" panose="020B0503020204020204" charset="-122"/>
              <a:cs typeface="+mn-ea"/>
            </a:endParaRPr>
          </a:p>
          <a:p>
            <a:pPr algn="ctr"/>
            <a:endParaRPr lang="zh-CN" altLang="en-US" sz="1400" b="1" dirty="0">
              <a:solidFill>
                <a:schemeClr val="tx1"/>
              </a:solidFill>
              <a:latin typeface="CESI仿宋-GB2312" panose="02000500000000000000" charset="-122"/>
              <a:ea typeface="CESI仿宋-GB2312" panose="02000500000000000000" charset="-122"/>
            </a:endParaRPr>
          </a:p>
        </p:txBody>
      </p:sp>
      <p:sp>
        <p:nvSpPr>
          <p:cNvPr id="12" name="流程图: 可选过程 11"/>
          <p:cNvSpPr/>
          <p:nvPr/>
        </p:nvSpPr>
        <p:spPr>
          <a:xfrm>
            <a:off x="3285490" y="4184015"/>
            <a:ext cx="1981200" cy="221678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l" fontAlgn="auto">
              <a:lnSpc>
                <a:spcPct val="100000"/>
              </a:lnSpc>
              <a:spcAft>
                <a:spcPts val="0"/>
              </a:spcAft>
              <a:defRPr/>
            </a:pPr>
            <a:r>
              <a:rPr lang="zh-CN" altLang="en-US" sz="1400" kern="100" dirty="0">
                <a:latin typeface="微软雅黑" panose="020B0503020204020204" charset="-122"/>
                <a:ea typeface="微软雅黑" panose="020B0503020204020204" charset="-122"/>
                <a:cs typeface="+mn-ea"/>
                <a:sym typeface="+mn-ea"/>
              </a:rPr>
              <a:t>参与普查的各机构试登录普查系统，检查账号密码是否存在错误、需要填报的表格种类是否存在遗漏或错误。如果存在，请及时向我局报告。</a:t>
            </a:r>
            <a:endParaRPr lang="zh-CN" altLang="en-US" sz="1400" kern="100" dirty="0">
              <a:latin typeface="微软雅黑" panose="020B0503020204020204" charset="-122"/>
              <a:ea typeface="微软雅黑" panose="020B0503020204020204" charset="-122"/>
              <a:cs typeface="+mn-ea"/>
            </a:endParaRPr>
          </a:p>
          <a:p>
            <a:pPr algn="l" fontAlgn="auto">
              <a:lnSpc>
                <a:spcPct val="100000"/>
              </a:lnSpc>
              <a:spcAft>
                <a:spcPts val="0"/>
              </a:spcAft>
              <a:defRPr/>
            </a:pPr>
            <a:r>
              <a:rPr lang="zh-CN" altLang="en-US" sz="1400" kern="100" dirty="0">
                <a:latin typeface="微软雅黑" panose="020B0503020204020204" charset="-122"/>
                <a:ea typeface="微软雅黑" panose="020B0503020204020204" charset="-122"/>
                <a:cs typeface="+mn-ea"/>
                <a:sym typeface="+mn-ea"/>
              </a:rPr>
              <a:t>20</a:t>
            </a:r>
            <a:r>
              <a:rPr lang="en-US" altLang="zh-CN" sz="1400" kern="100" dirty="0">
                <a:latin typeface="微软雅黑" panose="020B0503020204020204" charset="-122"/>
                <a:ea typeface="微软雅黑" panose="020B0503020204020204" charset="-122"/>
                <a:cs typeface="+mn-ea"/>
                <a:sym typeface="+mn-ea"/>
              </a:rPr>
              <a:t>24</a:t>
            </a:r>
            <a:r>
              <a:rPr lang="zh-CN" altLang="en-US" sz="1400" kern="100" dirty="0">
                <a:latin typeface="微软雅黑" panose="020B0503020204020204" charset="-122"/>
                <a:ea typeface="微软雅黑" panose="020B0503020204020204" charset="-122"/>
                <a:cs typeface="+mn-ea"/>
                <a:sym typeface="+mn-ea"/>
              </a:rPr>
              <a:t>年</a:t>
            </a:r>
            <a:r>
              <a:rPr lang="en-US" sz="1400" kern="100" dirty="0">
                <a:latin typeface="微软雅黑" panose="020B0503020204020204" charset="-122"/>
                <a:ea typeface="微软雅黑" panose="020B0503020204020204" charset="-122"/>
                <a:cs typeface="+mn-ea"/>
                <a:sym typeface="+mn-ea"/>
              </a:rPr>
              <a:t>4</a:t>
            </a:r>
            <a:r>
              <a:rPr lang="zh-CN" altLang="en-US" sz="1400" kern="100" dirty="0">
                <a:latin typeface="微软雅黑" panose="020B0503020204020204" charset="-122"/>
                <a:ea typeface="微软雅黑" panose="020B0503020204020204" charset="-122"/>
                <a:cs typeface="+mn-ea"/>
                <a:sym typeface="+mn-ea"/>
              </a:rPr>
              <a:t>月</a:t>
            </a:r>
            <a:r>
              <a:rPr lang="en-US" altLang="zh-CN" sz="1400" kern="100" dirty="0">
                <a:latin typeface="微软雅黑" panose="020B0503020204020204" charset="-122"/>
                <a:ea typeface="微软雅黑" panose="020B0503020204020204" charset="-122"/>
                <a:cs typeface="+mn-ea"/>
                <a:sym typeface="+mn-ea"/>
              </a:rPr>
              <a:t>16</a:t>
            </a:r>
            <a:r>
              <a:rPr lang="zh-CN" altLang="en-US" sz="1400" kern="100" dirty="0">
                <a:latin typeface="微软雅黑" panose="020B0503020204020204" charset="-122"/>
                <a:ea typeface="微软雅黑" panose="020B0503020204020204" charset="-122"/>
                <a:cs typeface="+mn-ea"/>
                <a:sym typeface="+mn-ea"/>
              </a:rPr>
              <a:t>日至</a:t>
            </a:r>
            <a:r>
              <a:rPr lang="en-US" altLang="zh-CN" sz="1400" kern="100" dirty="0">
                <a:latin typeface="微软雅黑" panose="020B0503020204020204" charset="-122"/>
                <a:ea typeface="微软雅黑" panose="020B0503020204020204" charset="-122"/>
                <a:cs typeface="+mn-ea"/>
                <a:sym typeface="+mn-ea"/>
              </a:rPr>
              <a:t>26</a:t>
            </a:r>
            <a:r>
              <a:rPr lang="zh-CN" altLang="en-US" sz="1400" kern="100" dirty="0">
                <a:latin typeface="微软雅黑" panose="020B0503020204020204" charset="-122"/>
                <a:ea typeface="微软雅黑" panose="020B0503020204020204" charset="-122"/>
                <a:cs typeface="+mn-ea"/>
                <a:sym typeface="+mn-ea"/>
              </a:rPr>
              <a:t>日</a:t>
            </a:r>
            <a:endParaRPr lang="zh-CN" altLang="en-US" sz="1400" b="1" dirty="0">
              <a:solidFill>
                <a:schemeClr val="tx1"/>
              </a:solidFill>
              <a:latin typeface="CESI仿宋-GB2312" panose="02000500000000000000" charset="-122"/>
              <a:ea typeface="CESI仿宋-GB2312" panose="02000500000000000000" charset="-122"/>
            </a:endParaRPr>
          </a:p>
        </p:txBody>
      </p:sp>
      <p:sp>
        <p:nvSpPr>
          <p:cNvPr id="13" name="流程图: 可选过程 12"/>
          <p:cNvSpPr/>
          <p:nvPr/>
        </p:nvSpPr>
        <p:spPr>
          <a:xfrm>
            <a:off x="6604635" y="5025390"/>
            <a:ext cx="1981200" cy="137541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我局检查各机构填报进度，并对未完成填报的机构进行督促。</a:t>
            </a:r>
            <a:endParaRPr lang="zh-CN" altLang="en-US" sz="1400" kern="100" dirty="0">
              <a:latin typeface="微软雅黑" panose="020B0503020204020204" charset="-122"/>
              <a:ea typeface="微软雅黑" panose="020B0503020204020204" charset="-122"/>
              <a:cs typeface="+mn-ea"/>
            </a:endParaRPr>
          </a:p>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20</a:t>
            </a:r>
            <a:r>
              <a:rPr lang="en-US" altLang="zh-CN" sz="1400" kern="100" dirty="0">
                <a:latin typeface="微软雅黑" panose="020B0503020204020204" charset="-122"/>
                <a:ea typeface="微软雅黑" panose="020B0503020204020204" charset="-122"/>
                <a:cs typeface="+mn-ea"/>
                <a:sym typeface="+mn-ea"/>
              </a:rPr>
              <a:t>24</a:t>
            </a:r>
            <a:r>
              <a:rPr lang="zh-CN" altLang="en-US" sz="1400" kern="100" dirty="0">
                <a:latin typeface="微软雅黑" panose="020B0503020204020204" charset="-122"/>
                <a:ea typeface="微软雅黑" panose="020B0503020204020204" charset="-122"/>
                <a:cs typeface="+mn-ea"/>
                <a:sym typeface="+mn-ea"/>
              </a:rPr>
              <a:t>年</a:t>
            </a:r>
            <a:r>
              <a:rPr lang="en-US" sz="1400" kern="100" dirty="0">
                <a:latin typeface="微软雅黑" panose="020B0503020204020204" charset="-122"/>
                <a:ea typeface="微软雅黑" panose="020B0503020204020204" charset="-122"/>
                <a:cs typeface="+mn-ea"/>
                <a:sym typeface="+mn-ea"/>
              </a:rPr>
              <a:t>5</a:t>
            </a:r>
            <a:r>
              <a:rPr lang="zh-CN" altLang="en-US" sz="1400" kern="100" dirty="0">
                <a:latin typeface="微软雅黑" panose="020B0503020204020204" charset="-122"/>
                <a:ea typeface="微软雅黑" panose="020B0503020204020204" charset="-122"/>
                <a:cs typeface="+mn-ea"/>
                <a:sym typeface="+mn-ea"/>
              </a:rPr>
              <a:t>月</a:t>
            </a:r>
            <a:r>
              <a:rPr lang="en-US" altLang="zh-CN" sz="1400" kern="100" dirty="0">
                <a:latin typeface="微软雅黑" panose="020B0503020204020204" charset="-122"/>
                <a:ea typeface="微软雅黑" panose="020B0503020204020204" charset="-122"/>
                <a:cs typeface="+mn-ea"/>
                <a:sym typeface="+mn-ea"/>
              </a:rPr>
              <a:t>14</a:t>
            </a:r>
            <a:r>
              <a:rPr lang="zh-CN" altLang="en-US" sz="1400" kern="100" dirty="0">
                <a:latin typeface="微软雅黑" panose="020B0503020204020204" charset="-122"/>
                <a:ea typeface="微软雅黑" panose="020B0503020204020204" charset="-122"/>
                <a:cs typeface="+mn-ea"/>
                <a:sym typeface="+mn-ea"/>
              </a:rPr>
              <a:t>日至</a:t>
            </a:r>
            <a:r>
              <a:rPr lang="en-US" altLang="zh-CN" sz="1400" kern="100" dirty="0">
                <a:latin typeface="微软雅黑" panose="020B0503020204020204" charset="-122"/>
                <a:ea typeface="微软雅黑" panose="020B0503020204020204" charset="-122"/>
                <a:cs typeface="+mn-ea"/>
                <a:sym typeface="+mn-ea"/>
              </a:rPr>
              <a:t>15</a:t>
            </a:r>
            <a:r>
              <a:rPr lang="zh-CN" altLang="en-US" sz="1400" kern="100" dirty="0">
                <a:latin typeface="微软雅黑" panose="020B0503020204020204" charset="-122"/>
                <a:ea typeface="微软雅黑" panose="020B0503020204020204" charset="-122"/>
                <a:cs typeface="+mn-ea"/>
                <a:sym typeface="+mn-ea"/>
              </a:rPr>
              <a:t>日</a:t>
            </a:r>
            <a:endParaRPr lang="zh-CN" altLang="en-US" sz="1400" kern="100" dirty="0">
              <a:latin typeface="微软雅黑" panose="020B0503020204020204" charset="-122"/>
              <a:ea typeface="微软雅黑" panose="020B0503020204020204" charset="-122"/>
              <a:cs typeface="+mn-ea"/>
            </a:endParaRPr>
          </a:p>
          <a:p>
            <a:pPr algn="ctr"/>
            <a:endParaRPr lang="zh-CN" altLang="en-US" sz="1400" b="1">
              <a:solidFill>
                <a:schemeClr val="tx1"/>
              </a:solidFill>
              <a:latin typeface="CESI仿宋-GB2312" panose="02000500000000000000" charset="-122"/>
              <a:ea typeface="CESI仿宋-GB2312" panose="02000500000000000000" charset="-122"/>
            </a:endParaRPr>
          </a:p>
        </p:txBody>
      </p:sp>
      <p:sp>
        <p:nvSpPr>
          <p:cNvPr id="14" name="流程图: 可选过程 13"/>
          <p:cNvSpPr/>
          <p:nvPr/>
        </p:nvSpPr>
        <p:spPr>
          <a:xfrm>
            <a:off x="10081260" y="5024755"/>
            <a:ext cx="1981200" cy="159575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400" kern="100" dirty="0">
                <a:latin typeface="微软雅黑" panose="020B0503020204020204" charset="-122"/>
                <a:ea typeface="微软雅黑" panose="020B0503020204020204" charset="-122"/>
                <a:cs typeface="+mn-ea"/>
                <a:sym typeface="+mn-ea"/>
              </a:rPr>
              <a:t>在此期间，我局设专人及时解答填报问题。同时各法人主体（总公司）需要及时督促本系统各单位及时填报，并审核各单位的填报数据。</a:t>
            </a:r>
          </a:p>
        </p:txBody>
      </p:sp>
      <p:sp>
        <p:nvSpPr>
          <p:cNvPr id="15" name="流程图: 可选过程 14"/>
          <p:cNvSpPr/>
          <p:nvPr/>
        </p:nvSpPr>
        <p:spPr>
          <a:xfrm>
            <a:off x="4911725" y="1233805"/>
            <a:ext cx="1981200" cy="209232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法人主体（总公司）汇报本系统填报中期进展情况。</a:t>
            </a:r>
            <a:endParaRPr lang="zh-CN" altLang="en-US" sz="1400" kern="100" dirty="0">
              <a:latin typeface="微软雅黑" panose="020B0503020204020204" charset="-122"/>
              <a:ea typeface="微软雅黑" panose="020B0503020204020204" charset="-122"/>
              <a:cs typeface="+mn-ea"/>
            </a:endParaRPr>
          </a:p>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20</a:t>
            </a:r>
            <a:r>
              <a:rPr lang="en-US" altLang="zh-CN" sz="1400" kern="100" dirty="0">
                <a:latin typeface="微软雅黑" panose="020B0503020204020204" charset="-122"/>
                <a:ea typeface="微软雅黑" panose="020B0503020204020204" charset="-122"/>
                <a:cs typeface="+mn-ea"/>
                <a:sym typeface="+mn-ea"/>
              </a:rPr>
              <a:t>24</a:t>
            </a:r>
            <a:r>
              <a:rPr lang="zh-CN" altLang="en-US" sz="1400" kern="100" dirty="0">
                <a:latin typeface="微软雅黑" panose="020B0503020204020204" charset="-122"/>
                <a:ea typeface="微软雅黑" panose="020B0503020204020204" charset="-122"/>
                <a:cs typeface="+mn-ea"/>
                <a:sym typeface="+mn-ea"/>
              </a:rPr>
              <a:t>年</a:t>
            </a:r>
            <a:r>
              <a:rPr lang="en-US" sz="1400" kern="100" dirty="0">
                <a:latin typeface="微软雅黑" panose="020B0503020204020204" charset="-122"/>
                <a:ea typeface="微软雅黑" panose="020B0503020204020204" charset="-122"/>
                <a:cs typeface="+mn-ea"/>
                <a:sym typeface="+mn-ea"/>
              </a:rPr>
              <a:t>4</a:t>
            </a:r>
            <a:r>
              <a:rPr lang="zh-CN" altLang="en-US" sz="1400" kern="100" dirty="0">
                <a:latin typeface="微软雅黑" panose="020B0503020204020204" charset="-122"/>
                <a:ea typeface="微软雅黑" panose="020B0503020204020204" charset="-122"/>
                <a:cs typeface="+mn-ea"/>
                <a:sym typeface="+mn-ea"/>
              </a:rPr>
              <a:t>月</a:t>
            </a:r>
            <a:r>
              <a:rPr lang="en-US" altLang="zh-CN" sz="1400" kern="100" dirty="0">
                <a:latin typeface="微软雅黑" panose="020B0503020204020204" charset="-122"/>
                <a:ea typeface="微软雅黑" panose="020B0503020204020204" charset="-122"/>
                <a:cs typeface="+mn-ea"/>
                <a:sym typeface="+mn-ea"/>
              </a:rPr>
              <a:t>30</a:t>
            </a:r>
            <a:r>
              <a:rPr lang="zh-CN" altLang="en-US" sz="1400" kern="100" dirty="0">
                <a:latin typeface="微软雅黑" panose="020B0503020204020204" charset="-122"/>
                <a:ea typeface="微软雅黑" panose="020B0503020204020204" charset="-122"/>
                <a:cs typeface="+mn-ea"/>
                <a:sym typeface="+mn-ea"/>
              </a:rPr>
              <a:t>日</a:t>
            </a:r>
          </a:p>
        </p:txBody>
      </p:sp>
      <p:sp>
        <p:nvSpPr>
          <p:cNvPr id="16" name="流程图: 可选过程 15"/>
          <p:cNvSpPr/>
          <p:nvPr/>
        </p:nvSpPr>
        <p:spPr>
          <a:xfrm>
            <a:off x="8368030" y="2259330"/>
            <a:ext cx="1981200" cy="196532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会市场一司将在全国范围内进行抽查，检查填报质量。</a:t>
            </a:r>
            <a:endParaRPr lang="zh-CN" altLang="en-US" sz="1400" kern="100" dirty="0">
              <a:latin typeface="微软雅黑" panose="020B0503020204020204" charset="-122"/>
              <a:ea typeface="微软雅黑" panose="020B0503020204020204" charset="-122"/>
              <a:cs typeface="+mn-ea"/>
            </a:endParaRPr>
          </a:p>
          <a:p>
            <a:pPr algn="l">
              <a:spcBef>
                <a:spcPts val="500"/>
              </a:spcBef>
              <a:spcAft>
                <a:spcPts val="0"/>
              </a:spcAft>
              <a:defRPr/>
            </a:pPr>
            <a:r>
              <a:rPr lang="zh-CN" altLang="en-US" sz="1400" kern="100" dirty="0">
                <a:latin typeface="微软雅黑" panose="020B0503020204020204" charset="-122"/>
                <a:ea typeface="微软雅黑" panose="020B0503020204020204" charset="-122"/>
                <a:cs typeface="+mn-ea"/>
                <a:sym typeface="+mn-ea"/>
              </a:rPr>
              <a:t>20</a:t>
            </a:r>
            <a:r>
              <a:rPr lang="en-US" altLang="zh-CN" sz="1400" kern="100" dirty="0">
                <a:latin typeface="微软雅黑" panose="020B0503020204020204" charset="-122"/>
                <a:ea typeface="微软雅黑" panose="020B0503020204020204" charset="-122"/>
                <a:cs typeface="+mn-ea"/>
                <a:sym typeface="+mn-ea"/>
              </a:rPr>
              <a:t>24</a:t>
            </a:r>
            <a:r>
              <a:rPr lang="zh-CN" altLang="en-US" sz="1400" kern="100" dirty="0">
                <a:latin typeface="微软雅黑" panose="020B0503020204020204" charset="-122"/>
                <a:ea typeface="微软雅黑" panose="020B0503020204020204" charset="-122"/>
                <a:cs typeface="+mn-ea"/>
                <a:sym typeface="+mn-ea"/>
              </a:rPr>
              <a:t>年</a:t>
            </a:r>
            <a:r>
              <a:rPr lang="en-US" sz="1400" kern="100" dirty="0">
                <a:latin typeface="微软雅黑" panose="020B0503020204020204" charset="-122"/>
                <a:ea typeface="微软雅黑" panose="020B0503020204020204" charset="-122"/>
                <a:cs typeface="+mn-ea"/>
                <a:sym typeface="+mn-ea"/>
              </a:rPr>
              <a:t>5</a:t>
            </a:r>
            <a:r>
              <a:rPr lang="zh-CN" altLang="en-US" sz="1400" kern="100" dirty="0">
                <a:latin typeface="微软雅黑" panose="020B0503020204020204" charset="-122"/>
                <a:ea typeface="微软雅黑" panose="020B0503020204020204" charset="-122"/>
                <a:cs typeface="+mn-ea"/>
                <a:sym typeface="+mn-ea"/>
              </a:rPr>
              <a:t>月</a:t>
            </a:r>
            <a:r>
              <a:rPr lang="en-US" altLang="zh-CN" sz="1400" kern="100" dirty="0">
                <a:latin typeface="微软雅黑" panose="020B0503020204020204" charset="-122"/>
                <a:ea typeface="微软雅黑" panose="020B0503020204020204" charset="-122"/>
                <a:cs typeface="+mn-ea"/>
                <a:sym typeface="+mn-ea"/>
              </a:rPr>
              <a:t>16</a:t>
            </a:r>
            <a:r>
              <a:rPr lang="zh-CN" altLang="en-US" sz="1400" kern="100" dirty="0">
                <a:latin typeface="微软雅黑" panose="020B0503020204020204" charset="-122"/>
                <a:ea typeface="微软雅黑" panose="020B0503020204020204" charset="-122"/>
                <a:cs typeface="+mn-ea"/>
                <a:sym typeface="+mn-ea"/>
              </a:rPr>
              <a:t>日至</a:t>
            </a:r>
            <a:r>
              <a:rPr lang="en-US" altLang="zh-CN" sz="1400" kern="100" dirty="0">
                <a:latin typeface="微软雅黑" panose="020B0503020204020204" charset="-122"/>
                <a:ea typeface="微软雅黑" panose="020B0503020204020204" charset="-122"/>
                <a:cs typeface="+mn-ea"/>
                <a:sym typeface="+mn-ea"/>
              </a:rPr>
              <a:t>30</a:t>
            </a:r>
            <a:r>
              <a:rPr lang="zh-CN" altLang="en-US" sz="1400" kern="100" dirty="0">
                <a:latin typeface="微软雅黑" panose="020B0503020204020204" charset="-122"/>
                <a:ea typeface="微软雅黑" panose="020B0503020204020204" charset="-122"/>
                <a:cs typeface="+mn-ea"/>
                <a:sym typeface="+mn-ea"/>
              </a:rPr>
              <a:t>日</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GU1MGUxYWFkMWQ5NTUzYzMxZDJhZTU3NThjY2RkY2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PA" val="v5.0.5"/>
</p:tagLst>
</file>

<file path=ppt/tags/tag65.xml><?xml version="1.0" encoding="utf-8"?>
<p:tagLst xmlns:a="http://schemas.openxmlformats.org/drawingml/2006/main" xmlns:r="http://schemas.openxmlformats.org/officeDocument/2006/relationships" xmlns:p="http://schemas.openxmlformats.org/presentationml/2006/main">
  <p:tag name="PA" val="v5.1.0"/>
</p:tagLst>
</file>

<file path=ppt/tags/tag66.xml><?xml version="1.0" encoding="utf-8"?>
<p:tagLst xmlns:a="http://schemas.openxmlformats.org/drawingml/2006/main" xmlns:r="http://schemas.openxmlformats.org/officeDocument/2006/relationships" xmlns:p="http://schemas.openxmlformats.org/presentationml/2006/main">
  <p:tag name="PA" val="v5.1.0"/>
</p:tagLst>
</file>

<file path=ppt/tags/tag67.xml><?xml version="1.0" encoding="utf-8"?>
<p:tagLst xmlns:a="http://schemas.openxmlformats.org/drawingml/2006/main" xmlns:r="http://schemas.openxmlformats.org/officeDocument/2006/relationships" xmlns:p="http://schemas.openxmlformats.org/presentationml/2006/main">
  <p:tag name="PA" val="v5.1.0"/>
</p:tagLst>
</file>

<file path=ppt/tags/tag68.xml><?xml version="1.0" encoding="utf-8"?>
<p:tagLst xmlns:a="http://schemas.openxmlformats.org/drawingml/2006/main" xmlns:r="http://schemas.openxmlformats.org/officeDocument/2006/relationships" xmlns:p="http://schemas.openxmlformats.org/presentationml/2006/main">
  <p:tag name="PA" val="v5.0.5"/>
</p:tagLst>
</file>

<file path=ppt/tags/tag69.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5.1.0"/>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PA" val="v5.0.5"/>
</p:tagLst>
</file>

<file path=ppt/tags/tag75.xml><?xml version="1.0" encoding="utf-8"?>
<p:tagLst xmlns:a="http://schemas.openxmlformats.org/drawingml/2006/main" xmlns:r="http://schemas.openxmlformats.org/officeDocument/2006/relationships" xmlns:p="http://schemas.openxmlformats.org/presentationml/2006/main">
  <p:tag name="PA" val="v5.1.0"/>
</p:tagLst>
</file>

<file path=ppt/tags/tag76.xml><?xml version="1.0" encoding="utf-8"?>
<p:tagLst xmlns:a="http://schemas.openxmlformats.org/drawingml/2006/main" xmlns:r="http://schemas.openxmlformats.org/officeDocument/2006/relationships" xmlns:p="http://schemas.openxmlformats.org/presentationml/2006/main">
  <p:tag name="PA" val="v5.1.0"/>
</p:tagLst>
</file>

<file path=ppt/tags/tag77.xml><?xml version="1.0" encoding="utf-8"?>
<p:tagLst xmlns:a="http://schemas.openxmlformats.org/drawingml/2006/main" xmlns:r="http://schemas.openxmlformats.org/officeDocument/2006/relationships" xmlns:p="http://schemas.openxmlformats.org/presentationml/2006/main">
  <p:tag name="PA" val="v5.1.0"/>
</p:tagLst>
</file>

<file path=ppt/tags/tag78.xml><?xml version="1.0" encoding="utf-8"?>
<p:tagLst xmlns:a="http://schemas.openxmlformats.org/drawingml/2006/main" xmlns:r="http://schemas.openxmlformats.org/officeDocument/2006/relationships" xmlns:p="http://schemas.openxmlformats.org/presentationml/2006/main">
  <p:tag name="PA" val="v5.1.0"/>
</p:tagLst>
</file>

<file path=ppt/tags/tag79.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1780</Words>
  <Application>Microsoft Office PowerPoint</Application>
  <PresentationFormat>宽屏</PresentationFormat>
  <Paragraphs>258</Paragraphs>
  <Slides>24</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CESI仿宋-GB2312</vt:lpstr>
      <vt:lpstr>仿宋</vt:lpstr>
      <vt:lpstr>华文细黑</vt:lpstr>
      <vt:lpstr>微软雅黑</vt:lpstr>
      <vt:lpstr>Arial</vt:lpstr>
      <vt:lpstr>Calibri</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尧 徐</cp:lastModifiedBy>
  <cp:revision>168</cp:revision>
  <dcterms:created xsi:type="dcterms:W3CDTF">2019-06-19T02:08:00Z</dcterms:created>
  <dcterms:modified xsi:type="dcterms:W3CDTF">2024-04-18T02:57:41Z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5A2FB89FD9464D9D83C6AAA4CC42F107_11</vt:lpwstr>
  </property>
</Properties>
</file>