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3"/>
    <p:sldMasterId id="2147483672" r:id="rId4"/>
  </p:sldMasterIdLst>
  <p:notesMasterIdLst>
    <p:notesMasterId r:id="rId6"/>
  </p:notesMasterIdLst>
  <p:sldIdLst>
    <p:sldId id="15184" r:id="rId5"/>
    <p:sldId id="338" r:id="rId7"/>
    <p:sldId id="259" r:id="rId8"/>
    <p:sldId id="15366" r:id="rId9"/>
    <p:sldId id="15367" r:id="rId10"/>
    <p:sldId id="15368" r:id="rId11"/>
    <p:sldId id="15444" r:id="rId12"/>
    <p:sldId id="15246" r:id="rId13"/>
    <p:sldId id="15389" r:id="rId14"/>
    <p:sldId id="15466" r:id="rId15"/>
    <p:sldId id="15467" r:id="rId16"/>
    <p:sldId id="15468" r:id="rId17"/>
    <p:sldId id="15469" r:id="rId18"/>
    <p:sldId id="15471" r:id="rId19"/>
    <p:sldId id="15472" r:id="rId20"/>
    <p:sldId id="15570" r:id="rId21"/>
    <p:sldId id="15476" r:id="rId22"/>
    <p:sldId id="15477" r:id="rId23"/>
    <p:sldId id="15445" r:id="rId24"/>
    <p:sldId id="15446" r:id="rId25"/>
    <p:sldId id="15564" r:id="rId26"/>
    <p:sldId id="15449" r:id="rId27"/>
    <p:sldId id="15450" r:id="rId28"/>
    <p:sldId id="15451" r:id="rId29"/>
    <p:sldId id="15452" r:id="rId30"/>
    <p:sldId id="15453" r:id="rId31"/>
    <p:sldId id="15454" r:id="rId32"/>
    <p:sldId id="15455" r:id="rId33"/>
    <p:sldId id="15456" r:id="rId34"/>
    <p:sldId id="15457" r:id="rId35"/>
    <p:sldId id="15458" r:id="rId36"/>
    <p:sldId id="15460" r:id="rId37"/>
    <p:sldId id="15462" r:id="rId38"/>
    <p:sldId id="15463" r:id="rId39"/>
    <p:sldId id="15464" r:id="rId40"/>
    <p:sldId id="15461" r:id="rId41"/>
    <p:sldId id="15397" r:id="rId42"/>
    <p:sldId id="15439" r:id="rId43"/>
    <p:sldId id="15571" r:id="rId44"/>
    <p:sldId id="15572" r:id="rId45"/>
    <p:sldId id="15404" r:id="rId46"/>
    <p:sldId id="15626" r:id="rId47"/>
    <p:sldId id="15627" r:id="rId48"/>
    <p:sldId id="15525" r:id="rId49"/>
    <p:sldId id="15527" r:id="rId50"/>
    <p:sldId id="15528" r:id="rId51"/>
    <p:sldId id="15529" r:id="rId52"/>
    <p:sldId id="15407" r:id="rId53"/>
    <p:sldId id="15629" r:id="rId54"/>
    <p:sldId id="15630" r:id="rId55"/>
    <p:sldId id="15631" r:id="rId56"/>
    <p:sldId id="15632" r:id="rId57"/>
    <p:sldId id="15633" r:id="rId58"/>
    <p:sldId id="15634" r:id="rId59"/>
    <p:sldId id="15635" r:id="rId60"/>
    <p:sldId id="15694" r:id="rId61"/>
    <p:sldId id="15696" r:id="rId62"/>
    <p:sldId id="15299" r:id="rId63"/>
    <p:sldId id="15702" r:id="rId64"/>
    <p:sldId id="15700" r:id="rId65"/>
    <p:sldId id="15185" r:id="rId66"/>
  </p:sldIdLst>
  <p:sldSz cx="12192000" cy="6858000"/>
  <p:notesSz cx="6858000" cy="9144000"/>
  <p:embeddedFontLst>
    <p:embeddedFont>
      <p:font typeface="微软雅黑" panose="020B0503020204020204" pitchFamily="34" charset="-122"/>
      <p:regular r:id="rId71"/>
    </p:embeddedFont>
    <p:embeddedFont>
      <p:font typeface="Source Han Sans K Bold" panose="02010600030101010101" pitchFamily="34" charset="-128"/>
      <p:regular r:id="rId72"/>
    </p:embeddedFont>
    <p:embeddedFont>
      <p:font typeface="Impact" panose="020B0806030902050204" pitchFamily="34" charset="0"/>
      <p:regular r:id="rId73"/>
    </p:embeddedFont>
    <p:embeddedFont>
      <p:font typeface="等线" panose="02010600030101010101" charset="-122"/>
      <p:regular r:id="rId74"/>
    </p:embeddedFont>
    <p:embeddedFont>
      <p:font typeface="仿宋" panose="02010609060101010101" charset="-122"/>
      <p:regular r:id="rId75"/>
    </p:embeddedFont>
    <p:embeddedFont>
      <p:font typeface="等线 Light" panose="02010600030101010101" charset="-122"/>
      <p:regular r:id="rId76"/>
    </p:embeddedFont>
    <p:embeddedFont>
      <p:font typeface="Source Han Sans K Bold" panose="02010600030101010101" charset="-122"/>
      <p:regular r:id="rId7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洋" initials="李"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14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60"/>
  </p:normalViewPr>
  <p:slideViewPr>
    <p:cSldViewPr snapToGrid="0" showGuides="1">
      <p:cViewPr varScale="1">
        <p:scale>
          <a:sx n="108" d="100"/>
          <a:sy n="108" d="100"/>
        </p:scale>
        <p:origin x="-612" y="-84"/>
      </p:cViewPr>
      <p:guideLst>
        <p:guide orient="horz" pos="1263"/>
        <p:guide pos="3928"/>
      </p:guideLst>
    </p:cSldViewPr>
  </p:slideViewPr>
  <p:notesTextViewPr>
    <p:cViewPr>
      <p:scale>
        <a:sx n="1" d="1"/>
        <a:sy n="1" d="1"/>
      </p:scale>
      <p:origin x="0" y="0"/>
    </p:cViewPr>
  </p:notesTextViewPr>
  <p:sorterViewPr>
    <p:cViewPr>
      <p:scale>
        <a:sx n="100" d="100"/>
        <a:sy n="100" d="100"/>
      </p:scale>
      <p:origin x="0" y="-526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7" Type="http://schemas.openxmlformats.org/officeDocument/2006/relationships/font" Target="fonts/font7.fntdata"/><Relationship Id="rId76" Type="http://schemas.openxmlformats.org/officeDocument/2006/relationships/font" Target="fonts/font6.fntdata"/><Relationship Id="rId75" Type="http://schemas.openxmlformats.org/officeDocument/2006/relationships/font" Target="fonts/font5.fntdata"/><Relationship Id="rId74" Type="http://schemas.openxmlformats.org/officeDocument/2006/relationships/font" Target="fonts/font4.fntdata"/><Relationship Id="rId73" Type="http://schemas.openxmlformats.org/officeDocument/2006/relationships/font" Target="fonts/font3.fntdata"/><Relationship Id="rId72" Type="http://schemas.openxmlformats.org/officeDocument/2006/relationships/font" Target="fonts/font2.fntdata"/><Relationship Id="rId71" Type="http://schemas.openxmlformats.org/officeDocument/2006/relationships/font" Target="fonts/font1.fntdata"/><Relationship Id="rId70" Type="http://schemas.openxmlformats.org/officeDocument/2006/relationships/commentAuthors" Target="commentAuthors.xml"/><Relationship Id="rId7" Type="http://schemas.openxmlformats.org/officeDocument/2006/relationships/slide" Target="slides/slide2.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3790138385"/>
          <c:y val="0.2006415129517"/>
          <c:w val="0.426514076283338"/>
          <c:h val="0.695561847015093"/>
        </c:manualLayout>
      </c:layout>
      <c:pieChart>
        <c:varyColors val="1"/>
        <c:ser>
          <c:idx val="0"/>
          <c:order val="0"/>
          <c:tx>
            <c:strRef>
              <c:f>Sheet1!$B$1</c:f>
              <c:strCache>
                <c:ptCount val="1"/>
                <c:pt idx="0">
                  <c:v>数量</c:v>
                </c:pt>
              </c:strCache>
            </c:strRef>
          </c:tx>
          <c:spPr/>
          <c:explosion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Lbls>
            <c:dLbl>
              <c:idx val="0"/>
              <c:layout/>
              <c:tx>
                <c:rich>
                  <a:bodyPr rot="0" spcFirstLastPara="0" vertOverflow="ellipsis" vert="horz" wrap="square" lIns="38100" tIns="19050" rIns="38100" bIns="19050" anchor="ctr" anchorCtr="1"/>
                  <a:lstStyle/>
                  <a:p>
                    <a:pPr defTabSz="914400">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总部 58 31%</a:t>
                    </a:r>
                  </a:p>
                </c:rich>
              </c:tx>
              <c:dLblPos val="bestFit"/>
              <c:showLegendKey val="0"/>
              <c:showVal val="1"/>
              <c:showCatName val="1"/>
              <c:showSerName val="0"/>
              <c:showPercent val="1"/>
              <c:showBubbleSize val="0"/>
              <c:extLst>
                <c:ext xmlns:c15="http://schemas.microsoft.com/office/drawing/2012/chart" uri="{CE6537A1-D6FC-4f65-9D91-7224C49458BB}"/>
              </c:extLst>
            </c:dLbl>
            <c:dLbl>
              <c:idx val="1"/>
              <c:layout>
                <c:manualLayout>
                  <c:x val="0.00763358778625954"/>
                  <c:y val="0.1676025390625"/>
                </c:manualLayout>
              </c:layout>
              <c:tx>
                <c:rich>
                  <a:bodyPr rot="0" spcFirstLastPara="0" vertOverflow="ellipsis" vert="horz" wrap="square" lIns="38100" tIns="19050" rIns="38100" bIns="19050" anchor="ctr" anchorCtr="1"/>
                  <a:lstStyle/>
                  <a:p>
                    <a:pPr defTabSz="914400">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分支机构 </a:t>
                    </a:r>
                  </a:p>
                  <a:p>
                    <a:pPr defTabSz="914400">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26 14%</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tx>
                <c:rich>
                  <a:bodyPr rot="0" spcFirstLastPara="0" vertOverflow="ellipsis" vert="horz" wrap="square" lIns="38100" tIns="19050" rIns="38100" bIns="19050" anchor="ctr" anchorCtr="1"/>
                  <a:lstStyle/>
                  <a:p>
                    <a:pPr defTabSz="914400">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从业人员 104 55%</a:t>
                    </a:r>
                  </a:p>
                </c:rich>
              </c:tx>
              <c:dLblPos val="bestFit"/>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1"/>
            <c:showCatName val="1"/>
            <c:showSerName val="0"/>
            <c:showPercent val="1"/>
            <c:showBubbleSize val="0"/>
            <c:showLeaderLines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总部</c:v>
                </c:pt>
                <c:pt idx="1">
                  <c:v>分支机构</c:v>
                </c:pt>
                <c:pt idx="2">
                  <c:v>从业人员</c:v>
                </c:pt>
              </c:strCache>
            </c:strRef>
          </c:cat>
          <c:val>
            <c:numRef>
              <c:f>Sheet1!$B$2:$B$4</c:f>
              <c:numCache>
                <c:formatCode>General</c:formatCode>
                <c:ptCount val="3"/>
                <c:pt idx="0">
                  <c:v>58</c:v>
                </c:pt>
                <c:pt idx="1">
                  <c:v>26</c:v>
                </c:pt>
                <c:pt idx="2">
                  <c:v>104</c:v>
                </c:pt>
              </c:numCache>
            </c:numRef>
          </c:val>
        </c:ser>
        <c:ser>
          <c:idx val="1"/>
          <c:order val="1"/>
          <c:tx>
            <c:strRef>
              <c:f>Sheet1!$C$1</c:f>
              <c:strCache>
                <c:ptCount val="1"/>
                <c:pt idx="0">
                  <c:v>占比</c:v>
                </c:pt>
              </c:strCache>
            </c:strRef>
          </c:tx>
          <c:spPr/>
          <c:explosion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总部</c:v>
                </c:pt>
                <c:pt idx="1">
                  <c:v>分支机构</c:v>
                </c:pt>
                <c:pt idx="2">
                  <c:v>从业人员</c:v>
                </c:pt>
              </c:strCache>
            </c:strRef>
          </c:cat>
          <c:val>
            <c:numRef>
              <c:f>Sheet1!$C$2:$C$4</c:f>
              <c:numCache>
                <c:formatCode>0.00%</c:formatCode>
                <c:ptCount val="3"/>
                <c:pt idx="0">
                  <c:v>0.308510638297872</c:v>
                </c:pt>
                <c:pt idx="1">
                  <c:v>0.138297872340426</c:v>
                </c:pt>
                <c:pt idx="2">
                  <c:v>0.553191489361702</c:v>
                </c:pt>
              </c:numCache>
            </c:numRef>
          </c:val>
        </c:ser>
        <c:ser>
          <c:idx val="2"/>
          <c:order val="2"/>
          <c:tx>
            <c:strRef>
              <c:f>Sheet1!#REF!</c:f>
              <c:strCache>
                <c:ptCount val="1"/>
                <c:pt idx="0">
                  <c:v/>
                </c:pt>
              </c:strCache>
            </c:strRef>
          </c:tx>
          <c:spPr/>
          <c:explosion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总部</c:v>
                </c:pt>
                <c:pt idx="1">
                  <c:v>分支机构</c:v>
                </c:pt>
                <c:pt idx="2">
                  <c:v>从业人员</c:v>
                </c:pt>
              </c:strCache>
            </c:strRef>
          </c:cat>
          <c:val>
            <c:numRef>
              <c:f>Sheet1!#REF!</c:f>
              <c:numCache>
                <c:formatCode>General</c:formatCode>
                <c:ptCount val="1"/>
                <c:pt idx="0">
                  <c:v>1</c:v>
                </c:pt>
              </c:numCache>
            </c:numRef>
          </c:val>
        </c:ser>
        <c:dLbls>
          <c:showLegendKey val="0"/>
          <c:showVal val="1"/>
          <c:showCatName val="0"/>
          <c:showSerName val="0"/>
          <c:showPercent val="0"/>
          <c:showBubbleSize val="0"/>
          <c:showLeaderLines val="1"/>
        </c:dLbls>
        <c:firstSliceAng val="221"/>
      </c:pieChart>
      <c:spPr>
        <a:noFill/>
        <a:ln>
          <a:noFill/>
        </a:ln>
        <a:effectLst/>
      </c:spPr>
    </c:plotArea>
    <c:legend>
      <c:legendPos val="r"/>
      <c:legendEntry>
        <c:idx val="0"/>
        <c:txPr>
          <a:bodyPr rot="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3790138385"/>
          <c:y val="0.2006415129517"/>
          <c:w val="0.426514076283338"/>
          <c:h val="0.695561847015093"/>
        </c:manualLayout>
      </c:layout>
      <c:pieChart>
        <c:varyColors val="1"/>
        <c:ser>
          <c:idx val="0"/>
          <c:order val="0"/>
          <c:tx>
            <c:strRef>
              <c:f>Sheet1!$B$1</c:f>
              <c:strCache>
                <c:ptCount val="1"/>
                <c:pt idx="0">
                  <c:v>数量</c:v>
                </c:pt>
              </c:strCache>
            </c:strRef>
          </c:tx>
          <c:explosion val="0"/>
          <c:dPt>
            <c:idx val="0"/>
            <c:bubble3D val="0"/>
          </c:dPt>
          <c:dPt>
            <c:idx val="1"/>
            <c:bubble3D val="0"/>
          </c:dPt>
          <c:dPt>
            <c:idx val="2"/>
            <c:bubble3D val="0"/>
          </c:dPt>
          <c:dLbls>
            <c:dLbl>
              <c:idx val="1"/>
              <c:layout/>
              <c:tx>
                <c:rich>
                  <a:bodyPr rot="0" spcFirstLastPara="0" vertOverflow="ellipsis" vert="horz" wrap="square" lIns="38100" tIns="19050" rIns="38100" bIns="19050" anchor="ctr" anchorCtr="1"/>
                  <a:lstStyle/>
                  <a:p>
                    <a:pPr defTabSz="914400">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分支机构</a:t>
                    </a:r>
                  </a:p>
                  <a:p>
                    <a:pPr defTabSz="914400">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 27 12%</a:t>
                    </a:r>
                  </a:p>
                </c:rich>
              </c:tx>
              <c:dLblPos val="inEnd"/>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inEnd"/>
            <c:showLegendKey val="0"/>
            <c:showVal val="1"/>
            <c:showCatName val="1"/>
            <c:showSerName val="0"/>
            <c:showPercent val="1"/>
            <c:showBubbleSize val="0"/>
            <c:separator> </c:separator>
            <c:showLeaderLines val="0"/>
            <c:extLst>
              <c:ext xmlns:c15="http://schemas.microsoft.com/office/drawing/2012/chart" uri="{CE6537A1-D6FC-4f65-9D91-7224C49458BB}">
                <c15:layout/>
                <c15:showLeaderLines val="0"/>
                <c15:leaderLines/>
              </c:ext>
            </c:extLst>
          </c:dLbls>
          <c:cat>
            <c:strRef>
              <c:f>Sheet1!$A$2:$A$4</c:f>
              <c:strCache>
                <c:ptCount val="3"/>
                <c:pt idx="0">
                  <c:v>总部</c:v>
                </c:pt>
                <c:pt idx="1">
                  <c:v>分支机构</c:v>
                </c:pt>
                <c:pt idx="2">
                  <c:v>从业人员</c:v>
                </c:pt>
              </c:strCache>
            </c:strRef>
          </c:cat>
          <c:val>
            <c:numRef>
              <c:f>Sheet1!$B$2:$B$4</c:f>
              <c:numCache>
                <c:formatCode>General</c:formatCode>
                <c:ptCount val="3"/>
                <c:pt idx="0">
                  <c:v>70</c:v>
                </c:pt>
                <c:pt idx="1">
                  <c:v>27</c:v>
                </c:pt>
                <c:pt idx="2">
                  <c:v>133</c:v>
                </c:pt>
              </c:numCache>
            </c:numRef>
          </c:val>
        </c:ser>
        <c:ser>
          <c:idx val="1"/>
          <c:order val="1"/>
          <c:tx>
            <c:strRef>
              <c:f>Sheet1!$C$1</c:f>
              <c:strCache>
                <c:ptCount val="1"/>
                <c:pt idx="0">
                  <c:v>占比</c:v>
                </c:pt>
              </c:strCache>
            </c:strRef>
          </c:tx>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Sheet1!$A$2:$A$4</c:f>
              <c:strCache>
                <c:ptCount val="3"/>
                <c:pt idx="0">
                  <c:v>总部</c:v>
                </c:pt>
                <c:pt idx="1">
                  <c:v>分支机构</c:v>
                </c:pt>
                <c:pt idx="2">
                  <c:v>从业人员</c:v>
                </c:pt>
              </c:strCache>
            </c:strRef>
          </c:cat>
          <c:val>
            <c:numRef>
              <c:f>Sheet1!$C$2:$C$4</c:f>
              <c:numCache>
                <c:formatCode>0.00%</c:formatCode>
                <c:ptCount val="3"/>
                <c:pt idx="0">
                  <c:v>0.3043</c:v>
                </c:pt>
                <c:pt idx="1">
                  <c:v>0.1174</c:v>
                </c:pt>
                <c:pt idx="2">
                  <c:v>0.5783</c:v>
                </c:pt>
              </c:numCache>
            </c:numRef>
          </c:val>
        </c:ser>
        <c:dLbls>
          <c:showLegendKey val="0"/>
          <c:showVal val="1"/>
          <c:showCatName val="0"/>
          <c:showSerName val="0"/>
          <c:showPercent val="0"/>
          <c:showBubbleSize val="0"/>
          <c:showLeaderLines val="1"/>
        </c:dLbls>
        <c:firstSliceAng val="221"/>
      </c:pieChart>
      <c:spPr>
        <a:noFill/>
        <a:ln>
          <a:noFill/>
        </a:ln>
        <a:effectLst/>
      </c:spPr>
    </c:plotArea>
    <c:legend>
      <c:legendPos val="r"/>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B4B92-C5F0-4E9C-91E8-46F7E2E026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AF2B6-FFEB-4E84-B68C-FAB6E701489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大V”引流开户给奖励不符合监管规定，证券公司不得开展相关合作。引流开户是一种客户招揽行为，属于证券经纪业务的一个环节。目前，监管仅规定了证券公司可以委托证券经纪人代理客户招揽活动，且证券经纪人应当是证券从业人员，并专职从事客户招揽和客户服务活动。互联网“大V”不属于专职从事证券经纪业务的证券经纪人，证券公司利用“大V”引流开户给奖励不符合监管规定，证券公司应停止相关合作。</a:t>
            </a:r>
            <a:endParaRPr lang="zh-CN" altLang="en-US">
              <a:sym typeface="+mn-ea"/>
            </a:endParaRPr>
          </a:p>
          <a:p>
            <a:r>
              <a:rPr lang="zh-CN" altLang="en-US">
                <a:sym typeface="+mn-ea"/>
              </a:rPr>
              <a:t>证券公司工作人员公开发表言论应符合规范要求。一方面，禁止以直播的方式开展投资品种选择、投资组合推介等荐股行为。另一方面，证券公司工作人员通过网络直播等形式发表评论，应当保持客观、专业态度，主要聚焦经济形势分析、市场变动情况点评、经济数据解读等宏观层面，并严格遵循以下要求：一是确保信息来源合法合规、研究方法专业审慎；二是坚守专业形象，不得使用低俗、夸大、诱导性、煽动性标题或者用语，不得通过着奇装异服、在特殊地点直播等方式博人眼球，不得盲目跟风炒作、人云亦云，一味追逐市场热点、吸引眼球；三是对有关公开言论可能对市场产生的影响进行审慎评估，自觉维护市场正常秩序，防止诱导、渲染极端情绪；四是充分发挥专业优势，引导市场树立长期投资、价值投资和理性投资的理念，促进市场稳定健康发展。</a:t>
            </a:r>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一、积极履行反洗钱义务，加强对金融交易活动反洗钱监测分析</a:t>
            </a:r>
            <a:endParaRPr lang="zh-CN" altLang="en-US"/>
          </a:p>
          <a:p>
            <a:r>
              <a:rPr lang="zh-CN" altLang="en-US"/>
              <a:t>证券公司应严格按照反洗钱法各项法规要求，依法履行反洗钱义务。对于资金量与身份信息不符，客户行为或交易等出现异常情形的，证券公司应按规定重新识别客户身份，通过回访客户、实地查访、向公安或工商行政管理部门核实等方式，了解实际控制客户的自然人和交易的实际受益人，了解其资金来源、资金用途、经济状况或者经营状况等信息。发现存在洗钱可疑交易行为的，应依法向反洗钱主管部门上报；发现涉嫌洗钱犯罪的，应依法向当地反洗钱主管部门、当地公安机关举报。</a:t>
            </a:r>
            <a:endParaRPr lang="zh-CN" altLang="en-US"/>
          </a:p>
          <a:p>
            <a:r>
              <a:rPr lang="zh-CN" altLang="en-US"/>
              <a:t>二、提高异常交易监控能力，切实履行资本市场“看门人”责任</a:t>
            </a:r>
            <a:endParaRPr lang="zh-CN" altLang="en-US"/>
          </a:p>
          <a:p>
            <a:r>
              <a:rPr lang="zh-CN" altLang="en-US"/>
              <a:t>证券公司应确保异常交易监控机制的有效运行，加强对客户异常交易行为和重点账户的监控，采取有效措施及时发现、处理和报告异常交易行为。要做好重点关注客户、异常交易频发客户的合规教育工作，切实履行资本市场“看门人”责任。</a:t>
            </a:r>
            <a:endParaRPr lang="zh-CN" altLang="en-US"/>
          </a:p>
          <a:p>
            <a:r>
              <a:rPr lang="zh-CN" altLang="en-US"/>
              <a:t>三、加强投资者教育和典型案例宣传，提醒投资者自觉远离非法证券期货活动</a:t>
            </a:r>
            <a:endParaRPr lang="zh-CN" altLang="en-US"/>
          </a:p>
          <a:p>
            <a:r>
              <a:rPr lang="zh-CN" altLang="en-US"/>
              <a:t>证券公司应持续开展投资者教育活动，加强典型案例宣传，通过线上、线下等方式，提醒广大投资者保持理性投资心态，提高对“杀猪盘”“股市黑嘴”“非法荐股”“场外配资”等违法违规活动的风险防范意识和风险识别能力，避免侥幸心理，勿轻信谣言，勿迷信“高收益”，自觉远离非法活动，以免遭受财产损失。</a:t>
            </a:r>
            <a:endParaRPr lang="zh-CN" altLang="en-US"/>
          </a:p>
          <a:p>
            <a:r>
              <a:rPr lang="zh-CN" altLang="en-US">
                <a:sym typeface="+mn-ea"/>
              </a:rPr>
              <a:t>四、办理业务、代销金融产品过程中，应切实履行适当性义务，清晰揭示业务、产品风险，合理划分投资者的风险等级，将适当的业务和产品推荐给适当的投资者。个别证券公司营销人员违背产品合同内容，弱化产品风险收益特征，对投资者进行误导性陈述，预测或夸大产品投资收益。例如，用历史数据弱化风险，如产品设立以来从未亏损或亏损率较小，使投资者放松风险意识；夸大宣传，夸大产品的收益表现，甚至违规给投资者收益保底承诺等。</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sym typeface="+mn-ea"/>
              </a:rPr>
              <a:t>1</a:t>
            </a:r>
            <a:r>
              <a:rPr lang="zh-CN" altLang="en-US">
                <a:sym typeface="+mn-ea"/>
              </a:rPr>
              <a:t>、作为金融机构，各证券公司应当树立专业经营的理念，规范开展证券业务。各公司应当结合业务特点和资源优势，通过规范化的手段进行营销，严禁使用“行业最低”“零佣金”“免费”等语言及其他任何明示、暗示的方式进行过度甚至虚假宣传，也不得通过对客户现金返佣、赠送现金、实物、礼券、给予回扣，提供非证券业务性质的服务等方式诱导客户开展业务。</a:t>
            </a:r>
            <a:endParaRPr lang="zh-CN" altLang="en-US">
              <a:sym typeface="+mn-ea"/>
            </a:endParaRPr>
          </a:p>
          <a:p>
            <a:r>
              <a:rPr lang="en-US" altLang="zh-CN">
                <a:sym typeface="+mn-ea"/>
              </a:rPr>
              <a:t>2</a:t>
            </a:r>
            <a:r>
              <a:rPr lang="zh-CN" altLang="en-US">
                <a:sym typeface="+mn-ea"/>
              </a:rPr>
              <a:t>、近期，社会上有些不法机构及个人,利用证券经营机构营销人员急于完成每月开户任务数的心理,诱导营销人员违规从事引流开户业务,主动帮助营销人员开立证券账户,后又以向证监会投诉为要挟向营销人员或证券经营机构勒索巨额财物,给行业造成一定不良影响。注意两点：一是各机构及从业人员不得违反规定委托其他单位或个人进行客户招揽、客户服务等活动。二是证券经营机构普遍存在客户扫取营销人员二维码进行开户的做法,各机构应督促从业人员在营销展业过程中严格执行合规要求,妥善保管二维码,不得在公共场所张贴,不得委托其他非证券从业人员代理本人开展开户业务。</a:t>
            </a:r>
            <a:endParaRPr lang="zh-CN" altLang="en-US"/>
          </a:p>
          <a:p>
            <a:r>
              <a:rPr lang="en-US" altLang="zh-CN">
                <a:sym typeface="+mn-ea"/>
              </a:rPr>
              <a:t>3</a:t>
            </a:r>
            <a:r>
              <a:rPr lang="zh-CN" altLang="en-US">
                <a:sym typeface="+mn-ea"/>
              </a:rPr>
              <a:t>、雪球结构具有高票息但非保本的特点，当挂钩标的指数发生大幅连续下跌时，投资者可能面临本金较大幅度亏损，属于一类风险较高的产品，需要加强对终端投资者的风险提示和适当性管理。部分证券公司分支机构、其他销售渠道在销售底层资产为雪球产品的资管产品时，存在销售人员未对投资者可能承担的市场下跌风险进行充分提示、片面强调“高收益”、“稳赚不赔”的情况，容易造成投资者盲目投资该类资管产品，出现亏损时引发纠纷。证券公司应持续加强对分支机构的管控和销售人员培训，在销售底层资产为雪球产品的资管产品过程中，严禁使用“保本”、“稳赚”等词汇诱导投资者购买或片面强调收益，客观揭示投资者可能面临的信用风险和市场风险，与投资者签订风险揭示书，充分提示相关亏损风险并进行留痕。</a:t>
            </a:r>
            <a:endParaRPr lang="zh-CN" altLang="en-US"/>
          </a:p>
          <a:p>
            <a:r>
              <a:rPr lang="en-US" altLang="zh-CN">
                <a:sym typeface="+mn-ea"/>
              </a:rPr>
              <a:t>4</a:t>
            </a:r>
            <a:r>
              <a:rPr lang="zh-CN" altLang="en-US">
                <a:sym typeface="+mn-ea"/>
              </a:rPr>
              <a:t>、正视“两融套现”问题，强化展业合规意识。诱导或指导投资者利用特定交易手法实施“两融套现”，或为该行为专项提供融资授信、系统操作便利等，均属于违反不得为客户进行不正当交易活动提供便利”原则性要求的行为。各证券公司应当按照实质重于形式的原则，正确看待“两融套现”的问题和风险，回归两融业务本源，严守规范展业底线。</a:t>
            </a:r>
            <a:endParaRPr lang="zh-CN" altLang="en-US">
              <a:sym typeface="+mn-ea"/>
            </a:endParaRPr>
          </a:p>
          <a:p>
            <a:r>
              <a:rPr lang="en-US" altLang="zh-CN">
                <a:sym typeface="+mn-ea"/>
              </a:rPr>
              <a:t>5</a:t>
            </a:r>
            <a:r>
              <a:rPr lang="zh-CN" altLang="en-US">
                <a:sym typeface="+mn-ea"/>
              </a:rPr>
              <a:t>、</a:t>
            </a:r>
            <a:r>
              <a:rPr lang="en-US" altLang="zh-CN">
                <a:sym typeface="+mn-ea"/>
              </a:rPr>
              <a:t>证券公司不得将分类结果用于广告、宣传、营销等商业目的</a:t>
            </a:r>
            <a:r>
              <a:rPr lang="zh-CN" altLang="en-US">
                <a:sym typeface="+mn-ea"/>
              </a:rPr>
              <a:t>。</a:t>
            </a:r>
            <a:endParaRPr lang="en-US" altLang="zh-CN"/>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BD6250-ABAD-4B1F-A427-18118502B5A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ABE4A00-7098-47B2-BD09-02BB5D6D0FE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ABE4A00-7098-47B2-BD09-02BB5D6D0FE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ABE4A00-7098-47B2-BD09-02BB5D6D0FE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CACDBB7-84FE-4EBA-966F-88766AD151F1}"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CACDBB7-84FE-4EBA-966F-88766AD151F1}"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CACDBB7-84FE-4EBA-966F-88766AD151F1}"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CACDBB7-84FE-4EBA-966F-88766AD151F1}"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/62</a:t>
            </a:r>
            <a:endParaRPr lang="zh-CN" altLang="en-US"/>
          </a:p>
        </p:txBody>
      </p:sp>
      <p:sp>
        <p:nvSpPr>
          <p:cNvPr id="7" name="灯片编号占位符 6"/>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CACDBB7-84FE-4EBA-966F-88766AD151F1}"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/62</a:t>
            </a:r>
            <a:endParaRPr lang="zh-CN" altLang="en-US"/>
          </a:p>
        </p:txBody>
      </p:sp>
      <p:sp>
        <p:nvSpPr>
          <p:cNvPr id="9" name="灯片编号占位符 8"/>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CACDBB7-84FE-4EBA-966F-88766AD151F1}"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/62</a:t>
            </a:r>
            <a:endParaRPr lang="zh-CN" altLang="en-US"/>
          </a:p>
        </p:txBody>
      </p:sp>
      <p:sp>
        <p:nvSpPr>
          <p:cNvPr id="5" name="灯片编号占位符 4"/>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48" b="19040"/>
          <a:stretch>
            <a:fillRect/>
          </a:stretch>
        </p:blipFill>
        <p:spPr>
          <a:xfrm>
            <a:off x="0" y="0"/>
            <a:ext cx="12192000" cy="6858000"/>
          </a:xfrm>
          <a:prstGeom prst="rect">
            <a:avLst/>
          </a:prstGeom>
          <a:ln>
            <a:noFill/>
          </a:ln>
        </p:spPr>
      </p:pic>
      <p:sp>
        <p:nvSpPr>
          <p:cNvPr id="11" name="矩形 10"/>
          <p:cNvSpPr/>
          <p:nvPr userDrawn="1"/>
        </p:nvSpPr>
        <p:spPr bwMode="auto">
          <a:xfrm flipH="1">
            <a:off x="4830" y="-1"/>
            <a:ext cx="12192001" cy="6871176"/>
          </a:xfrm>
          <a:prstGeom prst="rect">
            <a:avLst/>
          </a:prstGeom>
          <a:gradFill>
            <a:gsLst>
              <a:gs pos="54000">
                <a:schemeClr val="bg1">
                  <a:alpha val="79000"/>
                </a:schemeClr>
              </a:gs>
              <a:gs pos="26000">
                <a:schemeClr val="bg1"/>
              </a:gs>
              <a:gs pos="100000">
                <a:schemeClr val="bg1">
                  <a:alpha val="34000"/>
                </a:schemeClr>
              </a:gs>
            </a:gsLst>
            <a:lin ang="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微软雅黑" panose="020B0503020204020204" pitchFamily="34" charset="-122"/>
              <a:ea typeface="宋体" panose="02010600030101010101" pitchFamily="2" charset="-122"/>
              <a:cs typeface="+mn-cs"/>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CACDBB7-84FE-4EBA-966F-88766AD151F1}"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/62</a:t>
            </a:r>
            <a:endParaRPr lang="zh-CN" altLang="en-US"/>
          </a:p>
        </p:txBody>
      </p:sp>
      <p:sp>
        <p:nvSpPr>
          <p:cNvPr id="7" name="灯片编号占位符 6"/>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ABE4A00-7098-47B2-BD09-02BB5D6D0FE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CACDBB7-84FE-4EBA-966F-88766AD151F1}"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/62</a:t>
            </a:r>
            <a:endParaRPr lang="zh-CN" altLang="en-US"/>
          </a:p>
        </p:txBody>
      </p:sp>
      <p:sp>
        <p:nvSpPr>
          <p:cNvPr id="7" name="灯片编号占位符 6"/>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CACDBB7-84FE-4EBA-966F-88766AD151F1}"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CACDBB7-84FE-4EBA-966F-88766AD151F1}"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52AFD4DE-3150-4941-97EC-655C3B86A7B3}" type="slidenum">
              <a:rPr lang="zh-CN" altLang="en-US" smtClean="0"/>
            </a:fld>
            <a:endParaRPr lang="zh-CN" alt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cstate="print">
            <a:extLst>
              <a:ext uri="{28A0092B-C50C-407E-A947-70E740481C1C}">
                <a14:useLocalDpi xmlns:a14="http://schemas.microsoft.com/office/drawing/2010/main" val="0"/>
              </a:ext>
            </a:extLst>
          </a:blip>
          <a:srcRect r="4048" b="19040"/>
          <a:stretch>
            <a:fillRect/>
          </a:stretch>
        </p:blipFill>
        <p:spPr>
          <a:xfrm>
            <a:off x="0" y="0"/>
            <a:ext cx="12192000" cy="6858000"/>
          </a:xfrm>
          <a:prstGeom prst="rect">
            <a:avLst/>
          </a:prstGeom>
          <a:ln>
            <a:noFill/>
          </a:ln>
        </p:spPr>
      </p:pic>
      <p:sp>
        <p:nvSpPr>
          <p:cNvPr id="11" name="矩形 10"/>
          <p:cNvSpPr/>
          <p:nvPr userDrawn="1">
            <p:custDataLst>
              <p:tags r:id="rId4"/>
            </p:custDataLst>
          </p:nvPr>
        </p:nvSpPr>
        <p:spPr bwMode="auto">
          <a:xfrm flipH="1">
            <a:off x="4830" y="-1"/>
            <a:ext cx="12192001" cy="6871176"/>
          </a:xfrm>
          <a:prstGeom prst="rect">
            <a:avLst/>
          </a:prstGeom>
          <a:gradFill>
            <a:gsLst>
              <a:gs pos="54000">
                <a:schemeClr val="bg1">
                  <a:alpha val="79000"/>
                </a:schemeClr>
              </a:gs>
              <a:gs pos="26000">
                <a:schemeClr val="bg1"/>
              </a:gs>
              <a:gs pos="100000">
                <a:schemeClr val="bg1">
                  <a:alpha val="34000"/>
                </a:schemeClr>
              </a:gs>
            </a:gsLst>
            <a:lin ang="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dirty="0">
              <a:ln>
                <a:noFill/>
              </a:ln>
              <a:solidFill>
                <a:srgbClr val="3D3D3D"/>
              </a:solidFill>
              <a:effectLst/>
              <a:uLnTx/>
              <a:uFillTx/>
              <a:latin typeface="微软雅黑" panose="020B0503020204020204" pitchFamily="34" charset="-122"/>
              <a:ea typeface="宋体" panose="02010600030101010101" pitchFamily="2" charset="-122"/>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ABE4A00-7098-47B2-BD09-02BB5D6D0FE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/62</a:t>
            </a:r>
            <a:endParaRPr lang="zh-CN" altLang="en-US"/>
          </a:p>
        </p:txBody>
      </p:sp>
      <p:sp>
        <p:nvSpPr>
          <p:cNvPr id="6" name="灯片编号占位符 5"/>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ABE4A00-7098-47B2-BD09-02BB5D6D0FED}"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/62</a:t>
            </a:r>
            <a:endParaRPr lang="zh-CN" altLang="en-US"/>
          </a:p>
        </p:txBody>
      </p:sp>
      <p:sp>
        <p:nvSpPr>
          <p:cNvPr id="7" name="灯片编号占位符 6"/>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ABE4A00-7098-47B2-BD09-02BB5D6D0FED}"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/62</a:t>
            </a:r>
            <a:endParaRPr lang="zh-CN" altLang="en-US"/>
          </a:p>
        </p:txBody>
      </p:sp>
      <p:sp>
        <p:nvSpPr>
          <p:cNvPr id="9" name="灯片编号占位符 8"/>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ABE4A00-7098-47B2-BD09-02BB5D6D0FED}"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/62</a:t>
            </a:r>
            <a:endParaRPr lang="zh-CN" altLang="en-US"/>
          </a:p>
        </p:txBody>
      </p:sp>
      <p:sp>
        <p:nvSpPr>
          <p:cNvPr id="5" name="灯片编号占位符 4"/>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4A00-7098-47B2-BD09-02BB5D6D0FED}"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/62</a:t>
            </a:r>
            <a:endParaRPr lang="zh-CN" altLang="en-US"/>
          </a:p>
        </p:txBody>
      </p:sp>
      <p:sp>
        <p:nvSpPr>
          <p:cNvPr id="4" name="灯片编号占位符 3"/>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ABE4A00-7098-47B2-BD09-02BB5D6D0FED}"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/62</a:t>
            </a:r>
            <a:endParaRPr lang="zh-CN" altLang="en-US"/>
          </a:p>
        </p:txBody>
      </p:sp>
      <p:sp>
        <p:nvSpPr>
          <p:cNvPr id="7" name="灯片编号占位符 6"/>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ABE4A00-7098-47B2-BD09-02BB5D6D0FED}"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/62</a:t>
            </a:r>
            <a:endParaRPr lang="zh-CN" altLang="en-US"/>
          </a:p>
        </p:txBody>
      </p:sp>
      <p:sp>
        <p:nvSpPr>
          <p:cNvPr id="7" name="灯片编号占位符 6"/>
          <p:cNvSpPr>
            <a:spLocks noGrp="1"/>
          </p:cNvSpPr>
          <p:nvPr>
            <p:ph type="sldNum" sz="quarter" idx="12"/>
          </p:nvPr>
        </p:nvSpPr>
        <p:spPr/>
        <p:txBody>
          <a:bodyPr/>
          <a:lstStyle/>
          <a:p>
            <a:fld id="{1EE830FB-F881-4E24-B678-CFF67570A39D}"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E4A00-7098-47B2-BD09-02BB5D6D0FED}"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/62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830FB-F881-4E24-B678-CFF67570A3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CDBB7-84FE-4EBA-966F-88766AD151F1}"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/62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D4DE-3150-4941-97EC-655C3B86A7B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CDBB7-84FE-4EBA-966F-88766AD151F1}"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/62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D4DE-3150-4941-97EC-655C3B86A7B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8.xml"/><Relationship Id="rId4" Type="http://schemas.openxmlformats.org/officeDocument/2006/relationships/tags" Target="../tags/tag97.xml"/><Relationship Id="rId3" Type="http://schemas.openxmlformats.org/officeDocument/2006/relationships/image" Target="../media/image8.png"/><Relationship Id="rId2" Type="http://schemas.openxmlformats.org/officeDocument/2006/relationships/tags" Target="../tags/tag9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8.xml"/><Relationship Id="rId4" Type="http://schemas.openxmlformats.org/officeDocument/2006/relationships/image" Target="../media/image9.png"/><Relationship Id="rId3" Type="http://schemas.openxmlformats.org/officeDocument/2006/relationships/tags" Target="../tags/tag99.xml"/><Relationship Id="rId2" Type="http://schemas.openxmlformats.org/officeDocument/2006/relationships/image" Target="../media/image8.png"/><Relationship Id="rId1" Type="http://schemas.openxmlformats.org/officeDocument/2006/relationships/tags" Target="../tags/tag98.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tags" Target="../tags/tag101.xml"/><Relationship Id="rId3" Type="http://schemas.openxmlformats.org/officeDocument/2006/relationships/image" Target="../media/image8.png"/><Relationship Id="rId2" Type="http://schemas.openxmlformats.org/officeDocument/2006/relationships/tags" Target="../tags/tag100.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9" Type="http://schemas.openxmlformats.org/officeDocument/2006/relationships/slideLayout" Target="../slideLayouts/slideLayout18.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tags" Target="../tags/tag121.xml"/><Relationship Id="rId3" Type="http://schemas.openxmlformats.org/officeDocument/2006/relationships/image" Target="../media/image8.png"/><Relationship Id="rId2" Type="http://schemas.openxmlformats.org/officeDocument/2006/relationships/tags" Target="../tags/tag120.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image" Target="../media/image12.png"/><Relationship Id="rId3" Type="http://schemas.openxmlformats.org/officeDocument/2006/relationships/tags" Target="../tags/tag123.xml"/><Relationship Id="rId2" Type="http://schemas.openxmlformats.org/officeDocument/2006/relationships/image" Target="../media/image8.png"/><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8" Type="http://schemas.openxmlformats.org/officeDocument/2006/relationships/slideLayout" Target="../slideLayouts/slideLayout18.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19.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1" Type="http://schemas.openxmlformats.org/officeDocument/2006/relationships/notesSlide" Target="../notesSlides/notesSlide13.xml"/><Relationship Id="rId20" Type="http://schemas.openxmlformats.org/officeDocument/2006/relationships/slideLayout" Target="../slideLayouts/slideLayout18.xml"/><Relationship Id="rId2" Type="http://schemas.openxmlformats.org/officeDocument/2006/relationships/tags" Target="../tags/tag149.xml"/><Relationship Id="rId19" Type="http://schemas.openxmlformats.org/officeDocument/2006/relationships/tags" Target="../tags/tag166.xml"/><Relationship Id="rId18" Type="http://schemas.openxmlformats.org/officeDocument/2006/relationships/tags" Target="../tags/tag165.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4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69.xml"/><Relationship Id="rId2" Type="http://schemas.openxmlformats.org/officeDocument/2006/relationships/image" Target="../media/image15.png"/><Relationship Id="rId1" Type="http://schemas.openxmlformats.org/officeDocument/2006/relationships/tags" Target="../tags/tag168.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notesSlide" Target="../notesSlides/notesSlide14.xml"/><Relationship Id="rId1" Type="http://schemas.openxmlformats.org/officeDocument/2006/relationships/tags" Target="../tags/tag17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8.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9.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0" Type="http://schemas.openxmlformats.org/officeDocument/2006/relationships/notesSlide" Target="../notesSlides/notesSlide15.xml"/><Relationship Id="rId1" Type="http://schemas.openxmlformats.org/officeDocument/2006/relationships/tags" Target="../tags/tag18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8.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9.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8.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8.xml"/><Relationship Id="rId2" Type="http://schemas.openxmlformats.org/officeDocument/2006/relationships/image" Target="../media/image22.png"/><Relationship Id="rId1" Type="http://schemas.openxmlformats.org/officeDocument/2006/relationships/tags" Target="../tags/tag194.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8.xml"/><Relationship Id="rId2" Type="http://schemas.openxmlformats.org/officeDocument/2006/relationships/image" Target="../media/image23.png"/><Relationship Id="rId1" Type="http://schemas.openxmlformats.org/officeDocument/2006/relationships/tags" Target="../tags/tag19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6" Type="http://schemas.openxmlformats.org/officeDocument/2006/relationships/notesSlide" Target="../notesSlides/notesSlide24.xml"/><Relationship Id="rId15" Type="http://schemas.openxmlformats.org/officeDocument/2006/relationships/slideLayout" Target="../slideLayouts/slideLayout18.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8.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3" Type="http://schemas.openxmlformats.org/officeDocument/2006/relationships/notesSlide" Target="../notesSlides/notesSlide2.xml"/><Relationship Id="rId62" Type="http://schemas.openxmlformats.org/officeDocument/2006/relationships/slideLayout" Target="../slideLayouts/slideLayout18.xml"/><Relationship Id="rId61" Type="http://schemas.openxmlformats.org/officeDocument/2006/relationships/tags" Target="../tags/tag63.xml"/><Relationship Id="rId60" Type="http://schemas.openxmlformats.org/officeDocument/2006/relationships/tags" Target="../tags/tag62.xml"/><Relationship Id="rId6" Type="http://schemas.openxmlformats.org/officeDocument/2006/relationships/tags" Target="../tags/tag8.xml"/><Relationship Id="rId59" Type="http://schemas.openxmlformats.org/officeDocument/2006/relationships/tags" Target="../tags/tag61.xml"/><Relationship Id="rId58" Type="http://schemas.openxmlformats.org/officeDocument/2006/relationships/tags" Target="../tags/tag60.xml"/><Relationship Id="rId57" Type="http://schemas.openxmlformats.org/officeDocument/2006/relationships/tags" Target="../tags/tag59.xml"/><Relationship Id="rId56" Type="http://schemas.openxmlformats.org/officeDocument/2006/relationships/tags" Target="../tags/tag58.xml"/><Relationship Id="rId55" Type="http://schemas.openxmlformats.org/officeDocument/2006/relationships/tags" Target="../tags/tag57.xml"/><Relationship Id="rId54" Type="http://schemas.openxmlformats.org/officeDocument/2006/relationships/tags" Target="../tags/tag56.xml"/><Relationship Id="rId53" Type="http://schemas.openxmlformats.org/officeDocument/2006/relationships/tags" Target="../tags/tag55.xml"/><Relationship Id="rId52" Type="http://schemas.openxmlformats.org/officeDocument/2006/relationships/tags" Target="../tags/tag54.xml"/><Relationship Id="rId51" Type="http://schemas.openxmlformats.org/officeDocument/2006/relationships/tags" Target="../tags/tag53.xml"/><Relationship Id="rId50" Type="http://schemas.openxmlformats.org/officeDocument/2006/relationships/tags" Target="../tags/tag52.xml"/><Relationship Id="rId5" Type="http://schemas.openxmlformats.org/officeDocument/2006/relationships/tags" Target="../tags/tag7.xml"/><Relationship Id="rId49" Type="http://schemas.openxmlformats.org/officeDocument/2006/relationships/tags" Target="../tags/tag51.xml"/><Relationship Id="rId48" Type="http://schemas.openxmlformats.org/officeDocument/2006/relationships/tags" Target="../tags/tag50.xml"/><Relationship Id="rId47" Type="http://schemas.openxmlformats.org/officeDocument/2006/relationships/tags" Target="../tags/tag49.xml"/><Relationship Id="rId46" Type="http://schemas.openxmlformats.org/officeDocument/2006/relationships/tags" Target="../tags/tag48.xml"/><Relationship Id="rId45" Type="http://schemas.openxmlformats.org/officeDocument/2006/relationships/tags" Target="../tags/tag47.xml"/><Relationship Id="rId44" Type="http://schemas.openxmlformats.org/officeDocument/2006/relationships/tags" Target="../tags/tag46.xml"/><Relationship Id="rId43" Type="http://schemas.openxmlformats.org/officeDocument/2006/relationships/tags" Target="../tags/tag45.xml"/><Relationship Id="rId42" Type="http://schemas.openxmlformats.org/officeDocument/2006/relationships/tags" Target="../tags/tag44.xml"/><Relationship Id="rId41" Type="http://schemas.openxmlformats.org/officeDocument/2006/relationships/tags" Target="../tags/tag43.xml"/><Relationship Id="rId40" Type="http://schemas.openxmlformats.org/officeDocument/2006/relationships/tags" Target="../tags/tag42.xml"/><Relationship Id="rId4" Type="http://schemas.openxmlformats.org/officeDocument/2006/relationships/tags" Target="../tags/tag6.xml"/><Relationship Id="rId39" Type="http://schemas.openxmlformats.org/officeDocument/2006/relationships/tags" Target="../tags/tag41.xml"/><Relationship Id="rId38" Type="http://schemas.openxmlformats.org/officeDocument/2006/relationships/tags" Target="../tags/tag40.xml"/><Relationship Id="rId37" Type="http://schemas.openxmlformats.org/officeDocument/2006/relationships/tags" Target="../tags/tag39.xml"/><Relationship Id="rId36" Type="http://schemas.openxmlformats.org/officeDocument/2006/relationships/tags" Target="../tags/tag38.xml"/><Relationship Id="rId35" Type="http://schemas.openxmlformats.org/officeDocument/2006/relationships/tags" Target="../tags/tag37.xml"/><Relationship Id="rId34" Type="http://schemas.openxmlformats.org/officeDocument/2006/relationships/tags" Target="../tags/tag36.xml"/><Relationship Id="rId33" Type="http://schemas.openxmlformats.org/officeDocument/2006/relationships/tags" Target="../tags/tag35.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6" Type="http://schemas.openxmlformats.org/officeDocument/2006/relationships/notesSlide" Target="../notesSlides/notesSlide27.xml"/><Relationship Id="rId15" Type="http://schemas.openxmlformats.org/officeDocument/2006/relationships/slideLayout" Target="../slideLayouts/slideLayout18.xml"/><Relationship Id="rId14" Type="http://schemas.openxmlformats.org/officeDocument/2006/relationships/tags" Target="../tags/tag229.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tags" Target="../tags/tag2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18.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44.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4" Type="http://schemas.openxmlformats.org/officeDocument/2006/relationships/notesSlide" Target="../notesSlides/notesSlide30.xml"/><Relationship Id="rId33" Type="http://schemas.openxmlformats.org/officeDocument/2006/relationships/slideLayout" Target="../slideLayouts/slideLayout18.xml"/><Relationship Id="rId32" Type="http://schemas.openxmlformats.org/officeDocument/2006/relationships/tags" Target="../tags/tag267.xml"/><Relationship Id="rId31" Type="http://schemas.openxmlformats.org/officeDocument/2006/relationships/tags" Target="../tags/tag266.xml"/><Relationship Id="rId30" Type="http://schemas.openxmlformats.org/officeDocument/2006/relationships/tags" Target="../tags/tag265.xml"/><Relationship Id="rId3" Type="http://schemas.openxmlformats.org/officeDocument/2006/relationships/tags" Target="../tags/tag238.xml"/><Relationship Id="rId29" Type="http://schemas.openxmlformats.org/officeDocument/2006/relationships/tags" Target="../tags/tag264.xml"/><Relationship Id="rId28" Type="http://schemas.openxmlformats.org/officeDocument/2006/relationships/tags" Target="../tags/tag263.xml"/><Relationship Id="rId27" Type="http://schemas.openxmlformats.org/officeDocument/2006/relationships/tags" Target="../tags/tag262.xml"/><Relationship Id="rId26" Type="http://schemas.openxmlformats.org/officeDocument/2006/relationships/tags" Target="../tags/tag261.xml"/><Relationship Id="rId25" Type="http://schemas.openxmlformats.org/officeDocument/2006/relationships/tags" Target="../tags/tag260.xml"/><Relationship Id="rId24" Type="http://schemas.openxmlformats.org/officeDocument/2006/relationships/tags" Target="../tags/tag259.xml"/><Relationship Id="rId23" Type="http://schemas.openxmlformats.org/officeDocument/2006/relationships/tags" Target="../tags/tag258.xml"/><Relationship Id="rId22" Type="http://schemas.openxmlformats.org/officeDocument/2006/relationships/tags" Target="../tags/tag257.xml"/><Relationship Id="rId21" Type="http://schemas.openxmlformats.org/officeDocument/2006/relationships/tags" Target="../tags/tag256.xml"/><Relationship Id="rId20" Type="http://schemas.openxmlformats.org/officeDocument/2006/relationships/tags" Target="../tags/tag255.xml"/><Relationship Id="rId2" Type="http://schemas.openxmlformats.org/officeDocument/2006/relationships/tags" Target="../tags/tag237.xml"/><Relationship Id="rId19" Type="http://schemas.openxmlformats.org/officeDocument/2006/relationships/tags" Target="../tags/tag254.xml"/><Relationship Id="rId18" Type="http://schemas.openxmlformats.org/officeDocument/2006/relationships/tags" Target="../tags/tag253.xml"/><Relationship Id="rId17" Type="http://schemas.openxmlformats.org/officeDocument/2006/relationships/tags" Target="../tags/tag252.xml"/><Relationship Id="rId16" Type="http://schemas.openxmlformats.org/officeDocument/2006/relationships/tags" Target="../tags/tag251.xml"/><Relationship Id="rId15" Type="http://schemas.openxmlformats.org/officeDocument/2006/relationships/tags" Target="../tags/tag250.xml"/><Relationship Id="rId14" Type="http://schemas.openxmlformats.org/officeDocument/2006/relationships/tags" Target="../tags/tag249.xml"/><Relationship Id="rId13" Type="http://schemas.openxmlformats.org/officeDocument/2006/relationships/tags" Target="../tags/tag248.xml"/><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tags" Target="../tags/tag23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image" Target="../media/image28.png"/></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0" Type="http://schemas.openxmlformats.org/officeDocument/2006/relationships/notesSlide" Target="../notesSlides/notesSlide33.xml"/><Relationship Id="rId1" Type="http://schemas.openxmlformats.org/officeDocument/2006/relationships/tags" Target="../tags/tag268.xml"/></Relationships>
</file>

<file path=ppt/slides/_rels/slide48.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6" Type="http://schemas.openxmlformats.org/officeDocument/2006/relationships/notesSlide" Target="../notesSlides/notesSlide34.xml"/><Relationship Id="rId15" Type="http://schemas.openxmlformats.org/officeDocument/2006/relationships/slideLayout" Target="../slideLayouts/slideLayout18.xml"/><Relationship Id="rId14" Type="http://schemas.openxmlformats.org/officeDocument/2006/relationships/tags" Target="../tags/tag289.xml"/><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_rels/slide4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3" Type="http://schemas.openxmlformats.org/officeDocument/2006/relationships/notesSlide" Target="../notesSlides/notesSlide35.xml"/><Relationship Id="rId22" Type="http://schemas.openxmlformats.org/officeDocument/2006/relationships/slideLayout" Target="../slideLayouts/slideLayout18.xml"/><Relationship Id="rId21" Type="http://schemas.openxmlformats.org/officeDocument/2006/relationships/tags" Target="../tags/tag310.xml"/><Relationship Id="rId20" Type="http://schemas.openxmlformats.org/officeDocument/2006/relationships/tags" Target="../tags/tag309.xml"/><Relationship Id="rId2" Type="http://schemas.openxmlformats.org/officeDocument/2006/relationships/tags" Target="../tags/tag291.xml"/><Relationship Id="rId19" Type="http://schemas.openxmlformats.org/officeDocument/2006/relationships/tags" Target="../tags/tag308.xml"/><Relationship Id="rId18" Type="http://schemas.openxmlformats.org/officeDocument/2006/relationships/tags" Target="../tags/tag307.xml"/><Relationship Id="rId17" Type="http://schemas.openxmlformats.org/officeDocument/2006/relationships/tags" Target="../tags/tag306.xml"/><Relationship Id="rId16" Type="http://schemas.openxmlformats.org/officeDocument/2006/relationships/tags" Target="../tags/tag305.xml"/><Relationship Id="rId15" Type="http://schemas.openxmlformats.org/officeDocument/2006/relationships/tags" Target="../tags/tag304.xml"/><Relationship Id="rId14" Type="http://schemas.openxmlformats.org/officeDocument/2006/relationships/tags" Target="../tags/tag303.xml"/><Relationship Id="rId13" Type="http://schemas.openxmlformats.org/officeDocument/2006/relationships/tags" Target="../tags/tag302.xml"/><Relationship Id="rId12" Type="http://schemas.openxmlformats.org/officeDocument/2006/relationships/tags" Target="../tags/tag301.xml"/><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tags" Target="../tags/tag29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7" Type="http://schemas.openxmlformats.org/officeDocument/2006/relationships/notesSlide" Target="../notesSlides/notesSlide42.xml"/><Relationship Id="rId26" Type="http://schemas.openxmlformats.org/officeDocument/2006/relationships/slideLayout" Target="../slideLayouts/slideLayout18.xml"/><Relationship Id="rId25" Type="http://schemas.openxmlformats.org/officeDocument/2006/relationships/tags" Target="../tags/tag335.xml"/><Relationship Id="rId24" Type="http://schemas.openxmlformats.org/officeDocument/2006/relationships/tags" Target="../tags/tag334.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tags" Target="../tags/tag312.xml"/><Relationship Id="rId19" Type="http://schemas.openxmlformats.org/officeDocument/2006/relationships/tags" Target="../tags/tag329.xml"/><Relationship Id="rId18" Type="http://schemas.openxmlformats.org/officeDocument/2006/relationships/tags" Target="../tags/tag328.xml"/><Relationship Id="rId17" Type="http://schemas.openxmlformats.org/officeDocument/2006/relationships/tags" Target="../tags/tag327.xml"/><Relationship Id="rId16" Type="http://schemas.openxmlformats.org/officeDocument/2006/relationships/tags" Target="../tags/tag326.xml"/><Relationship Id="rId15" Type="http://schemas.openxmlformats.org/officeDocument/2006/relationships/tags" Target="../tags/tag325.xml"/><Relationship Id="rId14" Type="http://schemas.openxmlformats.org/officeDocument/2006/relationships/tags" Target="../tags/tag324.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1.xml"/></Relationships>
</file>

<file path=ppt/slides/_rels/slide57.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0" Type="http://schemas.openxmlformats.org/officeDocument/2006/relationships/notesSlide" Target="../notesSlides/notesSlide43.xml"/><Relationship Id="rId3" Type="http://schemas.openxmlformats.org/officeDocument/2006/relationships/tags" Target="../tags/tag338.xml"/><Relationship Id="rId29" Type="http://schemas.openxmlformats.org/officeDocument/2006/relationships/slideLayout" Target="../slideLayouts/slideLayout18.xml"/><Relationship Id="rId28" Type="http://schemas.openxmlformats.org/officeDocument/2006/relationships/tags" Target="../tags/tag363.xml"/><Relationship Id="rId27" Type="http://schemas.openxmlformats.org/officeDocument/2006/relationships/tags" Target="../tags/tag362.xml"/><Relationship Id="rId26" Type="http://schemas.openxmlformats.org/officeDocument/2006/relationships/tags" Target="../tags/tag361.xml"/><Relationship Id="rId25" Type="http://schemas.openxmlformats.org/officeDocument/2006/relationships/tags" Target="../tags/tag360.xml"/><Relationship Id="rId24" Type="http://schemas.openxmlformats.org/officeDocument/2006/relationships/tags" Target="../tags/tag359.xml"/><Relationship Id="rId23" Type="http://schemas.openxmlformats.org/officeDocument/2006/relationships/tags" Target="../tags/tag358.xml"/><Relationship Id="rId22" Type="http://schemas.openxmlformats.org/officeDocument/2006/relationships/tags" Target="../tags/tag357.xml"/><Relationship Id="rId21" Type="http://schemas.openxmlformats.org/officeDocument/2006/relationships/tags" Target="../tags/tag356.xml"/><Relationship Id="rId20" Type="http://schemas.openxmlformats.org/officeDocument/2006/relationships/tags" Target="../tags/tag355.xml"/><Relationship Id="rId2" Type="http://schemas.openxmlformats.org/officeDocument/2006/relationships/tags" Target="../tags/tag337.xml"/><Relationship Id="rId19" Type="http://schemas.openxmlformats.org/officeDocument/2006/relationships/tags" Target="../tags/tag354.xml"/><Relationship Id="rId18" Type="http://schemas.openxmlformats.org/officeDocument/2006/relationships/tags" Target="../tags/tag353.xml"/><Relationship Id="rId17" Type="http://schemas.openxmlformats.org/officeDocument/2006/relationships/tags" Target="../tags/tag352.xml"/><Relationship Id="rId16" Type="http://schemas.openxmlformats.org/officeDocument/2006/relationships/tags" Target="../tags/tag351.xml"/><Relationship Id="rId15" Type="http://schemas.openxmlformats.org/officeDocument/2006/relationships/tags" Target="../tags/tag350.xml"/><Relationship Id="rId14" Type="http://schemas.openxmlformats.org/officeDocument/2006/relationships/tags" Target="../tags/tag349.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tags" Target="../tags/tag33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2" Type="http://schemas.openxmlformats.org/officeDocument/2006/relationships/notesSlide" Target="../notesSlides/notesSlide45.xml"/><Relationship Id="rId21" Type="http://schemas.openxmlformats.org/officeDocument/2006/relationships/slideLayout" Target="../slideLayouts/slideLayout23.xml"/><Relationship Id="rId20" Type="http://schemas.openxmlformats.org/officeDocument/2006/relationships/tags" Target="../tags/tag383.xml"/><Relationship Id="rId2" Type="http://schemas.openxmlformats.org/officeDocument/2006/relationships/tags" Target="../tags/tag365.xml"/><Relationship Id="rId19" Type="http://schemas.openxmlformats.org/officeDocument/2006/relationships/tags" Target="../tags/tag382.xml"/><Relationship Id="rId18" Type="http://schemas.openxmlformats.org/officeDocument/2006/relationships/tags" Target="../tags/tag381.xml"/><Relationship Id="rId17" Type="http://schemas.openxmlformats.org/officeDocument/2006/relationships/tags" Target="../tags/tag380.xml"/><Relationship Id="rId16" Type="http://schemas.openxmlformats.org/officeDocument/2006/relationships/tags" Target="../tags/tag379.xml"/><Relationship Id="rId15" Type="http://schemas.openxmlformats.org/officeDocument/2006/relationships/tags" Target="../tags/tag378.xml"/><Relationship Id="rId14" Type="http://schemas.openxmlformats.org/officeDocument/2006/relationships/tags" Target="../tags/tag377.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tags" Target="../tags/tag36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chart" Target="../charts/chart2.xml"/></Relationships>
</file>

<file path=ppt/slides/_rels/slide60.xml.rels><?xml version="1.0" encoding="UTF-8" standalone="yes"?>
<Relationships xmlns="http://schemas.openxmlformats.org/package/2006/relationships"><Relationship Id="rId9" Type="http://schemas.openxmlformats.org/officeDocument/2006/relationships/tags" Target="../tags/tag390.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image" Target="../media/image1.svg"/><Relationship Id="rId5" Type="http://schemas.openxmlformats.org/officeDocument/2006/relationships/image" Target="../media/image32.png"/><Relationship Id="rId4" Type="http://schemas.openxmlformats.org/officeDocument/2006/relationships/tags" Target="../tags/tag387.xml"/><Relationship Id="rId33" Type="http://schemas.openxmlformats.org/officeDocument/2006/relationships/notesSlide" Target="../notesSlides/notesSlide46.xml"/><Relationship Id="rId32" Type="http://schemas.openxmlformats.org/officeDocument/2006/relationships/slideLayout" Target="../slideLayouts/slideLayout18.xml"/><Relationship Id="rId31" Type="http://schemas.openxmlformats.org/officeDocument/2006/relationships/tags" Target="../tags/tag404.xml"/><Relationship Id="rId30" Type="http://schemas.openxmlformats.org/officeDocument/2006/relationships/image" Target="../media/image5.svg"/><Relationship Id="rId3" Type="http://schemas.openxmlformats.org/officeDocument/2006/relationships/tags" Target="../tags/tag386.xml"/><Relationship Id="rId29" Type="http://schemas.openxmlformats.org/officeDocument/2006/relationships/image" Target="../media/image36.png"/><Relationship Id="rId28" Type="http://schemas.openxmlformats.org/officeDocument/2006/relationships/tags" Target="../tags/tag403.xml"/><Relationship Id="rId27" Type="http://schemas.openxmlformats.org/officeDocument/2006/relationships/tags" Target="../tags/tag402.xml"/><Relationship Id="rId26" Type="http://schemas.openxmlformats.org/officeDocument/2006/relationships/tags" Target="../tags/tag401.xml"/><Relationship Id="rId25" Type="http://schemas.openxmlformats.org/officeDocument/2006/relationships/tags" Target="../tags/tag400.xml"/><Relationship Id="rId24" Type="http://schemas.openxmlformats.org/officeDocument/2006/relationships/image" Target="../media/image4.svg"/><Relationship Id="rId23" Type="http://schemas.openxmlformats.org/officeDocument/2006/relationships/image" Target="../media/image35.png"/><Relationship Id="rId22" Type="http://schemas.openxmlformats.org/officeDocument/2006/relationships/tags" Target="../tags/tag399.xml"/><Relationship Id="rId21" Type="http://schemas.openxmlformats.org/officeDocument/2006/relationships/tags" Target="../tags/tag398.xml"/><Relationship Id="rId20" Type="http://schemas.openxmlformats.org/officeDocument/2006/relationships/tags" Target="../tags/tag397.xml"/><Relationship Id="rId2" Type="http://schemas.openxmlformats.org/officeDocument/2006/relationships/tags" Target="../tags/tag385.xml"/><Relationship Id="rId19" Type="http://schemas.openxmlformats.org/officeDocument/2006/relationships/tags" Target="../tags/tag396.xml"/><Relationship Id="rId18" Type="http://schemas.openxmlformats.org/officeDocument/2006/relationships/image" Target="../media/image3.svg"/><Relationship Id="rId17" Type="http://schemas.openxmlformats.org/officeDocument/2006/relationships/image" Target="../media/image34.png"/><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image" Target="../media/image2.svg"/><Relationship Id="rId11" Type="http://schemas.openxmlformats.org/officeDocument/2006/relationships/image" Target="../media/image33.png"/><Relationship Id="rId10" Type="http://schemas.openxmlformats.org/officeDocument/2006/relationships/tags" Target="../tags/tag391.xml"/><Relationship Id="rId1" Type="http://schemas.openxmlformats.org/officeDocument/2006/relationships/tags" Target="../tags/tag38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6.png"/><Relationship Id="rId21" Type="http://schemas.openxmlformats.org/officeDocument/2006/relationships/notesSlide" Target="../notesSlides/notesSlide5.xml"/><Relationship Id="rId20" Type="http://schemas.openxmlformats.org/officeDocument/2006/relationships/slideLayout" Target="../slideLayouts/slideLayout18.xml"/><Relationship Id="rId2" Type="http://schemas.openxmlformats.org/officeDocument/2006/relationships/tags" Target="../tags/tag65.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6" Type="http://schemas.openxmlformats.org/officeDocument/2006/relationships/notesSlide" Target="../notesSlides/notesSlide6.xml"/><Relationship Id="rId15" Type="http://schemas.openxmlformats.org/officeDocument/2006/relationships/slideLayout" Target="../slideLayouts/slideLayout18.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1991" t="9272" b="7281"/>
          <a:stretch>
            <a:fillRect/>
          </a:stretch>
        </p:blipFill>
        <p:spPr>
          <a:xfrm>
            <a:off x="0" y="1"/>
            <a:ext cx="12192000" cy="6857999"/>
          </a:xfrm>
          <a:prstGeom prst="rect">
            <a:avLst/>
          </a:prstGeom>
        </p:spPr>
      </p:pic>
      <p:sp>
        <p:nvSpPr>
          <p:cNvPr id="2" name="矩形 1"/>
          <p:cNvSpPr/>
          <p:nvPr/>
        </p:nvSpPr>
        <p:spPr>
          <a:xfrm>
            <a:off x="3810" y="-16510"/>
            <a:ext cx="12192000" cy="6857999"/>
          </a:xfrm>
          <a:prstGeom prst="rect">
            <a:avLst/>
          </a:prstGeom>
          <a:solidFill>
            <a:srgbClr val="4472C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descr="7b0a20202020227461726765744964223a202270726f636573734f6e6c696e65576f7264417274220a7d0a"/>
          <p:cNvSpPr txBox="1"/>
          <p:nvPr/>
        </p:nvSpPr>
        <p:spPr>
          <a:xfrm>
            <a:off x="981075" y="2010410"/>
            <a:ext cx="10589895" cy="1198880"/>
          </a:xfrm>
          <a:prstGeom prst="rect">
            <a:avLst/>
          </a:prstGeom>
          <a:noFill/>
        </p:spPr>
        <p:txBody>
          <a:bodyPr wrap="square" rtlCol="0">
            <a:spAutoFit/>
          </a:bodyPr>
          <a:lstStyle/>
          <a:p>
            <a:pPr algn="ctr">
              <a:lnSpc>
                <a:spcPct val="120000"/>
              </a:lnSpc>
            </a:pPr>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合规展业 加强投资者保护</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5278360" y="4510915"/>
            <a:ext cx="1795780" cy="878840"/>
          </a:xfrm>
          <a:prstGeom prst="rect">
            <a:avLst/>
          </a:prstGeom>
        </p:spPr>
        <p:txBody>
          <a:bodyPr wrap="none">
            <a:spAutoFit/>
          </a:bodyPr>
          <a:lstStyle/>
          <a:p>
            <a:pPr>
              <a:lnSpc>
                <a:spcPct val="160000"/>
              </a:lnSpc>
            </a:pP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2022 . 5</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 name="组合 21"/>
          <p:cNvGrpSpPr/>
          <p:nvPr/>
        </p:nvGrpSpPr>
        <p:grpSpPr>
          <a:xfrm>
            <a:off x="4295170" y="4975583"/>
            <a:ext cx="543005" cy="152400"/>
            <a:chOff x="2379283" y="4267648"/>
            <a:chExt cx="543005" cy="152400"/>
          </a:xfrm>
          <a:solidFill>
            <a:schemeClr val="bg1"/>
          </a:solidFill>
        </p:grpSpPr>
        <p:sp>
          <p:nvSpPr>
            <p:cNvPr id="23" name="椭圆 30"/>
            <p:cNvSpPr/>
            <p:nvPr/>
          </p:nvSpPr>
          <p:spPr>
            <a:xfrm>
              <a:off x="2379283" y="4291094"/>
              <a:ext cx="105508" cy="105508"/>
            </a:xfrm>
            <a:custGeom>
              <a:avLst/>
              <a:gdLst>
                <a:gd name="connsiteX0" fmla="*/ 0 w 105508"/>
                <a:gd name="connsiteY0" fmla="*/ 52754 h 105508"/>
                <a:gd name="connsiteX1" fmla="*/ 52754 w 105508"/>
                <a:gd name="connsiteY1" fmla="*/ 0 h 105508"/>
                <a:gd name="connsiteX2" fmla="*/ 105508 w 105508"/>
                <a:gd name="connsiteY2" fmla="*/ 52754 h 105508"/>
                <a:gd name="connsiteX3" fmla="*/ 52754 w 105508"/>
                <a:gd name="connsiteY3" fmla="*/ 105508 h 105508"/>
                <a:gd name="connsiteX4" fmla="*/ 0 w 105508"/>
                <a:gd name="connsiteY4" fmla="*/ 52754 h 105508"/>
                <a:gd name="connsiteX0-1" fmla="*/ 2414954 w 2520462"/>
                <a:gd name="connsiteY0-2" fmla="*/ 3856230 h 3908984"/>
                <a:gd name="connsiteX1-3" fmla="*/ 0 w 2520462"/>
                <a:gd name="connsiteY1-4" fmla="*/ 0 h 3908984"/>
                <a:gd name="connsiteX2-5" fmla="*/ 2467708 w 2520462"/>
                <a:gd name="connsiteY2-6" fmla="*/ 3803476 h 3908984"/>
                <a:gd name="connsiteX3-7" fmla="*/ 2520462 w 2520462"/>
                <a:gd name="connsiteY3-8" fmla="*/ 3856230 h 3908984"/>
                <a:gd name="connsiteX4-9" fmla="*/ 2467708 w 2520462"/>
                <a:gd name="connsiteY4-10" fmla="*/ 3908984 h 3908984"/>
                <a:gd name="connsiteX5" fmla="*/ 2414954 w 2520462"/>
                <a:gd name="connsiteY5" fmla="*/ 3856230 h 3908984"/>
                <a:gd name="connsiteX0-11" fmla="*/ 0 w 105508"/>
                <a:gd name="connsiteY0-12" fmla="*/ 52754 h 105508"/>
                <a:gd name="connsiteX1-13" fmla="*/ 52754 w 105508"/>
                <a:gd name="connsiteY1-14" fmla="*/ 0 h 105508"/>
                <a:gd name="connsiteX2-15" fmla="*/ 105508 w 105508"/>
                <a:gd name="connsiteY2-16" fmla="*/ 52754 h 105508"/>
                <a:gd name="connsiteX3-17" fmla="*/ 52754 w 105508"/>
                <a:gd name="connsiteY3-18" fmla="*/ 105508 h 105508"/>
                <a:gd name="connsiteX4-19" fmla="*/ 0 w 105508"/>
                <a:gd name="connsiteY4-20" fmla="*/ 52754 h 1055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08" h="105508">
                  <a:moveTo>
                    <a:pt x="0" y="52754"/>
                  </a:moveTo>
                  <a:cubicBezTo>
                    <a:pt x="0" y="23619"/>
                    <a:pt x="23619" y="0"/>
                    <a:pt x="52754" y="0"/>
                  </a:cubicBezTo>
                  <a:cubicBezTo>
                    <a:pt x="81889" y="0"/>
                    <a:pt x="105508" y="23619"/>
                    <a:pt x="105508" y="52754"/>
                  </a:cubicBezTo>
                  <a:cubicBezTo>
                    <a:pt x="105508" y="81889"/>
                    <a:pt x="81889" y="105508"/>
                    <a:pt x="52754" y="105508"/>
                  </a:cubicBezTo>
                  <a:cubicBezTo>
                    <a:pt x="23619" y="105508"/>
                    <a:pt x="0" y="81889"/>
                    <a:pt x="0" y="5275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4" name="任意多边形: 形状 23"/>
            <p:cNvSpPr/>
            <p:nvPr/>
          </p:nvSpPr>
          <p:spPr>
            <a:xfrm>
              <a:off x="2562862" y="4279371"/>
              <a:ext cx="128954" cy="128954"/>
            </a:xfrm>
            <a:custGeom>
              <a:avLst/>
              <a:gdLst/>
              <a:ahLst/>
              <a:cxnLst/>
              <a:rect l="0" t="0" r="0" b="0"/>
              <a:pathLst>
                <a:path w="128955" h="128955">
                  <a:moveTo>
                    <a:pt x="0" y="64477"/>
                  </a:moveTo>
                  <a:cubicBezTo>
                    <a:pt x="0" y="28867"/>
                    <a:pt x="28867" y="0"/>
                    <a:pt x="64477" y="0"/>
                  </a:cubicBezTo>
                  <a:cubicBezTo>
                    <a:pt x="100086" y="0"/>
                    <a:pt x="128954" y="28867"/>
                    <a:pt x="128954" y="64477"/>
                  </a:cubicBezTo>
                  <a:cubicBezTo>
                    <a:pt x="128954" y="100087"/>
                    <a:pt x="100086" y="128954"/>
                    <a:pt x="64477" y="128954"/>
                  </a:cubicBezTo>
                  <a:cubicBezTo>
                    <a:pt x="28867" y="128954"/>
                    <a:pt x="0" y="100087"/>
                    <a:pt x="0" y="64477"/>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Light" panose="020F0302020204030204"/>
                <a:ea typeface="微软雅黑" panose="020B0503020204020204" pitchFamily="34" charset="-122"/>
                <a:cs typeface="+mn-cs"/>
              </a:endParaRPr>
            </a:p>
          </p:txBody>
        </p:sp>
        <p:sp>
          <p:nvSpPr>
            <p:cNvPr id="25" name="椭圆 31"/>
            <p:cNvSpPr/>
            <p:nvPr/>
          </p:nvSpPr>
          <p:spPr>
            <a:xfrm>
              <a:off x="2769888" y="4267648"/>
              <a:ext cx="152400" cy="152400"/>
            </a:xfrm>
            <a:custGeom>
              <a:avLst/>
              <a:gdLst>
                <a:gd name="connsiteX0" fmla="*/ 0 w 152400"/>
                <a:gd name="connsiteY0" fmla="*/ 76200 h 152400"/>
                <a:gd name="connsiteX1" fmla="*/ 76200 w 152400"/>
                <a:gd name="connsiteY1" fmla="*/ 0 h 152400"/>
                <a:gd name="connsiteX2" fmla="*/ 152400 w 152400"/>
                <a:gd name="connsiteY2" fmla="*/ 76200 h 152400"/>
                <a:gd name="connsiteX3" fmla="*/ 76200 w 152400"/>
                <a:gd name="connsiteY3" fmla="*/ 152400 h 152400"/>
                <a:gd name="connsiteX4" fmla="*/ 0 w 152400"/>
                <a:gd name="connsiteY4" fmla="*/ 76200 h 152400"/>
                <a:gd name="connsiteX0-1" fmla="*/ 2805559 w 2957959"/>
                <a:gd name="connsiteY0-2" fmla="*/ 3856230 h 3932430"/>
                <a:gd name="connsiteX1-3" fmla="*/ 0 w 2957959"/>
                <a:gd name="connsiteY1-4" fmla="*/ 0 h 3932430"/>
                <a:gd name="connsiteX2-5" fmla="*/ 2881759 w 2957959"/>
                <a:gd name="connsiteY2-6" fmla="*/ 3780030 h 3932430"/>
                <a:gd name="connsiteX3-7" fmla="*/ 2957959 w 2957959"/>
                <a:gd name="connsiteY3-8" fmla="*/ 3856230 h 3932430"/>
                <a:gd name="connsiteX4-9" fmla="*/ 2881759 w 2957959"/>
                <a:gd name="connsiteY4-10" fmla="*/ 3932430 h 3932430"/>
                <a:gd name="connsiteX5" fmla="*/ 2805559 w 2957959"/>
                <a:gd name="connsiteY5" fmla="*/ 3856230 h 3932430"/>
                <a:gd name="connsiteX0-11" fmla="*/ 0 w 152400"/>
                <a:gd name="connsiteY0-12" fmla="*/ 76200 h 152400"/>
                <a:gd name="connsiteX1-13" fmla="*/ 76200 w 152400"/>
                <a:gd name="connsiteY1-14" fmla="*/ 0 h 152400"/>
                <a:gd name="connsiteX2-15" fmla="*/ 152400 w 152400"/>
                <a:gd name="connsiteY2-16" fmla="*/ 76200 h 152400"/>
                <a:gd name="connsiteX3-17" fmla="*/ 76200 w 152400"/>
                <a:gd name="connsiteY3-18" fmla="*/ 152400 h 152400"/>
                <a:gd name="connsiteX4-19" fmla="*/ 0 w 152400"/>
                <a:gd name="connsiteY4-20" fmla="*/ 76200 h 152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400" h="152400">
                  <a:moveTo>
                    <a:pt x="0" y="76200"/>
                  </a:moveTo>
                  <a:cubicBezTo>
                    <a:pt x="0" y="34116"/>
                    <a:pt x="34116" y="0"/>
                    <a:pt x="76200" y="0"/>
                  </a:cubicBezTo>
                  <a:cubicBezTo>
                    <a:pt x="118284" y="0"/>
                    <a:pt x="152400" y="34116"/>
                    <a:pt x="152400" y="76200"/>
                  </a:cubicBezTo>
                  <a:cubicBezTo>
                    <a:pt x="152400" y="118284"/>
                    <a:pt x="118284" y="152400"/>
                    <a:pt x="76200" y="152400"/>
                  </a:cubicBezTo>
                  <a:cubicBezTo>
                    <a:pt x="34116" y="152400"/>
                    <a:pt x="0" y="118284"/>
                    <a:pt x="0" y="762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grpSp>
      <p:grpSp>
        <p:nvGrpSpPr>
          <p:cNvPr id="26" name="组合 25"/>
          <p:cNvGrpSpPr/>
          <p:nvPr/>
        </p:nvGrpSpPr>
        <p:grpSpPr>
          <a:xfrm>
            <a:off x="7377591" y="4993894"/>
            <a:ext cx="543005" cy="152400"/>
            <a:chOff x="5461704" y="4275164"/>
            <a:chExt cx="543005" cy="152400"/>
          </a:xfrm>
          <a:solidFill>
            <a:schemeClr val="bg1"/>
          </a:solidFill>
        </p:grpSpPr>
        <p:sp>
          <p:nvSpPr>
            <p:cNvPr id="27" name="椭圆 30"/>
            <p:cNvSpPr/>
            <p:nvPr/>
          </p:nvSpPr>
          <p:spPr>
            <a:xfrm flipH="1">
              <a:off x="5899201" y="4298610"/>
              <a:ext cx="105508" cy="105508"/>
            </a:xfrm>
            <a:custGeom>
              <a:avLst/>
              <a:gdLst>
                <a:gd name="connsiteX0" fmla="*/ 0 w 105508"/>
                <a:gd name="connsiteY0" fmla="*/ 52754 h 105508"/>
                <a:gd name="connsiteX1" fmla="*/ 52754 w 105508"/>
                <a:gd name="connsiteY1" fmla="*/ 0 h 105508"/>
                <a:gd name="connsiteX2" fmla="*/ 105508 w 105508"/>
                <a:gd name="connsiteY2" fmla="*/ 52754 h 105508"/>
                <a:gd name="connsiteX3" fmla="*/ 52754 w 105508"/>
                <a:gd name="connsiteY3" fmla="*/ 105508 h 105508"/>
                <a:gd name="connsiteX4" fmla="*/ 0 w 105508"/>
                <a:gd name="connsiteY4" fmla="*/ 52754 h 105508"/>
                <a:gd name="connsiteX0-1" fmla="*/ 2414954 w 2520462"/>
                <a:gd name="connsiteY0-2" fmla="*/ 3856230 h 3908984"/>
                <a:gd name="connsiteX1-3" fmla="*/ 0 w 2520462"/>
                <a:gd name="connsiteY1-4" fmla="*/ 0 h 3908984"/>
                <a:gd name="connsiteX2-5" fmla="*/ 2467708 w 2520462"/>
                <a:gd name="connsiteY2-6" fmla="*/ 3803476 h 3908984"/>
                <a:gd name="connsiteX3-7" fmla="*/ 2520462 w 2520462"/>
                <a:gd name="connsiteY3-8" fmla="*/ 3856230 h 3908984"/>
                <a:gd name="connsiteX4-9" fmla="*/ 2467708 w 2520462"/>
                <a:gd name="connsiteY4-10" fmla="*/ 3908984 h 3908984"/>
                <a:gd name="connsiteX5" fmla="*/ 2414954 w 2520462"/>
                <a:gd name="connsiteY5" fmla="*/ 3856230 h 3908984"/>
                <a:gd name="connsiteX0-11" fmla="*/ 0 w 105508"/>
                <a:gd name="connsiteY0-12" fmla="*/ 52754 h 105508"/>
                <a:gd name="connsiteX1-13" fmla="*/ 52754 w 105508"/>
                <a:gd name="connsiteY1-14" fmla="*/ 0 h 105508"/>
                <a:gd name="connsiteX2-15" fmla="*/ 105508 w 105508"/>
                <a:gd name="connsiteY2-16" fmla="*/ 52754 h 105508"/>
                <a:gd name="connsiteX3-17" fmla="*/ 52754 w 105508"/>
                <a:gd name="connsiteY3-18" fmla="*/ 105508 h 105508"/>
                <a:gd name="connsiteX4-19" fmla="*/ 0 w 105508"/>
                <a:gd name="connsiteY4-20" fmla="*/ 52754 h 1055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08" h="105508">
                  <a:moveTo>
                    <a:pt x="0" y="52754"/>
                  </a:moveTo>
                  <a:cubicBezTo>
                    <a:pt x="0" y="23619"/>
                    <a:pt x="23619" y="0"/>
                    <a:pt x="52754" y="0"/>
                  </a:cubicBezTo>
                  <a:cubicBezTo>
                    <a:pt x="81889" y="0"/>
                    <a:pt x="105508" y="23619"/>
                    <a:pt x="105508" y="52754"/>
                  </a:cubicBezTo>
                  <a:cubicBezTo>
                    <a:pt x="105508" y="81889"/>
                    <a:pt x="81889" y="105508"/>
                    <a:pt x="52754" y="105508"/>
                  </a:cubicBezTo>
                  <a:cubicBezTo>
                    <a:pt x="23619" y="105508"/>
                    <a:pt x="0" y="81889"/>
                    <a:pt x="0" y="5275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8" name="任意多边形: 形状 27"/>
            <p:cNvSpPr/>
            <p:nvPr/>
          </p:nvSpPr>
          <p:spPr>
            <a:xfrm flipH="1">
              <a:off x="5692176" y="4286887"/>
              <a:ext cx="128954" cy="128954"/>
            </a:xfrm>
            <a:custGeom>
              <a:avLst/>
              <a:gdLst/>
              <a:ahLst/>
              <a:cxnLst/>
              <a:rect l="0" t="0" r="0" b="0"/>
              <a:pathLst>
                <a:path w="128955" h="128955">
                  <a:moveTo>
                    <a:pt x="0" y="64477"/>
                  </a:moveTo>
                  <a:cubicBezTo>
                    <a:pt x="0" y="28867"/>
                    <a:pt x="28867" y="0"/>
                    <a:pt x="64477" y="0"/>
                  </a:cubicBezTo>
                  <a:cubicBezTo>
                    <a:pt x="100086" y="0"/>
                    <a:pt x="128954" y="28867"/>
                    <a:pt x="128954" y="64477"/>
                  </a:cubicBezTo>
                  <a:cubicBezTo>
                    <a:pt x="128954" y="100087"/>
                    <a:pt x="100086" y="128954"/>
                    <a:pt x="64477" y="128954"/>
                  </a:cubicBezTo>
                  <a:cubicBezTo>
                    <a:pt x="28867" y="128954"/>
                    <a:pt x="0" y="100087"/>
                    <a:pt x="0" y="64477"/>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Light" panose="020F0302020204030204"/>
                <a:ea typeface="微软雅黑" panose="020B0503020204020204" pitchFamily="34" charset="-122"/>
                <a:cs typeface="+mn-cs"/>
              </a:endParaRPr>
            </a:p>
          </p:txBody>
        </p:sp>
        <p:sp>
          <p:nvSpPr>
            <p:cNvPr id="29" name="椭圆 31"/>
            <p:cNvSpPr/>
            <p:nvPr/>
          </p:nvSpPr>
          <p:spPr>
            <a:xfrm flipH="1">
              <a:off x="5461704" y="4275164"/>
              <a:ext cx="152400" cy="152400"/>
            </a:xfrm>
            <a:custGeom>
              <a:avLst/>
              <a:gdLst>
                <a:gd name="connsiteX0" fmla="*/ 0 w 152400"/>
                <a:gd name="connsiteY0" fmla="*/ 76200 h 152400"/>
                <a:gd name="connsiteX1" fmla="*/ 76200 w 152400"/>
                <a:gd name="connsiteY1" fmla="*/ 0 h 152400"/>
                <a:gd name="connsiteX2" fmla="*/ 152400 w 152400"/>
                <a:gd name="connsiteY2" fmla="*/ 76200 h 152400"/>
                <a:gd name="connsiteX3" fmla="*/ 76200 w 152400"/>
                <a:gd name="connsiteY3" fmla="*/ 152400 h 152400"/>
                <a:gd name="connsiteX4" fmla="*/ 0 w 152400"/>
                <a:gd name="connsiteY4" fmla="*/ 76200 h 152400"/>
                <a:gd name="connsiteX0-1" fmla="*/ 2805559 w 2957959"/>
                <a:gd name="connsiteY0-2" fmla="*/ 3856230 h 3932430"/>
                <a:gd name="connsiteX1-3" fmla="*/ 0 w 2957959"/>
                <a:gd name="connsiteY1-4" fmla="*/ 0 h 3932430"/>
                <a:gd name="connsiteX2-5" fmla="*/ 2881759 w 2957959"/>
                <a:gd name="connsiteY2-6" fmla="*/ 3780030 h 3932430"/>
                <a:gd name="connsiteX3-7" fmla="*/ 2957959 w 2957959"/>
                <a:gd name="connsiteY3-8" fmla="*/ 3856230 h 3932430"/>
                <a:gd name="connsiteX4-9" fmla="*/ 2881759 w 2957959"/>
                <a:gd name="connsiteY4-10" fmla="*/ 3932430 h 3932430"/>
                <a:gd name="connsiteX5" fmla="*/ 2805559 w 2957959"/>
                <a:gd name="connsiteY5" fmla="*/ 3856230 h 3932430"/>
                <a:gd name="connsiteX0-11" fmla="*/ 0 w 152400"/>
                <a:gd name="connsiteY0-12" fmla="*/ 76200 h 152400"/>
                <a:gd name="connsiteX1-13" fmla="*/ 76200 w 152400"/>
                <a:gd name="connsiteY1-14" fmla="*/ 0 h 152400"/>
                <a:gd name="connsiteX2-15" fmla="*/ 152400 w 152400"/>
                <a:gd name="connsiteY2-16" fmla="*/ 76200 h 152400"/>
                <a:gd name="connsiteX3-17" fmla="*/ 76200 w 152400"/>
                <a:gd name="connsiteY3-18" fmla="*/ 152400 h 152400"/>
                <a:gd name="connsiteX4-19" fmla="*/ 0 w 152400"/>
                <a:gd name="connsiteY4-20" fmla="*/ 76200 h 152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400" h="152400">
                  <a:moveTo>
                    <a:pt x="0" y="76200"/>
                  </a:moveTo>
                  <a:cubicBezTo>
                    <a:pt x="0" y="34116"/>
                    <a:pt x="34116" y="0"/>
                    <a:pt x="76200" y="0"/>
                  </a:cubicBezTo>
                  <a:cubicBezTo>
                    <a:pt x="118284" y="0"/>
                    <a:pt x="152400" y="34116"/>
                    <a:pt x="152400" y="76200"/>
                  </a:cubicBezTo>
                  <a:cubicBezTo>
                    <a:pt x="152400" y="118284"/>
                    <a:pt x="118284" y="152400"/>
                    <a:pt x="76200" y="152400"/>
                  </a:cubicBezTo>
                  <a:cubicBezTo>
                    <a:pt x="34116" y="152400"/>
                    <a:pt x="0" y="118284"/>
                    <a:pt x="0" y="762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grpSp>
      <p:grpSp>
        <p:nvGrpSpPr>
          <p:cNvPr id="4" name="组合 3"/>
          <p:cNvGrpSpPr/>
          <p:nvPr/>
        </p:nvGrpSpPr>
        <p:grpSpPr>
          <a:xfrm>
            <a:off x="0" y="2742869"/>
            <a:ext cx="5976254" cy="4120469"/>
            <a:chOff x="0" y="2742869"/>
            <a:chExt cx="5976254" cy="4120469"/>
          </a:xfrm>
        </p:grpSpPr>
        <p:sp>
          <p:nvSpPr>
            <p:cNvPr id="32" name="任意多边形: 形状 31"/>
            <p:cNvSpPr/>
            <p:nvPr/>
          </p:nvSpPr>
          <p:spPr>
            <a:xfrm flipH="1">
              <a:off x="2826" y="2742869"/>
              <a:ext cx="5973428" cy="412046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任意多边形: 形状 32"/>
            <p:cNvSpPr/>
            <p:nvPr/>
          </p:nvSpPr>
          <p:spPr>
            <a:xfrm flipH="1">
              <a:off x="3626" y="3766199"/>
              <a:ext cx="4475921" cy="308748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任意多边形: 形状 33"/>
            <p:cNvSpPr/>
            <p:nvPr/>
          </p:nvSpPr>
          <p:spPr>
            <a:xfrm flipH="1">
              <a:off x="0" y="4841203"/>
              <a:ext cx="2911024" cy="2008024"/>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6" name="组合 35"/>
          <p:cNvGrpSpPr/>
          <p:nvPr/>
        </p:nvGrpSpPr>
        <p:grpSpPr>
          <a:xfrm rot="10800000">
            <a:off x="6218572" y="-16315"/>
            <a:ext cx="5976254" cy="4120469"/>
            <a:chOff x="0" y="2742869"/>
            <a:chExt cx="5976254" cy="4120469"/>
          </a:xfrm>
        </p:grpSpPr>
        <p:sp>
          <p:nvSpPr>
            <p:cNvPr id="37" name="任意多边形: 形状 36"/>
            <p:cNvSpPr/>
            <p:nvPr/>
          </p:nvSpPr>
          <p:spPr>
            <a:xfrm flipH="1">
              <a:off x="2826" y="2742869"/>
              <a:ext cx="5973428" cy="412046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37"/>
            <p:cNvSpPr/>
            <p:nvPr/>
          </p:nvSpPr>
          <p:spPr>
            <a:xfrm flipH="1">
              <a:off x="3626" y="3766199"/>
              <a:ext cx="4475921" cy="308748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形状 38"/>
            <p:cNvSpPr/>
            <p:nvPr/>
          </p:nvSpPr>
          <p:spPr>
            <a:xfrm flipH="1">
              <a:off x="0" y="4841203"/>
              <a:ext cx="2911024" cy="2008024"/>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781175" y="1299210"/>
            <a:ext cx="8625205" cy="5118735"/>
          </a:xfrm>
          <a:prstGeom prst="rect">
            <a:avLst/>
          </a:prstGeom>
        </p:spPr>
      </p:pic>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20115" y="2367280"/>
            <a:ext cx="795655" cy="3396615"/>
          </a:xfrm>
          <a:prstGeom prst="rect">
            <a:avLst/>
          </a:prstGeom>
        </p:spPr>
      </p:pic>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1793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8" name="文本框 7"/>
          <p:cNvSpPr txBox="1"/>
          <p:nvPr/>
        </p:nvSpPr>
        <p:spPr>
          <a:xfrm>
            <a:off x="1952625" y="389890"/>
            <a:ext cx="7135495" cy="521970"/>
          </a:xfrm>
          <a:prstGeom prst="rect">
            <a:avLst/>
          </a:prstGeom>
          <a:noFill/>
        </p:spPr>
        <p:txBody>
          <a:bodyPr wrap="square" rtlCol="0">
            <a:spAutoFit/>
          </a:bodyPr>
          <a:lstStyle/>
          <a:p>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内部</a:t>
            </a:r>
            <a:r>
              <a:rPr lang="zh-CN" altLang="en-US" sz="2800" b="1" dirty="0">
                <a:solidFill>
                  <a:srgbClr val="4472C4"/>
                </a:solidFill>
                <a:latin typeface="微软雅黑" panose="020B0503020204020204" pitchFamily="34" charset="-122"/>
                <a:ea typeface="微软雅黑" panose="020B0503020204020204" pitchFamily="34" charset="-122"/>
                <a:sym typeface="+mn-ea"/>
              </a:rPr>
              <a:t>管理处罚案例</a:t>
            </a:r>
            <a:r>
              <a:rPr lang="en-US" altLang="zh-CN" sz="2800" b="1" dirty="0">
                <a:solidFill>
                  <a:srgbClr val="4472C4"/>
                </a:solidFill>
                <a:latin typeface="微软雅黑" panose="020B0503020204020204" pitchFamily="34" charset="-122"/>
                <a:ea typeface="微软雅黑" panose="020B0503020204020204" pitchFamily="34" charset="-122"/>
                <a:sym typeface="+mn-ea"/>
              </a:rPr>
              <a:t>1</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3" name="矩形 2"/>
          <p:cNvSpPr/>
          <p:nvPr>
            <p:custDataLst>
              <p:tags r:id="rId4"/>
            </p:custDataLst>
          </p:nvPr>
        </p:nvSpPr>
        <p:spPr>
          <a:xfrm>
            <a:off x="817880" y="2171065"/>
            <a:ext cx="795655" cy="339661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99490" y="2367280"/>
            <a:ext cx="614045" cy="313817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 </a:t>
            </a:r>
            <a:endPar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对证券公司出具警示函</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21055" y="2238375"/>
            <a:ext cx="874194" cy="3731895"/>
          </a:xfrm>
          <a:prstGeom prst="rect">
            <a:avLst/>
          </a:prstGeom>
        </p:spPr>
      </p:pic>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3" name="矩形 2"/>
          <p:cNvSpPr/>
          <p:nvPr>
            <p:custDataLst>
              <p:tags r:id="rId3"/>
            </p:custDataLst>
          </p:nvPr>
        </p:nvSpPr>
        <p:spPr>
          <a:xfrm>
            <a:off x="697865" y="1998345"/>
            <a:ext cx="874194" cy="373189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93065" y="2353310"/>
            <a:ext cx="1179195" cy="2882900"/>
          </a:xfrm>
          <a:prstGeom prst="rect">
            <a:avLst/>
          </a:prstGeom>
          <a:noFill/>
        </p:spPr>
        <p:txBody>
          <a:bodyPr vert="eaVert" wrap="square" rtlCol="0">
            <a:spAutoFit/>
          </a:bodyPr>
          <a:lstStyle/>
          <a:p>
            <a:pPr algn="ctr">
              <a:lnSpc>
                <a:spcPct val="120000"/>
              </a:lnSpc>
            </a:pPr>
            <a:r>
              <a:rPr lang="zh-CN" altLang="en-US" b="1">
                <a:solidFill>
                  <a:schemeClr val="bg1"/>
                </a:solidFill>
                <a:latin typeface="微软雅黑" panose="020B0503020204020204" pitchFamily="34" charset="-122"/>
                <a:ea typeface="微软雅黑" panose="020B0503020204020204" pitchFamily="34" charset="-122"/>
                <a:sym typeface="+mn-ea"/>
              </a:rPr>
              <a:t>责令增加内部合规检查次数对分公司责令改正</a:t>
            </a:r>
            <a:endParaRPr lang="zh-CN" altLang="en-US">
              <a:solidFill>
                <a:schemeClr val="bg1"/>
              </a:solidFill>
              <a:ea typeface="+mn-lt"/>
              <a:sym typeface="+mn-ea"/>
            </a:endParaRPr>
          </a:p>
          <a:p>
            <a:pPr algn="ctr">
              <a:lnSpc>
                <a:spcPct val="120000"/>
              </a:lnSpc>
            </a:pPr>
            <a:endParaRPr lang="zh-CN" altLang="en-US">
              <a:solidFill>
                <a:schemeClr val="bg1"/>
              </a:solidFill>
              <a:ea typeface="+mn-lt"/>
              <a:sym typeface="+mn-ea"/>
            </a:endParaRPr>
          </a:p>
        </p:txBody>
      </p:sp>
      <p:sp>
        <p:nvSpPr>
          <p:cNvPr id="7" name="文本框 6"/>
          <p:cNvSpPr txBox="1"/>
          <p:nvPr/>
        </p:nvSpPr>
        <p:spPr>
          <a:xfrm>
            <a:off x="740410" y="2496185"/>
            <a:ext cx="527050" cy="36830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02</a:t>
            </a:r>
            <a:endParaRPr lang="en-US" altLang="zh-CN" b="1">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4"/>
          <a:stretch>
            <a:fillRect/>
          </a:stretch>
        </p:blipFill>
        <p:spPr>
          <a:xfrm>
            <a:off x="1983828" y="880241"/>
            <a:ext cx="9052034" cy="5084379"/>
          </a:xfrm>
          <a:prstGeom prst="rect">
            <a:avLst/>
          </a:prstGeom>
        </p:spPr>
      </p:pic>
      <p:sp>
        <p:nvSpPr>
          <p:cNvPr id="2" name="文本框 1"/>
          <p:cNvSpPr txBox="1"/>
          <p:nvPr/>
        </p:nvSpPr>
        <p:spPr>
          <a:xfrm>
            <a:off x="517935" y="34152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05000" y="656897"/>
            <a:ext cx="9506585" cy="5535930"/>
          </a:xfrm>
          <a:prstGeom prst="rect">
            <a:avLst/>
          </a:prstGeom>
        </p:spPr>
      </p:pic>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74655" y="2040295"/>
            <a:ext cx="920594" cy="3929975"/>
          </a:xfrm>
          <a:prstGeom prst="rect">
            <a:avLst/>
          </a:prstGeom>
        </p:spPr>
      </p:pic>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3" name="矩形 2"/>
          <p:cNvSpPr/>
          <p:nvPr>
            <p:custDataLst>
              <p:tags r:id="rId4"/>
            </p:custDataLst>
          </p:nvPr>
        </p:nvSpPr>
        <p:spPr>
          <a:xfrm>
            <a:off x="645160" y="1787525"/>
            <a:ext cx="920750" cy="403415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83285" y="2113280"/>
            <a:ext cx="514985" cy="3616960"/>
          </a:xfrm>
          <a:prstGeom prst="rect">
            <a:avLst/>
          </a:prstGeom>
          <a:noFill/>
        </p:spPr>
        <p:txBody>
          <a:bodyPr vert="eaVert" wrap="square" rtlCol="0">
            <a:spAutoFit/>
          </a:bodyPr>
          <a:lstStyle/>
          <a:p>
            <a:pPr algn="ctr">
              <a:lnSpc>
                <a:spcPct val="120000"/>
              </a:lnSpc>
            </a:pPr>
            <a:r>
              <a:rPr lang="zh-CN" altLang="en-US" b="1">
                <a:solidFill>
                  <a:schemeClr val="bg1"/>
                </a:solidFill>
                <a:latin typeface="微软雅黑" panose="020B0503020204020204" pitchFamily="34" charset="-122"/>
                <a:ea typeface="微软雅黑" panose="020B0503020204020204" pitchFamily="34" charset="-122"/>
                <a:sym typeface="+mn-ea"/>
              </a:rPr>
              <a:t>分公司负责人被认定为不适当人选</a:t>
            </a:r>
            <a:endParaRPr lang="zh-CN" altLang="en-US" b="1">
              <a:solidFill>
                <a:schemeClr val="bg1"/>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17575" y="1845310"/>
            <a:ext cx="520700" cy="36830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03</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17935" y="34152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8"/>
          <p:cNvSpPr/>
          <p:nvPr/>
        </p:nvSpPr>
        <p:spPr>
          <a:xfrm>
            <a:off x="461010" y="75565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96010" y="75565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267460" y="75565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438275" y="75565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1897380" y="290830"/>
            <a:ext cx="7135495" cy="521970"/>
          </a:xfrm>
          <a:prstGeom prst="rect">
            <a:avLst/>
          </a:prstGeom>
          <a:noFill/>
        </p:spPr>
        <p:txBody>
          <a:bodyPr wrap="square" rtlCol="0">
            <a:spAutoFit/>
          </a:bodyPr>
          <a:lstStyle/>
          <a:p>
            <a:r>
              <a:rPr lang="zh-CN" altLang="en-US" sz="2800" b="1" dirty="0">
                <a:solidFill>
                  <a:srgbClr val="4472C4"/>
                </a:solidFill>
                <a:latin typeface="微软雅黑" panose="020B0503020204020204" pitchFamily="34" charset="-122"/>
                <a:ea typeface="微软雅黑" panose="020B0503020204020204" pitchFamily="34" charset="-122"/>
                <a:sym typeface="+mn-ea"/>
              </a:rPr>
              <a:t>分支机构内部管理违规情形</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grpSp>
        <p:nvGrpSpPr>
          <p:cNvPr id="21" name="组合 20"/>
          <p:cNvGrpSpPr/>
          <p:nvPr/>
        </p:nvGrpSpPr>
        <p:grpSpPr>
          <a:xfrm>
            <a:off x="1191895" y="1546860"/>
            <a:ext cx="4936490" cy="1884680"/>
            <a:chOff x="1877" y="2436"/>
            <a:chExt cx="7774" cy="2968"/>
          </a:xfrm>
        </p:grpSpPr>
        <p:sp>
          <p:nvSpPr>
            <p:cNvPr id="19465" name="Freeform 9"/>
            <p:cNvSpPr/>
            <p:nvPr>
              <p:custDataLst>
                <p:tags r:id="rId1"/>
              </p:custDataLst>
            </p:nvPr>
          </p:nvSpPr>
          <p:spPr bwMode="auto">
            <a:xfrm rot="21252758">
              <a:off x="7525" y="2958"/>
              <a:ext cx="2126" cy="244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1D6DC2"/>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2" name="Freeform 26"/>
            <p:cNvSpPr>
              <a:spLocks noEditPoints="1"/>
            </p:cNvSpPr>
            <p:nvPr>
              <p:custDataLst>
                <p:tags r:id="rId2"/>
              </p:custDataLst>
            </p:nvPr>
          </p:nvSpPr>
          <p:spPr bwMode="auto">
            <a:xfrm>
              <a:off x="8225" y="3811"/>
              <a:ext cx="733" cy="740"/>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custDataLst>
                <p:tags r:id="rId3"/>
              </p:custDataLst>
            </p:nvPr>
          </p:nvSpPr>
          <p:spPr>
            <a:xfrm>
              <a:off x="1877" y="3811"/>
              <a:ext cx="5059" cy="1523"/>
            </a:xfrm>
            <a:prstGeom prst="rect">
              <a:avLst/>
            </a:prstGeom>
            <a:noFill/>
          </p:spPr>
          <p:txBody>
            <a:bodyPr wrap="square" lIns="90000" tIns="46800" rIns="90000" bIns="46800"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marL="285750" indent="-285750" algn="l">
                <a:lnSpc>
                  <a:spcPct val="120000"/>
                </a:lnSpc>
                <a:buFont typeface="Wingdings" panose="05000000000000000000" charset="0"/>
                <a:buChar char="Ø"/>
              </a:pPr>
              <a:r>
                <a:rPr lang="zh-CN" altLang="en-US" dirty="0">
                  <a:solidFill>
                    <a:schemeClr val="tx1"/>
                  </a:solidFill>
                  <a:latin typeface="微软雅黑" panose="020B0503020204020204" pitchFamily="34" charset="-122"/>
                  <a:sym typeface="+mn-ea"/>
                </a:rPr>
                <a:t>财务专用章部分用印记录</a:t>
              </a:r>
              <a:endParaRPr lang="zh-CN" altLang="en-US" dirty="0">
                <a:solidFill>
                  <a:schemeClr val="tx1"/>
                </a:solidFill>
                <a:latin typeface="微软雅黑" panose="020B0503020204020204" pitchFamily="34" charset="-122"/>
                <a:sym typeface="+mn-ea"/>
              </a:endParaRPr>
            </a:p>
            <a:p>
              <a:pPr indent="0" algn="l">
                <a:lnSpc>
                  <a:spcPct val="120000"/>
                </a:lnSpc>
                <a:buFont typeface="Wingdings" panose="05000000000000000000" charset="0"/>
                <a:buNone/>
              </a:pPr>
              <a:r>
                <a:rPr lang="en-US" altLang="zh-CN" dirty="0">
                  <a:solidFill>
                    <a:schemeClr val="tx1"/>
                  </a:solidFill>
                  <a:latin typeface="微软雅黑" panose="020B0503020204020204" pitchFamily="34" charset="-122"/>
                  <a:sym typeface="+mn-ea"/>
                </a:rPr>
                <a:t>    </a:t>
              </a:r>
              <a:r>
                <a:rPr lang="zh-CN" altLang="en-US" dirty="0">
                  <a:solidFill>
                    <a:schemeClr val="tx1"/>
                  </a:solidFill>
                  <a:latin typeface="微软雅黑" panose="020B0503020204020204" pitchFamily="34" charset="-122"/>
                  <a:sym typeface="+mn-ea"/>
                </a:rPr>
                <a:t>未登记</a:t>
              </a:r>
              <a:endParaRPr lang="zh-CN" altLang="en-US" spc="150" dirty="0">
                <a:solidFill>
                  <a:schemeClr val="tx1"/>
                </a:solidFill>
                <a:latin typeface="微软雅黑" panose="020B0503020204020204" pitchFamily="34" charset="-122"/>
                <a:ea typeface="微软雅黑" panose="020B0503020204020204" pitchFamily="34" charset="-122"/>
              </a:endParaRPr>
            </a:p>
            <a:p>
              <a:pPr marL="285750" indent="-285750" algn="l">
                <a:lnSpc>
                  <a:spcPct val="120000"/>
                </a:lnSpc>
                <a:buFont typeface="Wingdings" panose="05000000000000000000" charset="0"/>
                <a:buChar char="Ø"/>
              </a:pPr>
              <a:r>
                <a:rPr lang="zh-CN" altLang="en-US" dirty="0">
                  <a:solidFill>
                    <a:schemeClr val="tx1"/>
                  </a:solidFill>
                  <a:latin typeface="微软雅黑" panose="020B0503020204020204" pitchFamily="34" charset="-122"/>
                  <a:sym typeface="+mn-ea"/>
                </a:rPr>
                <a:t>办公室印章部分用印记录仅由经办人签字，无批准人签字</a:t>
              </a:r>
              <a:endParaRPr lang="zh-CN" altLang="en-US" spc="150" dirty="0">
                <a:solidFill>
                  <a:schemeClr val="tx1"/>
                </a:solidFill>
                <a:latin typeface="微软雅黑" panose="020B0503020204020204" pitchFamily="34" charset="-122"/>
                <a:ea typeface="微软雅黑" panose="020B0503020204020204" pitchFamily="34" charset="-122"/>
              </a:endParaRPr>
            </a:p>
            <a:p>
              <a:pPr algn="l">
                <a:lnSpc>
                  <a:spcPct val="120000"/>
                </a:lnSpc>
              </a:pPr>
              <a:endParaRPr lang="zh-CN" altLang="en-US" sz="800" spc="15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custDataLst>
                <p:tags r:id="rId4"/>
              </p:custDataLst>
            </p:nvPr>
          </p:nvSpPr>
          <p:spPr>
            <a:xfrm>
              <a:off x="2429" y="2436"/>
              <a:ext cx="4029" cy="1202"/>
            </a:xfrm>
            <a:prstGeom prst="rect">
              <a:avLst/>
            </a:prstGeom>
            <a:noFill/>
          </p:spPr>
          <p:txBody>
            <a:bodyPr wrap="square" rtlCol="0">
              <a:normAutofit fontScale="60000" lnSpcReduction="20000"/>
            </a:bodyPr>
            <a:lstStyle/>
            <a:p>
              <a:pPr>
                <a:lnSpc>
                  <a:spcPct val="120000"/>
                </a:lnSpc>
                <a:spcBef>
                  <a:spcPct val="0"/>
                </a:spcBef>
              </a:pPr>
              <a:r>
                <a:rPr lang="en-US" altLang="zh-CN" sz="3635" b="1" spc="300" dirty="0">
                  <a:latin typeface="微软雅黑" panose="020B0503020204020204" pitchFamily="34" charset="-122"/>
                  <a:ea typeface="微软雅黑" panose="020B0503020204020204" pitchFamily="34" charset="-122"/>
                  <a:cs typeface="+mn-ea"/>
                  <a:sym typeface="+mn-ea"/>
                </a:rPr>
                <a:t>印章管理不规范</a:t>
              </a:r>
              <a:endParaRPr lang="zh-CN" altLang="en-US" sz="3635" b="1" spc="150" dirty="0">
                <a:solidFill>
                  <a:srgbClr val="1D6DC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2" name="组合 21"/>
          <p:cNvGrpSpPr/>
          <p:nvPr/>
        </p:nvGrpSpPr>
        <p:grpSpPr>
          <a:xfrm>
            <a:off x="6201410" y="1656715"/>
            <a:ext cx="5175250" cy="1782445"/>
            <a:chOff x="9766" y="2609"/>
            <a:chExt cx="8150" cy="2807"/>
          </a:xfrm>
        </p:grpSpPr>
        <p:sp>
          <p:nvSpPr>
            <p:cNvPr id="19464" name="Freeform 8"/>
            <p:cNvSpPr/>
            <p:nvPr>
              <p:custDataLst>
                <p:tags r:id="rId5"/>
              </p:custDataLst>
            </p:nvPr>
          </p:nvSpPr>
          <p:spPr bwMode="auto">
            <a:xfrm rot="378852">
              <a:off x="9766" y="2970"/>
              <a:ext cx="2126" cy="244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88D5"/>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5" name="Freeform 29"/>
            <p:cNvSpPr>
              <a:spLocks noEditPoints="1"/>
            </p:cNvSpPr>
            <p:nvPr>
              <p:custDataLst>
                <p:tags r:id="rId6"/>
              </p:custDataLst>
            </p:nvPr>
          </p:nvSpPr>
          <p:spPr bwMode="auto">
            <a:xfrm>
              <a:off x="10556" y="3840"/>
              <a:ext cx="603" cy="714"/>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custDataLst>
                <p:tags r:id="rId7"/>
              </p:custDataLst>
            </p:nvPr>
          </p:nvSpPr>
          <p:spPr>
            <a:xfrm>
              <a:off x="12540" y="2609"/>
              <a:ext cx="5376" cy="1202"/>
            </a:xfrm>
            <a:prstGeom prst="rect">
              <a:avLst/>
            </a:prstGeom>
            <a:noFill/>
          </p:spPr>
          <p:txBody>
            <a:bodyPr wrap="square" rtlCol="0">
              <a:noAutofit/>
            </a:bodyPr>
            <a:lstStyle/>
            <a:p>
              <a:pPr algn="l">
                <a:lnSpc>
                  <a:spcPct val="140000"/>
                </a:lnSpc>
              </a:pPr>
              <a:r>
                <a:rPr lang="en-US" altLang="zh-CN" b="1" spc="300" dirty="0">
                  <a:latin typeface="微软雅黑" panose="020B0503020204020204" pitchFamily="34" charset="-122"/>
                  <a:ea typeface="微软雅黑" panose="020B0503020204020204" pitchFamily="34" charset="-122"/>
                  <a:cs typeface="+mn-ea"/>
                  <a:sym typeface="+mn-ea"/>
                </a:rPr>
                <a:t> </a:t>
              </a:r>
              <a:r>
                <a:rPr lang="zh-CN" altLang="en-US" b="1" spc="300" dirty="0">
                  <a:latin typeface="微软雅黑" panose="020B0503020204020204" pitchFamily="34" charset="-122"/>
                  <a:ea typeface="微软雅黑" panose="020B0503020204020204" pitchFamily="34" charset="-122"/>
                  <a:cs typeface="+mn-ea"/>
                  <a:sym typeface="+mn-ea"/>
                </a:rPr>
                <a:t>客户交易区监控覆盖不全</a:t>
              </a:r>
              <a:endParaRPr lang="zh-CN" altLang="en-US" b="1" spc="300" dirty="0">
                <a:solidFill>
                  <a:schemeClr val="tx1"/>
                </a:solidFill>
                <a:latin typeface="微软雅黑" panose="020B0503020204020204" pitchFamily="34" charset="-122"/>
                <a:ea typeface="微软雅黑" panose="020B0503020204020204" pitchFamily="34" charset="-122"/>
                <a:cs typeface="+mn-ea"/>
              </a:endParaRPr>
            </a:p>
            <a:p>
              <a:pPr algn="l">
                <a:lnSpc>
                  <a:spcPct val="140000"/>
                </a:lnSpc>
              </a:pPr>
              <a:r>
                <a:rPr lang="zh-CN" altLang="en-US" b="1" spc="300" dirty="0">
                  <a:latin typeface="微软雅黑" panose="020B0503020204020204" pitchFamily="34" charset="-122"/>
                  <a:ea typeface="微软雅黑" panose="020B0503020204020204" pitchFamily="34" charset="-122"/>
                  <a:cs typeface="+mn-ea"/>
                  <a:sym typeface="+mn-ea"/>
                </a:rPr>
                <a:t> 录像保存不完整</a:t>
              </a:r>
              <a:endParaRPr lang="zh-CN" altLang="en-US" sz="600" b="1" spc="300" dirty="0">
                <a:solidFill>
                  <a:srgbClr val="0088D5"/>
                </a:solidFill>
                <a:latin typeface="微软雅黑" panose="020B0503020204020204" pitchFamily="34" charset="-122"/>
                <a:ea typeface="微软雅黑" panose="020B0503020204020204" pitchFamily="34" charset="-122"/>
                <a:cs typeface="+mn-ea"/>
                <a:sym typeface="+mn-ea"/>
              </a:endParaRPr>
            </a:p>
          </p:txBody>
        </p:sp>
      </p:grpSp>
      <p:grpSp>
        <p:nvGrpSpPr>
          <p:cNvPr id="24" name="组合 23"/>
          <p:cNvGrpSpPr/>
          <p:nvPr/>
        </p:nvGrpSpPr>
        <p:grpSpPr>
          <a:xfrm>
            <a:off x="5490210" y="4072255"/>
            <a:ext cx="5681345" cy="2185670"/>
            <a:chOff x="8646" y="6413"/>
            <a:chExt cx="8947" cy="3442"/>
          </a:xfrm>
        </p:grpSpPr>
        <p:sp>
          <p:nvSpPr>
            <p:cNvPr id="19467" name="Freeform 11"/>
            <p:cNvSpPr/>
            <p:nvPr>
              <p:custDataLst>
                <p:tags r:id="rId8"/>
              </p:custDataLst>
            </p:nvPr>
          </p:nvSpPr>
          <p:spPr bwMode="auto">
            <a:xfrm rot="19800000">
              <a:off x="8646" y="6413"/>
              <a:ext cx="2126" cy="244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AFA2"/>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7" name="Freeform 31"/>
            <p:cNvSpPr>
              <a:spLocks noEditPoints="1"/>
            </p:cNvSpPr>
            <p:nvPr>
              <p:custDataLst>
                <p:tags r:id="rId9"/>
              </p:custDataLst>
            </p:nvPr>
          </p:nvSpPr>
          <p:spPr bwMode="auto">
            <a:xfrm>
              <a:off x="9486" y="7245"/>
              <a:ext cx="503" cy="727"/>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custDataLst>
                <p:tags r:id="rId10"/>
              </p:custDataLst>
            </p:nvPr>
          </p:nvSpPr>
          <p:spPr>
            <a:xfrm>
              <a:off x="10969" y="7989"/>
              <a:ext cx="6625" cy="1867"/>
            </a:xfrm>
            <a:prstGeom prst="rect">
              <a:avLst/>
            </a:prstGeom>
            <a:noFill/>
          </p:spPr>
          <p:txBody>
            <a:bodyPr wrap="square" lIns="90000" tIns="46800" rIns="90000" bIns="46800"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lnSpc>
                  <a:spcPct val="130000"/>
                </a:lnSpc>
              </a:pPr>
              <a:r>
                <a:rPr lang="zh-CN" altLang="en-US" sz="1800" b="1" spc="300" dirty="0">
                  <a:solidFill>
                    <a:schemeClr val="tx1"/>
                  </a:solidFill>
                  <a:latin typeface="微软雅黑" panose="020B0503020204020204" pitchFamily="34" charset="-122"/>
                  <a:cs typeface="+mn-ea"/>
                  <a:sym typeface="+mn-ea"/>
                </a:rPr>
                <a:t>投资顾问业务推广、服务提供环节留痕管理不完善</a:t>
              </a:r>
              <a:endParaRPr lang="zh-CN" altLang="en-US" sz="1800">
                <a:sym typeface="Arial" panose="020B0604020202020204" pitchFamily="34" charset="0"/>
              </a:endParaRPr>
            </a:p>
          </p:txBody>
        </p:sp>
      </p:grpSp>
      <p:grpSp>
        <p:nvGrpSpPr>
          <p:cNvPr id="23" name="组合 22"/>
          <p:cNvGrpSpPr/>
          <p:nvPr/>
        </p:nvGrpSpPr>
        <p:grpSpPr>
          <a:xfrm>
            <a:off x="6642735" y="3231515"/>
            <a:ext cx="4375785" cy="1553210"/>
            <a:chOff x="10461" y="5089"/>
            <a:chExt cx="6891" cy="2446"/>
          </a:xfrm>
        </p:grpSpPr>
        <p:sp>
          <p:nvSpPr>
            <p:cNvPr id="41" name="文本框 40"/>
            <p:cNvSpPr txBox="1"/>
            <p:nvPr>
              <p:custDataLst>
                <p:tags r:id="rId11"/>
              </p:custDataLst>
            </p:nvPr>
          </p:nvSpPr>
          <p:spPr>
            <a:xfrm>
              <a:off x="13138" y="5419"/>
              <a:ext cx="4214" cy="1202"/>
            </a:xfrm>
            <a:prstGeom prst="rect">
              <a:avLst/>
            </a:prstGeom>
            <a:noFill/>
          </p:spPr>
          <p:txBody>
            <a:bodyPr wrap="square" rtlCol="0">
              <a:normAutofit fontScale="52500" lnSpcReduction="20000"/>
            </a:bodyPr>
            <a:lstStyle/>
            <a:p>
              <a:pPr>
                <a:lnSpc>
                  <a:spcPct val="120000"/>
                </a:lnSpc>
                <a:spcBef>
                  <a:spcPct val="0"/>
                </a:spcBef>
              </a:pPr>
              <a:r>
                <a:rPr lang="zh-CN" altLang="en-US" sz="4000" b="1" spc="300" dirty="0">
                  <a:latin typeface="微软雅黑" panose="020B0503020204020204" pitchFamily="34" charset="-122"/>
                  <a:ea typeface="微软雅黑" panose="020B0503020204020204" pitchFamily="34" charset="-122"/>
                  <a:cs typeface="+mn-ea"/>
                  <a:sym typeface="+mn-ea"/>
                </a:rPr>
                <a:t>空白凭证管理不规范</a:t>
              </a:r>
              <a:endParaRPr lang="zh-CN" altLang="en-US" sz="4000" b="1" spc="150" dirty="0">
                <a:solidFill>
                  <a:srgbClr val="009EC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469" name="Freeform 13"/>
            <p:cNvSpPr/>
            <p:nvPr>
              <p:custDataLst>
                <p:tags r:id="rId12"/>
              </p:custDataLst>
            </p:nvPr>
          </p:nvSpPr>
          <p:spPr bwMode="auto">
            <a:xfrm rot="1055249">
              <a:off x="10461" y="5089"/>
              <a:ext cx="2126" cy="244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9ECA"/>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7"/>
            <p:cNvSpPr>
              <a:spLocks noEditPoints="1"/>
            </p:cNvSpPr>
            <p:nvPr>
              <p:custDataLst>
                <p:tags r:id="rId13"/>
              </p:custDataLst>
            </p:nvPr>
          </p:nvSpPr>
          <p:spPr bwMode="auto">
            <a:xfrm>
              <a:off x="11224" y="5881"/>
              <a:ext cx="580" cy="740"/>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1094740" y="3231515"/>
            <a:ext cx="4591685" cy="2562860"/>
            <a:chOff x="1724" y="5089"/>
            <a:chExt cx="7231" cy="4036"/>
          </a:xfrm>
        </p:grpSpPr>
        <p:sp>
          <p:nvSpPr>
            <p:cNvPr id="32" name="文本框 31"/>
            <p:cNvSpPr txBox="1"/>
            <p:nvPr>
              <p:custDataLst>
                <p:tags r:id="rId14"/>
              </p:custDataLst>
            </p:nvPr>
          </p:nvSpPr>
          <p:spPr>
            <a:xfrm>
              <a:off x="1724" y="6925"/>
              <a:ext cx="4692" cy="2200"/>
            </a:xfrm>
            <a:prstGeom prst="rect">
              <a:avLst/>
            </a:prstGeom>
            <a:noFill/>
          </p:spPr>
          <p:txBody>
            <a:bodyPr wrap="square" lIns="90000" tIns="46800" rIns="90000" bIns="46800"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marL="285750" indent="-285750" algn="l">
                <a:lnSpc>
                  <a:spcPct val="130000"/>
                </a:lnSpc>
                <a:buFont typeface="Wingdings" panose="05000000000000000000" charset="0"/>
                <a:buChar char="Ø"/>
              </a:pPr>
              <a:r>
                <a:rPr lang="zh-CN" altLang="en-US" dirty="0">
                  <a:solidFill>
                    <a:schemeClr val="tx1"/>
                  </a:solidFill>
                  <a:latin typeface="微软雅黑" panose="020B0503020204020204" pitchFamily="34" charset="-122"/>
                  <a:sym typeface="+mn-ea"/>
                </a:rPr>
                <a:t>部分客户资料中项目未勾选</a:t>
              </a:r>
              <a:endParaRPr lang="zh-CN" altLang="en-US" dirty="0">
                <a:solidFill>
                  <a:schemeClr val="tx1"/>
                </a:solidFill>
                <a:latin typeface="微软雅黑" panose="020B0503020204020204" pitchFamily="34" charset="-122"/>
                <a:sym typeface="+mn-ea"/>
              </a:endParaRPr>
            </a:p>
            <a:p>
              <a:pPr marL="285750" indent="-285750" algn="l">
                <a:lnSpc>
                  <a:spcPct val="130000"/>
                </a:lnSpc>
                <a:buFont typeface="Wingdings" panose="05000000000000000000" charset="0"/>
                <a:buChar char="Ø"/>
              </a:pPr>
              <a:r>
                <a:rPr lang="zh-CN" altLang="en-US" dirty="0">
                  <a:solidFill>
                    <a:schemeClr val="tx1"/>
                  </a:solidFill>
                  <a:latin typeface="微软雅黑" panose="020B0503020204020204" pitchFamily="34" charset="-122"/>
                  <a:sym typeface="+mn-ea"/>
                </a:rPr>
                <a:t>客户未签字</a:t>
              </a:r>
              <a:endParaRPr lang="zh-CN" altLang="en-US" dirty="0">
                <a:solidFill>
                  <a:schemeClr val="tx1"/>
                </a:solidFill>
                <a:latin typeface="微软雅黑" panose="020B0503020204020204" pitchFamily="34" charset="-122"/>
                <a:sym typeface="+mn-ea"/>
              </a:endParaRPr>
            </a:p>
            <a:p>
              <a:pPr marL="285750" indent="-285750" algn="l">
                <a:lnSpc>
                  <a:spcPct val="130000"/>
                </a:lnSpc>
                <a:buFont typeface="Wingdings" panose="05000000000000000000" charset="0"/>
                <a:buChar char="Ø"/>
              </a:pPr>
              <a:r>
                <a:rPr lang="zh-CN" altLang="en-US" dirty="0">
                  <a:solidFill>
                    <a:schemeClr val="tx1"/>
                  </a:solidFill>
                  <a:latin typeface="微软雅黑" panose="020B0503020204020204" pitchFamily="34" charset="-122"/>
                  <a:sym typeface="+mn-ea"/>
                </a:rPr>
                <a:t>日期签署不准确</a:t>
              </a:r>
              <a:endParaRPr lang="zh-CN" altLang="en-US" dirty="0">
                <a:solidFill>
                  <a:schemeClr val="tx1"/>
                </a:solidFill>
                <a:latin typeface="微软雅黑" panose="020B0503020204020204" pitchFamily="34" charset="-122"/>
                <a:sym typeface="+mn-ea"/>
              </a:endParaRPr>
            </a:p>
            <a:p>
              <a:pPr marL="285750" indent="-285750" algn="l">
                <a:lnSpc>
                  <a:spcPct val="130000"/>
                </a:lnSpc>
                <a:buFont typeface="Wingdings" panose="05000000000000000000" charset="0"/>
                <a:buChar char="Ø"/>
              </a:pPr>
              <a:r>
                <a:rPr lang="zh-CN" altLang="en-US" dirty="0">
                  <a:solidFill>
                    <a:schemeClr val="tx1"/>
                  </a:solidFill>
                  <a:latin typeface="微软雅黑" panose="020B0503020204020204" pitchFamily="34" charset="-122"/>
                  <a:sym typeface="+mn-ea"/>
                </a:rPr>
                <a:t>部分投资顾问服务协议中未明确服务内容、未签署日期</a:t>
              </a:r>
              <a:endParaRPr lang="zh-CN" altLang="en-US" dirty="0">
                <a:solidFill>
                  <a:schemeClr val="tx1"/>
                </a:solidFill>
                <a:latin typeface="微软雅黑" panose="020B0503020204020204" pitchFamily="34" charset="-122"/>
                <a:sym typeface="+mn-ea"/>
              </a:endParaRPr>
            </a:p>
          </p:txBody>
        </p:sp>
        <p:sp>
          <p:nvSpPr>
            <p:cNvPr id="34" name="文本框 33"/>
            <p:cNvSpPr txBox="1"/>
            <p:nvPr>
              <p:custDataLst>
                <p:tags r:id="rId15"/>
              </p:custDataLst>
            </p:nvPr>
          </p:nvSpPr>
          <p:spPr>
            <a:xfrm>
              <a:off x="1963" y="6107"/>
              <a:ext cx="4453" cy="871"/>
            </a:xfrm>
            <a:prstGeom prst="rect">
              <a:avLst/>
            </a:prstGeom>
            <a:noFill/>
          </p:spPr>
          <p:txBody>
            <a:bodyPr wrap="square" rtlCol="0">
              <a:noAutofit/>
            </a:bodyPr>
            <a:lstStyle/>
            <a:p>
              <a:pPr algn="r">
                <a:lnSpc>
                  <a:spcPct val="120000"/>
                </a:lnSpc>
              </a:pPr>
              <a:r>
                <a:rPr lang="zh-CN" altLang="en-US" sz="2000" b="1" spc="300" dirty="0">
                  <a:latin typeface="微软雅黑" panose="020B0503020204020204" pitchFamily="34" charset="-122"/>
                  <a:ea typeface="微软雅黑" panose="020B0503020204020204" pitchFamily="34" charset="-122"/>
                  <a:cs typeface="+mn-ea"/>
                  <a:sym typeface="+mn-ea"/>
                </a:rPr>
                <a:t>客户资料管理不严格</a:t>
              </a:r>
              <a:endParaRPr lang="zh-CN" altLang="en-US" sz="900" b="1" spc="300" dirty="0">
                <a:solidFill>
                  <a:srgbClr val="00BC68"/>
                </a:solidFill>
                <a:latin typeface="微软雅黑" panose="020B0503020204020204" pitchFamily="34" charset="-122"/>
                <a:ea typeface="微软雅黑" panose="020B0503020204020204" pitchFamily="34" charset="-122"/>
                <a:cs typeface="+mn-ea"/>
                <a:sym typeface="+mn-ea"/>
              </a:endParaRPr>
            </a:p>
          </p:txBody>
        </p:sp>
        <p:sp>
          <p:nvSpPr>
            <p:cNvPr id="19468" name="Freeform 12"/>
            <p:cNvSpPr/>
            <p:nvPr>
              <p:custDataLst>
                <p:tags r:id="rId16"/>
              </p:custDataLst>
            </p:nvPr>
          </p:nvSpPr>
          <p:spPr bwMode="auto">
            <a:xfrm rot="20520000">
              <a:off x="6833" y="5089"/>
              <a:ext cx="2123" cy="2463"/>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00BC68"/>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0"/>
            <p:cNvSpPr>
              <a:spLocks noEditPoints="1"/>
            </p:cNvSpPr>
            <p:nvPr>
              <p:custDataLst>
                <p:tags r:id="rId17"/>
              </p:custDataLst>
            </p:nvPr>
          </p:nvSpPr>
          <p:spPr bwMode="auto">
            <a:xfrm>
              <a:off x="7599" y="5881"/>
              <a:ext cx="590" cy="740"/>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文本框 9"/>
          <p:cNvSpPr txBox="1"/>
          <p:nvPr/>
        </p:nvSpPr>
        <p:spPr>
          <a:xfrm>
            <a:off x="517935" y="29072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500" fill="hold">
                                          <p:stCondLst>
                                            <p:cond delay="0"/>
                                          </p:stCondLst>
                                        </p:cTn>
                                        <p:tgtEl>
                                          <p:spTgt spid="21"/>
                                        </p:tgtEl>
                                      </p:cBhvr>
                                      <p:from x="0" y="0"/>
                                      <p:to x="100000" y="100000"/>
                                    </p:animScale>
                                    <p:anim to="" calcmode="lin" valueType="num">
                                      <p:cBhvr>
                                        <p:cTn id="8" dur="500" fill="hold">
                                          <p:stCondLst>
                                            <p:cond delay="0"/>
                                          </p:stCondLst>
                                        </p:cTn>
                                        <p:tgtEl>
                                          <p:spTgt spid="21"/>
                                        </p:tgtEl>
                                        <p:attrNameLst>
                                          <p:attrName>ppt_y</p:attrName>
                                        </p:attrNameLst>
                                      </p:cBhvr>
                                      <p:tavLst>
                                        <p:tav tm="0">
                                          <p:val>
                                            <p:strVal val="#ppt_y-0.5"/>
                                          </p:val>
                                        </p:tav>
                                        <p:tav tm="100000">
                                          <p:val>
                                            <p:fltVal val="0.569074"/>
                                          </p:val>
                                        </p:tav>
                                      </p:tavLst>
                                    </p:anim>
                                    <p:animEffect filter="fade">
                                      <p:cBhvr>
                                        <p:cTn id="9" dur="500">
                                          <p:stCondLst>
                                            <p:cond delay="0"/>
                                          </p:stCondLst>
                                        </p:cTn>
                                        <p:tgtEl>
                                          <p:spTgt spid="21"/>
                                        </p:tgtEl>
                                      </p:cBhvr>
                                    </p:animEffect>
                                    <p:anim to="" calcmode="lin" valueType="num">
                                      <p:cBhvr>
                                        <p:cTn id="10" dur="500" fill="hold">
                                          <p:stCondLst>
                                            <p:cond delay="0"/>
                                          </p:stCondLst>
                                        </p:cTn>
                                        <p:tgtEl>
                                          <p:spTgt spid="21"/>
                                        </p:tgtEl>
                                        <p:attrNameLst>
                                          <p:attrName>ppt_x</p:attrName>
                                        </p:attrNameLst>
                                      </p:cBhvr>
                                      <p:tavLst>
                                        <p:tav tm="0">
                                          <p:val>
                                            <p:fltVal val="0.578"/>
                                          </p:val>
                                        </p:tav>
                                        <p:tav tm="100000">
                                          <p:val>
                                            <p:fltVal val="0.511458"/>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Scale>
                                      <p:cBhvr>
                                        <p:cTn id="15" dur="500" fill="hold">
                                          <p:stCondLst>
                                            <p:cond delay="0"/>
                                          </p:stCondLst>
                                        </p:cTn>
                                        <p:tgtEl>
                                          <p:spTgt spid="22"/>
                                        </p:tgtEl>
                                      </p:cBhvr>
                                      <p:from x="0" y="0"/>
                                      <p:to x="100000" y="100000"/>
                                    </p:animScale>
                                    <p:anim to="" calcmode="lin" valueType="num">
                                      <p:cBhvr>
                                        <p:cTn id="16" dur="500" fill="hold">
                                          <p:stCondLst>
                                            <p:cond delay="0"/>
                                          </p:stCondLst>
                                        </p:cTn>
                                        <p:tgtEl>
                                          <p:spTgt spid="22"/>
                                        </p:tgtEl>
                                        <p:attrNameLst>
                                          <p:attrName>ppt_y</p:attrName>
                                        </p:attrNameLst>
                                      </p:cBhvr>
                                      <p:tavLst>
                                        <p:tav tm="0">
                                          <p:val>
                                            <p:strVal val="#ppt_y-0.5"/>
                                          </p:val>
                                        </p:tav>
                                        <p:tav tm="100000">
                                          <p:val>
                                            <p:fltVal val="0.577083"/>
                                          </p:val>
                                        </p:tav>
                                      </p:tavLst>
                                    </p:anim>
                                    <p:animEffect filter="fade">
                                      <p:cBhvr>
                                        <p:cTn id="17" dur="500">
                                          <p:stCondLst>
                                            <p:cond delay="0"/>
                                          </p:stCondLst>
                                        </p:cTn>
                                        <p:tgtEl>
                                          <p:spTgt spid="22"/>
                                        </p:tgtEl>
                                      </p:cBhvr>
                                    </p:animEffect>
                                    <p:anim to="" calcmode="lin" valueType="num">
                                      <p:cBhvr>
                                        <p:cTn id="18" dur="500" fill="hold">
                                          <p:stCondLst>
                                            <p:cond delay="0"/>
                                          </p:stCondLst>
                                        </p:cTn>
                                        <p:tgtEl>
                                          <p:spTgt spid="22"/>
                                        </p:tgtEl>
                                        <p:attrNameLst>
                                          <p:attrName>ppt_x</p:attrName>
                                        </p:attrNameLst>
                                      </p:cBhvr>
                                      <p:tavLst>
                                        <p:tav tm="0">
                                          <p:val>
                                            <p:fltVal val="0.578"/>
                                          </p:val>
                                        </p:tav>
                                        <p:tav tm="100000">
                                          <p:val>
                                            <p:fltVal val="0.715312"/>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1"/>
                                        </p:tgtEl>
                                        <p:attrNameLst>
                                          <p:attrName>ppt_x</p:attrName>
                                        </p:attrNameLst>
                                      </p:cBhvr>
                                      <p:tavLst>
                                        <p:tav tm="0">
                                          <p:val>
                                            <p:strVal val="ppt_x"/>
                                          </p:val>
                                        </p:tav>
                                        <p:tav tm="100000">
                                          <p:val>
                                            <p:fltVal val="0.297694"/>
                                          </p:val>
                                        </p:tav>
                                      </p:tavLst>
                                    </p:anim>
                                    <p:anim calcmode="lin" valueType="num">
                                      <p:cBhvr additive="base">
                                        <p:cTn id="21" dur="500" fill="hold">
                                          <p:stCondLst>
                                            <p:cond delay="0"/>
                                          </p:stCondLst>
                                        </p:cTn>
                                        <p:tgtEl>
                                          <p:spTgt spid="21"/>
                                        </p:tgtEl>
                                        <p:attrNameLst>
                                          <p:attrName>ppt_y</p:attrName>
                                        </p:attrNameLst>
                                      </p:cBhvr>
                                      <p:tavLst>
                                        <p:tav tm="0">
                                          <p:val>
                                            <p:strVal val="ppt_y"/>
                                          </p:val>
                                        </p:tav>
                                        <p:tav tm="100000">
                                          <p:val>
                                            <p:fltVal val="0.568573"/>
                                          </p:val>
                                        </p:tav>
                                      </p:tavLst>
                                    </p:anim>
                                    <p:anim calcmode="lin" valueType="num">
                                      <p:cBhvr additive="base">
                                        <p:cTn id="22"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0" presetClass="entr" presetSubtype="0" accel="5000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Scale>
                                      <p:cBhvr>
                                        <p:cTn id="28" dur="500" fill="hold">
                                          <p:stCondLst>
                                            <p:cond delay="0"/>
                                          </p:stCondLst>
                                        </p:cTn>
                                        <p:tgtEl>
                                          <p:spTgt spid="23"/>
                                        </p:tgtEl>
                                      </p:cBhvr>
                                      <p:from x="0" y="0"/>
                                      <p:to x="100000" y="100000"/>
                                    </p:animScale>
                                    <p:anim to="" calcmode="lin" valueType="num">
                                      <p:cBhvr>
                                        <p:cTn id="29" dur="500" fill="hold">
                                          <p:stCondLst>
                                            <p:cond delay="0"/>
                                          </p:stCondLst>
                                        </p:cTn>
                                        <p:tgtEl>
                                          <p:spTgt spid="23"/>
                                        </p:tgtEl>
                                        <p:attrNameLst>
                                          <p:attrName>ppt_y</p:attrName>
                                        </p:attrNameLst>
                                      </p:cBhvr>
                                      <p:tavLst>
                                        <p:tav tm="0">
                                          <p:val>
                                            <p:strVal val="#ppt_y-0.5"/>
                                          </p:val>
                                        </p:tav>
                                        <p:tav tm="100000">
                                          <p:val>
                                            <p:fltVal val="0.694546"/>
                                          </p:val>
                                        </p:tav>
                                      </p:tavLst>
                                    </p:anim>
                                    <p:animEffect filter="fade">
                                      <p:cBhvr>
                                        <p:cTn id="30" dur="500">
                                          <p:stCondLst>
                                            <p:cond delay="0"/>
                                          </p:stCondLst>
                                        </p:cTn>
                                        <p:tgtEl>
                                          <p:spTgt spid="23"/>
                                        </p:tgtEl>
                                      </p:cBhvr>
                                    </p:animEffect>
                                    <p:anim to="" calcmode="lin" valueType="num">
                                      <p:cBhvr>
                                        <p:cTn id="31" dur="500" fill="hold">
                                          <p:stCondLst>
                                            <p:cond delay="0"/>
                                          </p:stCondLst>
                                        </p:cTn>
                                        <p:tgtEl>
                                          <p:spTgt spid="23"/>
                                        </p:tgtEl>
                                        <p:attrNameLst>
                                          <p:attrName>ppt_x</p:attrName>
                                        </p:attrNameLst>
                                      </p:cBhvr>
                                      <p:tavLst>
                                        <p:tav tm="0">
                                          <p:val>
                                            <p:fltVal val="0.578"/>
                                          </p:val>
                                        </p:tav>
                                        <p:tav tm="100000">
                                          <p:val>
                                            <p:fltVal val="0.71678"/>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1"/>
                                        </p:tgtEl>
                                        <p:attrNameLst>
                                          <p:attrName>ppt_x</p:attrName>
                                        </p:attrNameLst>
                                      </p:cBhvr>
                                      <p:tavLst>
                                        <p:tav tm="0">
                                          <p:val>
                                            <p:strVal val="ppt_x"/>
                                          </p:val>
                                        </p:tav>
                                        <p:tav tm="100000">
                                          <p:val>
                                            <p:fltVal val="0.297694"/>
                                          </p:val>
                                        </p:tav>
                                      </p:tavLst>
                                    </p:anim>
                                    <p:anim calcmode="lin" valueType="num">
                                      <p:cBhvr additive="base">
                                        <p:cTn id="34" dur="500" fill="hold">
                                          <p:stCondLst>
                                            <p:cond delay="0"/>
                                          </p:stCondLst>
                                        </p:cTn>
                                        <p:tgtEl>
                                          <p:spTgt spid="21"/>
                                        </p:tgtEl>
                                        <p:attrNameLst>
                                          <p:attrName>ppt_y</p:attrName>
                                        </p:attrNameLst>
                                      </p:cBhvr>
                                      <p:tavLst>
                                        <p:tav tm="0">
                                          <p:val>
                                            <p:strVal val="ppt_y"/>
                                          </p:val>
                                        </p:tav>
                                        <p:tav tm="100000">
                                          <p:val>
                                            <p:fltVal val="0.472776"/>
                                          </p:val>
                                        </p:tav>
                                      </p:tavLst>
                                    </p:anim>
                                    <p:anim calcmode="lin" valueType="num">
                                      <p:cBhvr additive="base">
                                        <p:cTn id="35"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1"/>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22"/>
                                        </p:tgtEl>
                                        <p:attrNameLst>
                                          <p:attrName>ppt_x</p:attrName>
                                        </p:attrNameLst>
                                      </p:cBhvr>
                                      <p:tavLst>
                                        <p:tav tm="0">
                                          <p:val>
                                            <p:strVal val="ppt_x"/>
                                          </p:val>
                                        </p:tav>
                                        <p:tav tm="100000">
                                          <p:val>
                                            <p:fltVal val="0.715312"/>
                                          </p:val>
                                        </p:tav>
                                      </p:tavLst>
                                    </p:anim>
                                    <p:anim calcmode="lin" valueType="num">
                                      <p:cBhvr additive="base">
                                        <p:cTn id="39" dur="500" fill="hold">
                                          <p:stCondLst>
                                            <p:cond delay="0"/>
                                          </p:stCondLst>
                                        </p:cTn>
                                        <p:tgtEl>
                                          <p:spTgt spid="22"/>
                                        </p:tgtEl>
                                        <p:attrNameLst>
                                          <p:attrName>ppt_y</p:attrName>
                                        </p:attrNameLst>
                                      </p:cBhvr>
                                      <p:tavLst>
                                        <p:tav tm="0">
                                          <p:val>
                                            <p:strVal val="ppt_y"/>
                                          </p:val>
                                        </p:tav>
                                        <p:tav tm="100000">
                                          <p:val>
                                            <p:fltVal val="0.481286"/>
                                          </p:val>
                                        </p:tav>
                                      </p:tavLst>
                                    </p:anim>
                                    <p:anim calcmode="lin" valueType="num">
                                      <p:cBhvr additive="base">
                                        <p:cTn id="40" dur="500" fill="hold">
                                          <p:stCondLst>
                                            <p:cond delay="0"/>
                                          </p:stCondLst>
                                        </p:cTn>
                                        <p:tgtEl>
                                          <p:spTgt spid="2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2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0" presetClass="entr" presetSubtype="0" accel="5000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Scale>
                                      <p:cBhvr>
                                        <p:cTn id="46" dur="500" fill="hold">
                                          <p:stCondLst>
                                            <p:cond delay="0"/>
                                          </p:stCondLst>
                                        </p:cTn>
                                        <p:tgtEl>
                                          <p:spTgt spid="24"/>
                                        </p:tgtEl>
                                      </p:cBhvr>
                                      <p:from x="0" y="0"/>
                                      <p:to x="100000" y="100000"/>
                                    </p:animScale>
                                    <p:anim to="" calcmode="lin" valueType="num">
                                      <p:cBhvr>
                                        <p:cTn id="47" dur="500" fill="hold">
                                          <p:stCondLst>
                                            <p:cond delay="0"/>
                                          </p:stCondLst>
                                        </p:cTn>
                                        <p:tgtEl>
                                          <p:spTgt spid="24"/>
                                        </p:tgtEl>
                                        <p:attrNameLst>
                                          <p:attrName>ppt_y</p:attrName>
                                        </p:attrNameLst>
                                      </p:cBhvr>
                                      <p:tavLst>
                                        <p:tav tm="0">
                                          <p:val>
                                            <p:strVal val="#ppt_y-0.5"/>
                                          </p:val>
                                        </p:tav>
                                        <p:tav tm="100000">
                                          <p:val>
                                            <p:fltVal val="0.760637"/>
                                          </p:val>
                                        </p:tav>
                                      </p:tavLst>
                                    </p:anim>
                                    <p:animEffect filter="fade">
                                      <p:cBhvr>
                                        <p:cTn id="48" dur="500">
                                          <p:stCondLst>
                                            <p:cond delay="0"/>
                                          </p:stCondLst>
                                        </p:cTn>
                                        <p:tgtEl>
                                          <p:spTgt spid="24"/>
                                        </p:tgtEl>
                                      </p:cBhvr>
                                    </p:animEffect>
                                    <p:anim to="" calcmode="lin" valueType="num">
                                      <p:cBhvr>
                                        <p:cTn id="49" dur="500" fill="hold">
                                          <p:stCondLst>
                                            <p:cond delay="0"/>
                                          </p:stCondLst>
                                        </p:cTn>
                                        <p:tgtEl>
                                          <p:spTgt spid="24"/>
                                        </p:tgtEl>
                                        <p:attrNameLst>
                                          <p:attrName>ppt_x</p:attrName>
                                        </p:attrNameLst>
                                      </p:cBhvr>
                                      <p:tavLst>
                                        <p:tav tm="0">
                                          <p:val>
                                            <p:fltVal val="0.578"/>
                                          </p:val>
                                        </p:tav>
                                        <p:tav tm="100000">
                                          <p:val>
                                            <p:fltVal val="0.67507"/>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1"/>
                                        </p:tgtEl>
                                        <p:attrNameLst>
                                          <p:attrName>ppt_x</p:attrName>
                                        </p:attrNameLst>
                                      </p:cBhvr>
                                      <p:tavLst>
                                        <p:tav tm="0">
                                          <p:val>
                                            <p:strVal val="ppt_x"/>
                                          </p:val>
                                        </p:tav>
                                        <p:tav tm="100000">
                                          <p:val>
                                            <p:fltVal val="0.297694"/>
                                          </p:val>
                                        </p:tav>
                                      </p:tavLst>
                                    </p:anim>
                                    <p:anim calcmode="lin" valueType="num">
                                      <p:cBhvr additive="base">
                                        <p:cTn id="52" dur="500" fill="hold">
                                          <p:stCondLst>
                                            <p:cond delay="0"/>
                                          </p:stCondLst>
                                        </p:cTn>
                                        <p:tgtEl>
                                          <p:spTgt spid="21"/>
                                        </p:tgtEl>
                                        <p:attrNameLst>
                                          <p:attrName>ppt_y</p:attrName>
                                        </p:attrNameLst>
                                      </p:cBhvr>
                                      <p:tavLst>
                                        <p:tav tm="0">
                                          <p:val>
                                            <p:strVal val="ppt_y"/>
                                          </p:val>
                                        </p:tav>
                                        <p:tav tm="100000">
                                          <p:val>
                                            <p:fltVal val="0.362721"/>
                                          </p:val>
                                        </p:tav>
                                      </p:tavLst>
                                    </p:anim>
                                    <p:anim calcmode="lin" valueType="num">
                                      <p:cBhvr additive="base">
                                        <p:cTn id="53"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1"/>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22"/>
                                        </p:tgtEl>
                                        <p:attrNameLst>
                                          <p:attrName>ppt_x</p:attrName>
                                        </p:attrNameLst>
                                      </p:cBhvr>
                                      <p:tavLst>
                                        <p:tav tm="0">
                                          <p:val>
                                            <p:strVal val="ppt_x"/>
                                          </p:val>
                                        </p:tav>
                                        <p:tav tm="100000">
                                          <p:val>
                                            <p:fltVal val="0.715312"/>
                                          </p:val>
                                        </p:tav>
                                      </p:tavLst>
                                    </p:anim>
                                    <p:anim calcmode="lin" valueType="num">
                                      <p:cBhvr additive="base">
                                        <p:cTn id="57" dur="500" fill="hold">
                                          <p:stCondLst>
                                            <p:cond delay="0"/>
                                          </p:stCondLst>
                                        </p:cTn>
                                        <p:tgtEl>
                                          <p:spTgt spid="22"/>
                                        </p:tgtEl>
                                        <p:attrNameLst>
                                          <p:attrName>ppt_y</p:attrName>
                                        </p:attrNameLst>
                                      </p:cBhvr>
                                      <p:tavLst>
                                        <p:tav tm="0">
                                          <p:val>
                                            <p:strVal val="ppt_y"/>
                                          </p:val>
                                        </p:tav>
                                        <p:tav tm="100000">
                                          <p:val>
                                            <p:fltVal val="0.37123"/>
                                          </p:val>
                                        </p:tav>
                                      </p:tavLst>
                                    </p:anim>
                                    <p:anim calcmode="lin" valueType="num">
                                      <p:cBhvr additive="base">
                                        <p:cTn id="58" dur="500" fill="hold">
                                          <p:stCondLst>
                                            <p:cond delay="0"/>
                                          </p:stCondLst>
                                        </p:cTn>
                                        <p:tgtEl>
                                          <p:spTgt spid="22"/>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22"/>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23"/>
                                        </p:tgtEl>
                                        <p:attrNameLst>
                                          <p:attrName>ppt_x</p:attrName>
                                        </p:attrNameLst>
                                      </p:cBhvr>
                                      <p:tavLst>
                                        <p:tav tm="0">
                                          <p:val>
                                            <p:strVal val="ppt_x"/>
                                          </p:val>
                                        </p:tav>
                                        <p:tav tm="100000">
                                          <p:val>
                                            <p:fltVal val="0.71678"/>
                                          </p:val>
                                        </p:tav>
                                      </p:tavLst>
                                    </p:anim>
                                    <p:anim calcmode="lin" valueType="num">
                                      <p:cBhvr additive="base">
                                        <p:cTn id="62" dur="500" fill="hold">
                                          <p:stCondLst>
                                            <p:cond delay="0"/>
                                          </p:stCondLst>
                                        </p:cTn>
                                        <p:tgtEl>
                                          <p:spTgt spid="23"/>
                                        </p:tgtEl>
                                        <p:attrNameLst>
                                          <p:attrName>ppt_y</p:attrName>
                                        </p:attrNameLst>
                                      </p:cBhvr>
                                      <p:tavLst>
                                        <p:tav tm="0">
                                          <p:val>
                                            <p:strVal val="ppt_y"/>
                                          </p:val>
                                        </p:tav>
                                        <p:tav tm="100000">
                                          <p:val>
                                            <p:fltVal val="0.584491"/>
                                          </p:val>
                                        </p:tav>
                                      </p:tavLst>
                                    </p:anim>
                                    <p:anim calcmode="lin" valueType="num">
                                      <p:cBhvr additive="base">
                                        <p:cTn id="63" dur="50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2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0" presetClass="entr" presetSubtype="0" accel="5000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Scale>
                                      <p:cBhvr>
                                        <p:cTn id="69" dur="500" fill="hold">
                                          <p:stCondLst>
                                            <p:cond delay="0"/>
                                          </p:stCondLst>
                                        </p:cTn>
                                        <p:tgtEl>
                                          <p:spTgt spid="25"/>
                                        </p:tgtEl>
                                      </p:cBhvr>
                                      <p:from x="0" y="0"/>
                                      <p:to x="100000" y="100000"/>
                                    </p:animScale>
                                    <p:anim to="" calcmode="lin" valueType="num">
                                      <p:cBhvr>
                                        <p:cTn id="70" dur="500" fill="hold">
                                          <p:stCondLst>
                                            <p:cond delay="0"/>
                                          </p:stCondLst>
                                        </p:cTn>
                                        <p:tgtEl>
                                          <p:spTgt spid="25"/>
                                        </p:tgtEl>
                                        <p:attrNameLst>
                                          <p:attrName>ppt_y</p:attrName>
                                        </p:attrNameLst>
                                      </p:cBhvr>
                                      <p:tavLst>
                                        <p:tav tm="0">
                                          <p:val>
                                            <p:strVal val="#ppt_y-0.5"/>
                                          </p:val>
                                        </p:tav>
                                        <p:tav tm="100000">
                                          <p:val>
                                            <p:fltVal val="0.660822"/>
                                          </p:val>
                                        </p:tav>
                                      </p:tavLst>
                                    </p:anim>
                                    <p:animEffect filter="fade">
                                      <p:cBhvr>
                                        <p:cTn id="71" dur="500">
                                          <p:stCondLst>
                                            <p:cond delay="0"/>
                                          </p:stCondLst>
                                        </p:cTn>
                                        <p:tgtEl>
                                          <p:spTgt spid="25"/>
                                        </p:tgtEl>
                                      </p:cBhvr>
                                    </p:animEffect>
                                    <p:anim to="" calcmode="lin" valueType="num">
                                      <p:cBhvr>
                                        <p:cTn id="72" dur="500" fill="hold">
                                          <p:stCondLst>
                                            <p:cond delay="0"/>
                                          </p:stCondLst>
                                        </p:cTn>
                                        <p:tgtEl>
                                          <p:spTgt spid="25"/>
                                        </p:tgtEl>
                                        <p:attrNameLst>
                                          <p:attrName>ppt_x</p:attrName>
                                        </p:attrNameLst>
                                      </p:cBhvr>
                                      <p:tavLst>
                                        <p:tav tm="0">
                                          <p:val>
                                            <p:fltVal val="0.578"/>
                                          </p:val>
                                        </p:tav>
                                        <p:tav tm="100000">
                                          <p:val>
                                            <p:fltVal val="0.281741"/>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1"/>
                                        </p:tgtEl>
                                        <p:attrNameLst>
                                          <p:attrName>ppt_x</p:attrName>
                                        </p:attrNameLst>
                                      </p:cBhvr>
                                      <p:tavLst>
                                        <p:tav tm="0">
                                          <p:val>
                                            <p:strVal val="ppt_x"/>
                                          </p:val>
                                        </p:tav>
                                        <p:tav tm="100000">
                                          <p:val>
                                            <p:fltVal val="0.301678"/>
                                          </p:val>
                                        </p:tav>
                                      </p:tavLst>
                                    </p:anim>
                                    <p:anim calcmode="lin" valueType="num">
                                      <p:cBhvr additive="base">
                                        <p:cTn id="75" dur="500" fill="hold">
                                          <p:stCondLst>
                                            <p:cond delay="0"/>
                                          </p:stCondLst>
                                        </p:cTn>
                                        <p:tgtEl>
                                          <p:spTgt spid="21"/>
                                        </p:tgtEl>
                                        <p:attrNameLst>
                                          <p:attrName>ppt_y</p:attrName>
                                        </p:attrNameLst>
                                      </p:cBhvr>
                                      <p:tavLst>
                                        <p:tav tm="0">
                                          <p:val>
                                            <p:strVal val="ppt_y"/>
                                          </p:val>
                                        </p:tav>
                                        <p:tav tm="100000">
                                          <p:val>
                                            <p:fltVal val="0.362721"/>
                                          </p:val>
                                        </p:tav>
                                      </p:tavLst>
                                    </p:anim>
                                    <p:anim calcmode="lin" valueType="num">
                                      <p:cBhvr additive="base">
                                        <p:cTn id="76"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1"/>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22"/>
                                        </p:tgtEl>
                                        <p:attrNameLst>
                                          <p:attrName>ppt_x</p:attrName>
                                        </p:attrNameLst>
                                      </p:cBhvr>
                                      <p:tavLst>
                                        <p:tav tm="0">
                                          <p:val>
                                            <p:strVal val="ppt_x"/>
                                          </p:val>
                                        </p:tav>
                                        <p:tav tm="100000">
                                          <p:val>
                                            <p:fltVal val="0.719296"/>
                                          </p:val>
                                        </p:tav>
                                      </p:tavLst>
                                    </p:anim>
                                    <p:anim calcmode="lin" valueType="num">
                                      <p:cBhvr additive="base">
                                        <p:cTn id="80" dur="500" fill="hold">
                                          <p:stCondLst>
                                            <p:cond delay="0"/>
                                          </p:stCondLst>
                                        </p:cTn>
                                        <p:tgtEl>
                                          <p:spTgt spid="22"/>
                                        </p:tgtEl>
                                        <p:attrNameLst>
                                          <p:attrName>ppt_y</p:attrName>
                                        </p:attrNameLst>
                                      </p:cBhvr>
                                      <p:tavLst>
                                        <p:tav tm="0">
                                          <p:val>
                                            <p:strVal val="ppt_y"/>
                                          </p:val>
                                        </p:tav>
                                        <p:tav tm="100000">
                                          <p:val>
                                            <p:fltVal val="0.37123"/>
                                          </p:val>
                                        </p:tav>
                                      </p:tavLst>
                                    </p:anim>
                                    <p:anim calcmode="lin" valueType="num">
                                      <p:cBhvr additive="base">
                                        <p:cTn id="81" dur="500" fill="hold">
                                          <p:stCondLst>
                                            <p:cond delay="0"/>
                                          </p:stCondLst>
                                        </p:cTn>
                                        <p:tgtEl>
                                          <p:spTgt spid="22"/>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22"/>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23"/>
                                        </p:tgtEl>
                                        <p:attrNameLst>
                                          <p:attrName>ppt_x</p:attrName>
                                        </p:attrNameLst>
                                      </p:cBhvr>
                                      <p:tavLst>
                                        <p:tav tm="0">
                                          <p:val>
                                            <p:strVal val="ppt_x"/>
                                          </p:val>
                                        </p:tav>
                                        <p:tav tm="100000">
                                          <p:val>
                                            <p:fltVal val="0.720764"/>
                                          </p:val>
                                        </p:tav>
                                      </p:tavLst>
                                    </p:anim>
                                    <p:anim calcmode="lin" valueType="num">
                                      <p:cBhvr additive="base">
                                        <p:cTn id="85" dur="500" fill="hold">
                                          <p:stCondLst>
                                            <p:cond delay="0"/>
                                          </p:stCondLst>
                                        </p:cTn>
                                        <p:tgtEl>
                                          <p:spTgt spid="23"/>
                                        </p:tgtEl>
                                        <p:attrNameLst>
                                          <p:attrName>ppt_y</p:attrName>
                                        </p:attrNameLst>
                                      </p:cBhvr>
                                      <p:tavLst>
                                        <p:tav tm="0">
                                          <p:val>
                                            <p:strVal val="ppt_y"/>
                                          </p:val>
                                        </p:tav>
                                        <p:tav tm="100000">
                                          <p:val>
                                            <p:fltVal val="0.584491"/>
                                          </p:val>
                                        </p:tav>
                                      </p:tavLst>
                                    </p:anim>
                                    <p:anim calcmode="lin" valueType="num">
                                      <p:cBhvr additive="base">
                                        <p:cTn id="86" dur="50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23"/>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24"/>
                                        </p:tgtEl>
                                        <p:attrNameLst>
                                          <p:attrName>ppt_x</p:attrName>
                                        </p:attrNameLst>
                                      </p:cBhvr>
                                      <p:tavLst>
                                        <p:tav tm="0">
                                          <p:val>
                                            <p:strVal val="ppt_x"/>
                                          </p:val>
                                        </p:tav>
                                        <p:tav tm="100000">
                                          <p:val>
                                            <p:fltVal val="0.679055"/>
                                          </p:val>
                                        </p:tav>
                                      </p:tavLst>
                                    </p:anim>
                                    <p:anim calcmode="lin" valueType="num">
                                      <p:cBhvr additive="base">
                                        <p:cTn id="90" dur="500" fill="hold">
                                          <p:stCondLst>
                                            <p:cond delay="0"/>
                                          </p:stCondLst>
                                        </p:cTn>
                                        <p:tgtEl>
                                          <p:spTgt spid="24"/>
                                        </p:tgtEl>
                                        <p:attrNameLst>
                                          <p:attrName>ppt_y</p:attrName>
                                        </p:attrNameLst>
                                      </p:cBhvr>
                                      <p:tavLst>
                                        <p:tav tm="0">
                                          <p:val>
                                            <p:strVal val="ppt_y"/>
                                          </p:val>
                                        </p:tav>
                                        <p:tav tm="100000">
                                          <p:val>
                                            <p:fltVal val="0.760637"/>
                                          </p:val>
                                        </p:tav>
                                      </p:tavLst>
                                    </p:anim>
                                    <p:anim calcmode="lin" valueType="num">
                                      <p:cBhvr additive="base">
                                        <p:cTn id="91" dur="500" fill="hold">
                                          <p:stCondLst>
                                            <p:cond delay="0"/>
                                          </p:stCondLst>
                                        </p:cTn>
                                        <p:tgtEl>
                                          <p:spTgt spid="24"/>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24"/>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25"/>
                                        </p:tgtEl>
                                        <p:attrNameLst>
                                          <p:attrName>ppt_x</p:attrName>
                                        </p:attrNameLst>
                                      </p:cBhvr>
                                      <p:tavLst>
                                        <p:tav tm="0">
                                          <p:val>
                                            <p:strVal val="ppt_x"/>
                                          </p:val>
                                        </p:tav>
                                        <p:tav tm="100000">
                                          <p:val>
                                            <p:fltVal val="0.281741"/>
                                          </p:val>
                                        </p:tav>
                                      </p:tavLst>
                                    </p:anim>
                                    <p:anim calcmode="lin" valueType="num">
                                      <p:cBhvr additive="base">
                                        <p:cTn id="97" dur="250" fill="hold">
                                          <p:stCondLst>
                                            <p:cond delay="0"/>
                                          </p:stCondLst>
                                        </p:cTn>
                                        <p:tgtEl>
                                          <p:spTgt spid="25"/>
                                        </p:tgtEl>
                                        <p:attrNameLst>
                                          <p:attrName>ppt_y</p:attrName>
                                        </p:attrNameLst>
                                      </p:cBhvr>
                                      <p:tavLst>
                                        <p:tav tm="0">
                                          <p:val>
                                            <p:strVal val="ppt_y"/>
                                          </p:val>
                                        </p:tav>
                                        <p:tav tm="100000">
                                          <p:val>
                                            <p:fltVal val="0.660822"/>
                                          </p:val>
                                        </p:tav>
                                      </p:tavLst>
                                    </p:anim>
                                    <p:anim calcmode="lin" valueType="num">
                                      <p:cBhvr additive="base">
                                        <p:cTn id="98" dur="250" fill="hold">
                                          <p:stCondLst>
                                            <p:cond delay="0"/>
                                          </p:stCondLst>
                                        </p:cTn>
                                        <p:tgtEl>
                                          <p:spTgt spid="25"/>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14195" y="1419860"/>
            <a:ext cx="9054465" cy="4843145"/>
          </a:xfrm>
          <a:prstGeom prst="rect">
            <a:avLst/>
          </a:prstGeom>
        </p:spPr>
      </p:pic>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20115" y="2367280"/>
            <a:ext cx="795655" cy="3396615"/>
          </a:xfrm>
          <a:prstGeom prst="rect">
            <a:avLst/>
          </a:prstGeom>
        </p:spPr>
      </p:pic>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3" name="矩形 2"/>
          <p:cNvSpPr/>
          <p:nvPr>
            <p:custDataLst>
              <p:tags r:id="rId4"/>
            </p:custDataLst>
          </p:nvPr>
        </p:nvSpPr>
        <p:spPr>
          <a:xfrm>
            <a:off x="817880" y="2171065"/>
            <a:ext cx="795655" cy="339661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99490" y="2367280"/>
            <a:ext cx="614045" cy="286131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 </a:t>
            </a:r>
            <a:endPar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对证券公司责令整改</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17935" y="29072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4" name="文本框 3"/>
          <p:cNvSpPr txBox="1"/>
          <p:nvPr/>
        </p:nvSpPr>
        <p:spPr>
          <a:xfrm>
            <a:off x="1814195" y="421640"/>
            <a:ext cx="7135495" cy="521970"/>
          </a:xfrm>
          <a:prstGeom prst="rect">
            <a:avLst/>
          </a:prstGeom>
          <a:noFill/>
        </p:spPr>
        <p:txBody>
          <a:bodyPr wrap="square" rtlCol="0">
            <a:spAutoFit/>
          </a:bodyPr>
          <a:lstStyle/>
          <a:p>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内部</a:t>
            </a:r>
            <a:r>
              <a:rPr lang="zh-CN" altLang="en-US" sz="2800" b="1" dirty="0">
                <a:solidFill>
                  <a:srgbClr val="4472C4"/>
                </a:solidFill>
                <a:latin typeface="微软雅黑" panose="020B0503020204020204" pitchFamily="34" charset="-122"/>
                <a:ea typeface="微软雅黑" panose="020B0503020204020204" pitchFamily="34" charset="-122"/>
                <a:sym typeface="+mn-ea"/>
              </a:rPr>
              <a:t>管理处罚案例</a:t>
            </a:r>
            <a:r>
              <a:rPr lang="en-US" altLang="zh-CN" sz="2800" b="1" dirty="0">
                <a:solidFill>
                  <a:srgbClr val="4472C4"/>
                </a:solidFill>
                <a:latin typeface="微软雅黑" panose="020B0503020204020204" pitchFamily="34" charset="-122"/>
                <a:ea typeface="微软雅黑" panose="020B0503020204020204" pitchFamily="34" charset="-122"/>
                <a:sym typeface="+mn-ea"/>
              </a:rPr>
              <a:t>2</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37235" y="1437640"/>
            <a:ext cx="795655" cy="4451985"/>
          </a:xfrm>
          <a:prstGeom prst="rect">
            <a:avLst/>
          </a:prstGeom>
        </p:spPr>
      </p:pic>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3" name="矩形 2"/>
          <p:cNvSpPr/>
          <p:nvPr>
            <p:custDataLst>
              <p:tags r:id="rId3"/>
            </p:custDataLst>
          </p:nvPr>
        </p:nvSpPr>
        <p:spPr>
          <a:xfrm>
            <a:off x="625475" y="1309370"/>
            <a:ext cx="795655" cy="4361180"/>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07085" y="1366520"/>
            <a:ext cx="614045" cy="4246245"/>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 </a:t>
            </a:r>
            <a:endPar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对相关负责人采取监管谈话措施</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17935" y="321195"/>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pic>
        <p:nvPicPr>
          <p:cNvPr id="4" name="图片 3" descr="图片1"/>
          <p:cNvPicPr>
            <a:picLocks noChangeAspect="1"/>
          </p:cNvPicPr>
          <p:nvPr/>
        </p:nvPicPr>
        <p:blipFill>
          <a:blip r:embed="rId4"/>
          <a:stretch>
            <a:fillRect/>
          </a:stretch>
        </p:blipFill>
        <p:spPr>
          <a:xfrm>
            <a:off x="2186305" y="1309370"/>
            <a:ext cx="7313295" cy="4386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330610" y="293266"/>
            <a:ext cx="1011555" cy="82994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2.1.2</a:t>
            </a:r>
            <a:endParaRPr lang="en-US" altLang="zh-CN" sz="24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a:p>
            <a:pPr>
              <a:defRPr/>
            </a:pP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5" name="圆角矩形 18"/>
          <p:cNvSpPr/>
          <p:nvPr/>
        </p:nvSpPr>
        <p:spPr>
          <a:xfrm>
            <a:off x="461010" y="80962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96010" y="80962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267460" y="80962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438275" y="80962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1908810" y="367665"/>
            <a:ext cx="7767320" cy="521970"/>
          </a:xfrm>
          <a:prstGeom prst="rect">
            <a:avLst/>
          </a:prstGeom>
          <a:noFill/>
        </p:spPr>
        <p:txBody>
          <a:bodyPr wrap="square" rtlCol="0">
            <a:spAutoFit/>
          </a:bodyPr>
          <a:lstStyle/>
          <a:p>
            <a:r>
              <a:rPr lang="zh-CN" altLang="en-US" sz="2800" b="1" spc="300" dirty="0">
                <a:solidFill>
                  <a:srgbClr val="4472C4"/>
                </a:solidFill>
                <a:latin typeface="微软雅黑" panose="020B0503020204020204" pitchFamily="34" charset="-122"/>
                <a:ea typeface="微软雅黑" panose="020B0503020204020204" pitchFamily="34" charset="-122"/>
                <a:sym typeface="+mn-ea"/>
              </a:rPr>
              <a:t>业务许可证管理不</a:t>
            </a:r>
            <a:r>
              <a:rPr lang="zh-CN" altLang="en-US" sz="2800" b="1" spc="300" dirty="0" smtClean="0">
                <a:solidFill>
                  <a:srgbClr val="4472C4"/>
                </a:solidFill>
                <a:latin typeface="微软雅黑" panose="020B0503020204020204" pitchFamily="34" charset="-122"/>
                <a:ea typeface="微软雅黑" panose="020B0503020204020204" pitchFamily="34" charset="-122"/>
                <a:sym typeface="+mn-ea"/>
              </a:rPr>
              <a:t>到位</a:t>
            </a:r>
            <a:endParaRPr lang="zh-CN" altLang="en-US" sz="2800" b="1" spc="300" dirty="0">
              <a:solidFill>
                <a:srgbClr val="4472C4"/>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1569085" y="3522980"/>
            <a:ext cx="6329680" cy="1455420"/>
            <a:chOff x="2471" y="5548"/>
            <a:chExt cx="9968" cy="2292"/>
          </a:xfrm>
        </p:grpSpPr>
        <p:sp>
          <p:nvSpPr>
            <p:cNvPr id="32" name="矩形 31"/>
            <p:cNvSpPr/>
            <p:nvPr>
              <p:custDataLst>
                <p:tags r:id="rId1"/>
              </p:custDataLst>
            </p:nvPr>
          </p:nvSpPr>
          <p:spPr>
            <a:xfrm>
              <a:off x="2471" y="6696"/>
              <a:ext cx="1112" cy="1144"/>
            </a:xfrm>
            <a:prstGeom prst="rect">
              <a:avLst/>
            </a:prstGeom>
            <a:solidFill>
              <a:srgbClr val="1BA8C9"/>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custDataLst>
                <p:tags r:id="rId2"/>
              </p:custDataLst>
            </p:nvPr>
          </p:nvSpPr>
          <p:spPr>
            <a:xfrm>
              <a:off x="5137" y="5548"/>
              <a:ext cx="7303" cy="1800"/>
            </a:xfrm>
            <a:prstGeom prst="rect">
              <a:avLst/>
            </a:prstGeom>
            <a:noFill/>
            <a:ln>
              <a:noFill/>
            </a:ln>
            <a:extLst>
              <a:ext uri="{909E8E84-426E-40DD-AFC4-6F175D3DCCD1}">
                <a14:hiddenFill xmlns:a14="http://schemas.microsoft.com/office/drawing/2010/main">
                  <a:solidFill>
                    <a:srgbClr val="1BA8C9"/>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l">
                <a:lnSpc>
                  <a:spcPct val="120000"/>
                </a:lnSpc>
              </a:pPr>
              <a:r>
                <a:rPr lang="zh-CN" altLang="en-US" sz="2400" b="1" spc="150">
                  <a:solidFill>
                    <a:schemeClr val="tx1"/>
                  </a:solidFill>
                  <a:latin typeface="Arial" panose="020B0604020202020204" pitchFamily="34" charset="0"/>
                  <a:ea typeface="微软雅黑" panose="020B0503020204020204" pitchFamily="34" charset="-122"/>
                  <a:sym typeface="Arial" panose="020B0604020202020204" pitchFamily="34" charset="0"/>
                </a:rPr>
                <a:t>未及时换领</a:t>
              </a:r>
              <a:endParaRPr lang="zh-CN" altLang="en-US" sz="2400" b="1" spc="1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custDataLst>
                <p:tags r:id="rId3"/>
              </p:custDataLst>
            </p:nvPr>
          </p:nvSpPr>
          <p:spPr>
            <a:xfrm>
              <a:off x="3874" y="6759"/>
              <a:ext cx="717" cy="1018"/>
            </a:xfrm>
            <a:prstGeom prst="rect">
              <a:avLst/>
            </a:prstGeom>
            <a:noFill/>
          </p:spPr>
          <p:txBody>
            <a:bodyPr wrap="none" rtlCol="0">
              <a:normAutofit/>
            </a:bodyPr>
            <a:lstStyle/>
            <a:p>
              <a:r>
                <a:rPr lang="en-US" altLang="zh-CN" sz="3600" b="1" dirty="0">
                  <a:solidFill>
                    <a:srgbClr val="1BA8C9"/>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1BA8C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KSO_Shape"/>
            <p:cNvSpPr>
              <a:spLocks noChangeAspect="1"/>
            </p:cNvSpPr>
            <p:nvPr>
              <p:custDataLst>
                <p:tags r:id="rId4"/>
              </p:custDataLst>
            </p:nvPr>
          </p:nvSpPr>
          <p:spPr bwMode="auto">
            <a:xfrm>
              <a:off x="2688" y="6975"/>
              <a:ext cx="676" cy="58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文本框 44"/>
          <p:cNvSpPr txBox="1"/>
          <p:nvPr/>
        </p:nvSpPr>
        <p:spPr>
          <a:xfrm>
            <a:off x="3423285" y="2778125"/>
            <a:ext cx="3964940" cy="755650"/>
          </a:xfrm>
          <a:prstGeom prst="rect">
            <a:avLst/>
          </a:prstGeom>
          <a:noFill/>
        </p:spPr>
        <p:txBody>
          <a:bodyPr wrap="square" rtlCol="0">
            <a:spAutoFit/>
          </a:bodyPr>
          <a:lstStyle/>
          <a:p>
            <a:pPr marL="285750" indent="-285750">
              <a:lnSpc>
                <a:spcPct val="12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新设分支机构</a:t>
            </a:r>
            <a:endParaRPr lang="zh-CN" altLang="en-US">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收购分支机构</a:t>
            </a:r>
            <a:endParaRPr lang="zh-CN" altLang="en-US">
              <a:latin typeface="微软雅黑" panose="020B0503020204020204" pitchFamily="34" charset="-122"/>
              <a:ea typeface="微软雅黑" panose="020B0503020204020204" pitchFamily="34" charset="-122"/>
            </a:endParaRPr>
          </a:p>
        </p:txBody>
      </p:sp>
      <p:sp>
        <p:nvSpPr>
          <p:cNvPr id="46" name="文本框 45"/>
          <p:cNvSpPr txBox="1"/>
          <p:nvPr/>
        </p:nvSpPr>
        <p:spPr>
          <a:xfrm>
            <a:off x="3407410" y="4507230"/>
            <a:ext cx="3210560" cy="1696720"/>
          </a:xfrm>
          <a:prstGeom prst="rect">
            <a:avLst/>
          </a:prstGeom>
          <a:noFill/>
        </p:spPr>
        <p:txBody>
          <a:bodyPr wrap="square" rtlCol="0">
            <a:spAutoFit/>
          </a:bodyPr>
          <a:lstStyle/>
          <a:p>
            <a:pPr marL="285750" indent="-285750">
              <a:lnSpc>
                <a:spcPct val="120000"/>
              </a:lnSpc>
              <a:buFont typeface="Wingdings" panose="05000000000000000000" charset="0"/>
              <a:buChar char="Ø"/>
            </a:pPr>
            <a:r>
              <a:rPr lang="zh-CN" altLang="en-US" spc="150">
                <a:latin typeface="微软雅黑" panose="020B0503020204020204" pitchFamily="34" charset="-122"/>
                <a:ea typeface="微软雅黑" panose="020B0503020204020204" pitchFamily="34" charset="-122"/>
                <a:sym typeface="+mn-ea"/>
              </a:rPr>
              <a:t>变更分支机构主要负责人</a:t>
            </a:r>
            <a:endParaRPr lang="zh-CN" altLang="en-US" spc="15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r>
              <a:rPr lang="zh-CN" altLang="en-US" spc="150">
                <a:latin typeface="微软雅黑" panose="020B0503020204020204" pitchFamily="34" charset="-122"/>
                <a:ea typeface="微软雅黑" panose="020B0503020204020204" pitchFamily="34" charset="-122"/>
                <a:sym typeface="+mn-ea"/>
              </a:rPr>
              <a:t>变更营业地址</a:t>
            </a:r>
            <a:endParaRPr lang="zh-CN" altLang="en-US" spc="15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r>
              <a:rPr lang="zh-CN" altLang="en-US" spc="150">
                <a:latin typeface="微软雅黑" panose="020B0503020204020204" pitchFamily="34" charset="-122"/>
                <a:ea typeface="微软雅黑" panose="020B0503020204020204" pitchFamily="34" charset="-122"/>
                <a:sym typeface="+mn-ea"/>
              </a:rPr>
              <a:t>变更营业范围</a:t>
            </a:r>
            <a:endParaRPr lang="zh-CN" altLang="en-US" spc="15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r>
              <a:rPr lang="zh-CN" altLang="en-US" spc="150">
                <a:latin typeface="微软雅黑" panose="020B0503020204020204" pitchFamily="34" charset="-122"/>
                <a:ea typeface="微软雅黑" panose="020B0503020204020204" pitchFamily="34" charset="-122"/>
                <a:sym typeface="+mn-ea"/>
              </a:rPr>
              <a:t>变更机构名称</a:t>
            </a:r>
            <a:endParaRPr lang="zh-CN" altLang="en-US" spc="150">
              <a:latin typeface="微软雅黑" panose="020B0503020204020204" pitchFamily="34" charset="-122"/>
              <a:ea typeface="微软雅黑" panose="020B0503020204020204" pitchFamily="34" charset="-122"/>
            </a:endParaRPr>
          </a:p>
          <a:p>
            <a:endParaRPr lang="zh-CN" altLang="en-US"/>
          </a:p>
        </p:txBody>
      </p:sp>
      <p:sp>
        <p:nvSpPr>
          <p:cNvPr id="51" name="文本框 50"/>
          <p:cNvSpPr txBox="1"/>
          <p:nvPr/>
        </p:nvSpPr>
        <p:spPr>
          <a:xfrm>
            <a:off x="8342775" y="2834209"/>
            <a:ext cx="3362325" cy="645160"/>
          </a:xfrm>
          <a:prstGeom prst="rect">
            <a:avLst/>
          </a:prstGeom>
          <a:noFill/>
        </p:spPr>
        <p:txBody>
          <a:bodyPr wrap="square" rtlCol="0">
            <a:spAutoFit/>
          </a:bodyPr>
          <a:lstStyle/>
          <a:p>
            <a:r>
              <a:rPr lang="zh-CN" altLang="en-US" spc="150">
                <a:latin typeface="微软雅黑" panose="020B0503020204020204" pitchFamily="34" charset="-122"/>
                <a:ea typeface="微软雅黑" panose="020B0503020204020204" pitchFamily="34" charset="-122"/>
                <a:sym typeface="+mn-ea"/>
              </a:rPr>
              <a:t>撤销分支机构</a:t>
            </a:r>
            <a:endParaRPr lang="zh-CN" altLang="en-US" spc="150">
              <a:latin typeface="微软雅黑" panose="020B0503020204020204" pitchFamily="34" charset="-122"/>
              <a:ea typeface="微软雅黑" panose="020B0503020204020204" pitchFamily="34" charset="-122"/>
            </a:endParaRPr>
          </a:p>
          <a:p>
            <a:endParaRPr lang="zh-CN" altLang="en-US"/>
          </a:p>
        </p:txBody>
      </p:sp>
      <p:grpSp>
        <p:nvGrpSpPr>
          <p:cNvPr id="2" name="组合 1"/>
          <p:cNvGrpSpPr/>
          <p:nvPr/>
        </p:nvGrpSpPr>
        <p:grpSpPr>
          <a:xfrm>
            <a:off x="1569085" y="2003425"/>
            <a:ext cx="6611620" cy="2950210"/>
            <a:chOff x="2471" y="3155"/>
            <a:chExt cx="10412" cy="4646"/>
          </a:xfrm>
        </p:grpSpPr>
        <p:sp>
          <p:nvSpPr>
            <p:cNvPr id="26" name="矩形 25"/>
            <p:cNvSpPr/>
            <p:nvPr>
              <p:custDataLst>
                <p:tags r:id="rId5"/>
              </p:custDataLst>
            </p:nvPr>
          </p:nvSpPr>
          <p:spPr>
            <a:xfrm>
              <a:off x="2471" y="3823"/>
              <a:ext cx="1112" cy="1144"/>
            </a:xfrm>
            <a:prstGeom prst="rect">
              <a:avLst/>
            </a:prstGeom>
            <a:solidFill>
              <a:srgbClr val="1784C7"/>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custDataLst>
                <p:tags r:id="rId6"/>
              </p:custDataLst>
            </p:nvPr>
          </p:nvSpPr>
          <p:spPr>
            <a:xfrm>
              <a:off x="5021" y="3155"/>
              <a:ext cx="7303" cy="1800"/>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l">
                <a:lnSpc>
                  <a:spcPct val="120000"/>
                </a:lnSpc>
              </a:pPr>
              <a:r>
                <a:rPr lang="zh-CN" altLang="en-US" sz="2400" b="1" spc="300">
                  <a:solidFill>
                    <a:schemeClr val="tx1"/>
                  </a:solidFill>
                  <a:latin typeface="微软雅黑" panose="020B0503020204020204" pitchFamily="34" charset="-122"/>
                  <a:ea typeface="微软雅黑" panose="020B0503020204020204" pitchFamily="34" charset="-122"/>
                  <a:cs typeface="+mj-cs"/>
                  <a:sym typeface="+mn-ea"/>
                </a:rPr>
                <a:t>未及时申领</a:t>
              </a:r>
              <a:endParaRPr lang="zh-CN" altLang="en-US" sz="2400" b="1" spc="300">
                <a:solidFill>
                  <a:schemeClr val="tx1"/>
                </a:solidFill>
                <a:latin typeface="微软雅黑" panose="020B0503020204020204" pitchFamily="34" charset="-122"/>
                <a:ea typeface="微软雅黑" panose="020B0503020204020204" pitchFamily="34" charset="-122"/>
                <a:cs typeface="+mj-cs"/>
              </a:endParaRPr>
            </a:p>
            <a:p>
              <a:pPr algn="l">
                <a:lnSpc>
                  <a:spcPct val="120000"/>
                </a:lnSpc>
              </a:pPr>
              <a:endParaRPr lang="zh-CN" altLang="en-US" sz="2400" b="1" spc="30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30" name="文本框 29"/>
            <p:cNvSpPr txBox="1"/>
            <p:nvPr>
              <p:custDataLst>
                <p:tags r:id="rId7"/>
              </p:custDataLst>
            </p:nvPr>
          </p:nvSpPr>
          <p:spPr>
            <a:xfrm>
              <a:off x="3943" y="3949"/>
              <a:ext cx="717" cy="1018"/>
            </a:xfrm>
            <a:prstGeom prst="rect">
              <a:avLst/>
            </a:prstGeom>
            <a:noFill/>
          </p:spPr>
          <p:txBody>
            <a:bodyPr wrap="none" rtlCol="0">
              <a:normAutofit/>
            </a:bodyPr>
            <a:lstStyle/>
            <a:p>
              <a:r>
                <a:rPr lang="en-US" altLang="zh-CN" sz="3600" b="1" dirty="0">
                  <a:solidFill>
                    <a:srgbClr val="1784C7"/>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1784C7"/>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KSO_Shape"/>
            <p:cNvSpPr/>
            <p:nvPr>
              <p:custDataLst>
                <p:tags r:id="rId8"/>
              </p:custDataLst>
            </p:nvPr>
          </p:nvSpPr>
          <p:spPr bwMode="auto">
            <a:xfrm>
              <a:off x="2696" y="4047"/>
              <a:ext cx="660" cy="696"/>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FFFFFF"/>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custDataLst>
                <p:tags r:id="rId9"/>
              </p:custDataLst>
            </p:nvPr>
          </p:nvSpPr>
          <p:spPr>
            <a:xfrm>
              <a:off x="10764" y="6657"/>
              <a:ext cx="1112" cy="1144"/>
            </a:xfrm>
            <a:prstGeom prst="rect">
              <a:avLst/>
            </a:prstGeom>
            <a:solidFill>
              <a:srgbClr val="1784C7"/>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custDataLst>
                <p:tags r:id="rId10"/>
              </p:custDataLst>
            </p:nvPr>
          </p:nvSpPr>
          <p:spPr>
            <a:xfrm>
              <a:off x="12167" y="6720"/>
              <a:ext cx="717" cy="1018"/>
            </a:xfrm>
            <a:prstGeom prst="rect">
              <a:avLst/>
            </a:prstGeom>
            <a:noFill/>
          </p:spPr>
          <p:txBody>
            <a:bodyPr wrap="none" rtlCol="0">
              <a:normAutofit/>
            </a:bodyPr>
            <a:lstStyle/>
            <a:p>
              <a:r>
                <a:rPr lang="en-US" altLang="zh-CN" sz="3600" b="1" dirty="0">
                  <a:solidFill>
                    <a:srgbClr val="1784C7"/>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1784C7"/>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KSO_Shape"/>
            <p:cNvSpPr/>
            <p:nvPr>
              <p:custDataLst>
                <p:tags r:id="rId11"/>
              </p:custDataLst>
            </p:nvPr>
          </p:nvSpPr>
          <p:spPr bwMode="auto">
            <a:xfrm>
              <a:off x="10989" y="6881"/>
              <a:ext cx="660" cy="696"/>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FFFFFF"/>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6798945" y="2004695"/>
            <a:ext cx="6084570" cy="2588895"/>
            <a:chOff x="10707" y="3157"/>
            <a:chExt cx="9582" cy="4077"/>
          </a:xfrm>
        </p:grpSpPr>
        <p:sp>
          <p:nvSpPr>
            <p:cNvPr id="38" name="矩形 37"/>
            <p:cNvSpPr/>
            <p:nvPr>
              <p:custDataLst>
                <p:tags r:id="rId12"/>
              </p:custDataLst>
            </p:nvPr>
          </p:nvSpPr>
          <p:spPr>
            <a:xfrm>
              <a:off x="10707" y="3815"/>
              <a:ext cx="1112" cy="1144"/>
            </a:xfrm>
            <a:prstGeom prst="rect">
              <a:avLst/>
            </a:prstGeom>
            <a:solidFill>
              <a:srgbClr val="22C29C"/>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3"/>
              </p:custDataLst>
            </p:nvPr>
          </p:nvSpPr>
          <p:spPr>
            <a:xfrm>
              <a:off x="12798" y="3157"/>
              <a:ext cx="7303" cy="1800"/>
            </a:xfrm>
            <a:prstGeom prst="rect">
              <a:avLst/>
            </a:prstGeom>
            <a:noFill/>
            <a:ln>
              <a:noFill/>
            </a:ln>
            <a:extLst>
              <a:ext uri="{909E8E84-426E-40DD-AFC4-6F175D3DCCD1}">
                <a14:hiddenFill xmlns:a14="http://schemas.microsoft.com/office/drawing/2010/main">
                  <a:solidFill>
                    <a:srgbClr val="22C29C"/>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l">
                <a:lnSpc>
                  <a:spcPct val="120000"/>
                </a:lnSpc>
              </a:pPr>
              <a:r>
                <a:rPr lang="zh-CN" altLang="en-US" sz="2400" b="1" spc="15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rPr>
                <a:t>未及时注销</a:t>
              </a:r>
              <a:endParaRPr lang="zh-CN" altLang="en-US" sz="2400" b="1" spc="15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custDataLst>
                <p:tags r:id="rId14"/>
              </p:custDataLst>
            </p:nvPr>
          </p:nvSpPr>
          <p:spPr>
            <a:xfrm>
              <a:off x="12165" y="3793"/>
              <a:ext cx="717" cy="1018"/>
            </a:xfrm>
            <a:prstGeom prst="rect">
              <a:avLst/>
            </a:prstGeom>
            <a:noFill/>
          </p:spPr>
          <p:txBody>
            <a:bodyPr wrap="none" rtlCol="0">
              <a:normAutofit/>
            </a:bodyPr>
            <a:lstStyle/>
            <a:p>
              <a:r>
                <a:rPr lang="en-US" altLang="zh-CN" sz="3600" b="1" dirty="0">
                  <a:solidFill>
                    <a:srgbClr val="22C29C"/>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22C29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KSO_Shape"/>
            <p:cNvSpPr>
              <a:spLocks noChangeAspect="1"/>
            </p:cNvSpPr>
            <p:nvPr>
              <p:custDataLst>
                <p:tags r:id="rId15"/>
              </p:custDataLst>
            </p:nvPr>
          </p:nvSpPr>
          <p:spPr bwMode="auto">
            <a:xfrm>
              <a:off x="10924" y="4054"/>
              <a:ext cx="676" cy="496"/>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rmAutofit fontScale="77500"/>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custDataLst>
                <p:tags r:id="rId16"/>
              </p:custDataLst>
            </p:nvPr>
          </p:nvSpPr>
          <p:spPr>
            <a:xfrm>
              <a:off x="12987" y="5434"/>
              <a:ext cx="7303" cy="1800"/>
            </a:xfrm>
            <a:prstGeom prst="rect">
              <a:avLst/>
            </a:prstGeom>
            <a:noFill/>
            <a:ln>
              <a:noFill/>
            </a:ln>
            <a:extLst>
              <a:ext uri="{909E8E84-426E-40DD-AFC4-6F175D3DCCD1}">
                <a14:hiddenFill xmlns:a14="http://schemas.microsoft.com/office/drawing/2010/main">
                  <a:solidFill>
                    <a:srgbClr val="22C29C"/>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l">
                <a:lnSpc>
                  <a:spcPct val="120000"/>
                </a:lnSpc>
              </a:pPr>
              <a:r>
                <a:rPr lang="zh-CN" altLang="en-US" sz="2400" b="1" spc="15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rPr>
                <a:t>未及时补领</a:t>
              </a:r>
              <a:endParaRPr lang="zh-CN" altLang="en-US" sz="2400" b="1" spc="15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文本框 65"/>
          <p:cNvSpPr txBox="1"/>
          <p:nvPr/>
        </p:nvSpPr>
        <p:spPr>
          <a:xfrm>
            <a:off x="8415020" y="4429125"/>
            <a:ext cx="3210560" cy="1032510"/>
          </a:xfrm>
          <a:prstGeom prst="rect">
            <a:avLst/>
          </a:prstGeom>
          <a:noFill/>
        </p:spPr>
        <p:txBody>
          <a:bodyPr wrap="square" rtlCol="0">
            <a:spAutoFit/>
          </a:bodyPr>
          <a:lstStyle/>
          <a:p>
            <a:pPr marL="285750" indent="-285750">
              <a:lnSpc>
                <a:spcPct val="120000"/>
              </a:lnSpc>
              <a:buFont typeface="Wingdings" panose="05000000000000000000" charset="0"/>
              <a:buChar char="Ø"/>
            </a:pPr>
            <a:r>
              <a:rPr lang="zh-CN" altLang="en-US" spc="150">
                <a:latin typeface="微软雅黑" panose="020B0503020204020204" pitchFamily="34" charset="-122"/>
                <a:ea typeface="微软雅黑" panose="020B0503020204020204" pitchFamily="34" charset="-122"/>
                <a:sym typeface="+mn-ea"/>
              </a:rPr>
              <a:t>许可证破损</a:t>
            </a:r>
            <a:endParaRPr lang="zh-CN" altLang="en-US" spc="15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r>
              <a:rPr lang="zh-CN" altLang="en-US" spc="150">
                <a:latin typeface="微软雅黑" panose="020B0503020204020204" pitchFamily="34" charset="-122"/>
                <a:ea typeface="微软雅黑" panose="020B0503020204020204" pitchFamily="34" charset="-122"/>
                <a:sym typeface="+mn-ea"/>
              </a:rPr>
              <a:t>许可证遗失</a:t>
            </a:r>
            <a:endParaRPr lang="zh-CN" altLang="en-US" spc="150">
              <a:latin typeface="微软雅黑" panose="020B0503020204020204" pitchFamily="34" charset="-122"/>
              <a:ea typeface="微软雅黑" panose="020B0503020204020204" pitchFamily="34" charset="-122"/>
              <a:sym typeface="+mn-ea"/>
            </a:endParaRPr>
          </a:p>
          <a:p>
            <a:endParaRPr lang="zh-CN" altLang="en-US"/>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17"/>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02954" y="1424635"/>
            <a:ext cx="8495030" cy="5009515"/>
          </a:xfrm>
          <a:prstGeom prst="rect">
            <a:avLst/>
          </a:prstGeom>
        </p:spPr>
      </p:pic>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8" name="文本框 7"/>
          <p:cNvSpPr txBox="1"/>
          <p:nvPr/>
        </p:nvSpPr>
        <p:spPr>
          <a:xfrm>
            <a:off x="1919605" y="432435"/>
            <a:ext cx="7135495" cy="521970"/>
          </a:xfrm>
          <a:prstGeom prst="rect">
            <a:avLst/>
          </a:prstGeom>
          <a:noFill/>
        </p:spPr>
        <p:txBody>
          <a:bodyPr wrap="square" rtlCol="0">
            <a:spAutoFit/>
          </a:bodyPr>
          <a:lstStyle/>
          <a:p>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内部</a:t>
            </a:r>
            <a:r>
              <a:rPr lang="zh-CN" altLang="en-US" sz="2800" b="1" dirty="0">
                <a:solidFill>
                  <a:srgbClr val="4472C4"/>
                </a:solidFill>
                <a:latin typeface="微软雅黑" panose="020B0503020204020204" pitchFamily="34" charset="-122"/>
                <a:ea typeface="微软雅黑" panose="020B0503020204020204" pitchFamily="34" charset="-122"/>
                <a:sym typeface="+mn-ea"/>
              </a:rPr>
              <a:t>管理处罚案例</a:t>
            </a:r>
            <a:r>
              <a:rPr lang="en-US" altLang="zh-CN" sz="2800" b="1" dirty="0">
                <a:solidFill>
                  <a:srgbClr val="4472C4"/>
                </a:solidFill>
                <a:latin typeface="微软雅黑" panose="020B0503020204020204" pitchFamily="34" charset="-122"/>
                <a:ea typeface="微软雅黑" panose="020B0503020204020204" pitchFamily="34" charset="-122"/>
                <a:sym typeface="+mn-ea"/>
              </a:rPr>
              <a:t>3</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517935" y="33390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8"/>
          <p:cNvSpPr/>
          <p:nvPr/>
        </p:nvSpPr>
        <p:spPr>
          <a:xfrm>
            <a:off x="461010" y="75565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96010" y="75565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267460" y="75565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438275" y="75565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1897380" y="290830"/>
            <a:ext cx="7135495" cy="521970"/>
          </a:xfrm>
          <a:prstGeom prst="rect">
            <a:avLst/>
          </a:prstGeom>
          <a:noFill/>
        </p:spPr>
        <p:txBody>
          <a:bodyPr wrap="square" rtlCol="0">
            <a:spAutoFit/>
          </a:bodyPr>
          <a:lstStyle/>
          <a:p>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人员管理要求</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19465" name="Freeform 9"/>
          <p:cNvSpPr/>
          <p:nvPr>
            <p:custDataLst>
              <p:tags r:id="rId1"/>
            </p:custDataLst>
          </p:nvPr>
        </p:nvSpPr>
        <p:spPr bwMode="auto">
          <a:xfrm rot="21252758">
            <a:off x="4949321" y="1877154"/>
            <a:ext cx="1350296" cy="1554114"/>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1D6DC2"/>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2" name="Freeform 26"/>
          <p:cNvSpPr>
            <a:spLocks noEditPoints="1"/>
          </p:cNvSpPr>
          <p:nvPr>
            <p:custDataLst>
              <p:tags r:id="rId2"/>
            </p:custDataLst>
          </p:nvPr>
        </p:nvSpPr>
        <p:spPr bwMode="auto">
          <a:xfrm>
            <a:off x="5393762" y="2420016"/>
            <a:ext cx="465619" cy="470045"/>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67" name="Freeform 11"/>
          <p:cNvSpPr/>
          <p:nvPr>
            <p:custDataLst>
              <p:tags r:id="rId3"/>
            </p:custDataLst>
          </p:nvPr>
        </p:nvSpPr>
        <p:spPr bwMode="auto">
          <a:xfrm rot="21300000">
            <a:off x="5605312" y="3066034"/>
            <a:ext cx="1350296" cy="1554114"/>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AFA2"/>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7" name="Freeform 31"/>
          <p:cNvSpPr>
            <a:spLocks noEditPoints="1"/>
          </p:cNvSpPr>
          <p:nvPr>
            <p:custDataLst>
              <p:tags r:id="rId4"/>
            </p:custDataLst>
          </p:nvPr>
        </p:nvSpPr>
        <p:spPr bwMode="auto">
          <a:xfrm>
            <a:off x="6044565" y="3561080"/>
            <a:ext cx="472440" cy="563880"/>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5"/>
            </p:custDataLst>
          </p:nvPr>
        </p:nvSpPr>
        <p:spPr>
          <a:xfrm>
            <a:off x="7518378" y="2805189"/>
            <a:ext cx="3764915" cy="539750"/>
          </a:xfrm>
          <a:prstGeom prst="rect">
            <a:avLst/>
          </a:prstGeom>
          <a:noFill/>
        </p:spPr>
        <p:txBody>
          <a:bodyPr wrap="square" rtlCol="0">
            <a:noAutofit/>
          </a:bodyPr>
          <a:lstStyle/>
          <a:p>
            <a:pPr>
              <a:lnSpc>
                <a:spcPct val="120000"/>
              </a:lnSpc>
              <a:spcBef>
                <a:spcPct val="0"/>
              </a:spcBef>
            </a:pPr>
            <a:r>
              <a:rPr lang="zh-CN" altLang="en-US" sz="2000" b="1" spc="300" dirty="0" smtClean="0">
                <a:solidFill>
                  <a:srgbClr val="000000"/>
                </a:solidFill>
                <a:latin typeface="微软雅黑" panose="020B0503020204020204" pitchFamily="34" charset="-122"/>
                <a:ea typeface="微软雅黑" panose="020B0503020204020204" pitchFamily="34" charset="-122"/>
                <a:cs typeface="+mn-ea"/>
                <a:sym typeface="+mn-ea"/>
              </a:rPr>
              <a:t>合规管理全覆盖</a:t>
            </a:r>
            <a:endParaRPr lang="zh-CN" altLang="en-US" sz="2000" b="1" spc="300" dirty="0">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2" name="文本框 1"/>
          <p:cNvSpPr txBox="1"/>
          <p:nvPr/>
        </p:nvSpPr>
        <p:spPr>
          <a:xfrm>
            <a:off x="7173310" y="3350172"/>
            <a:ext cx="4335517" cy="2824655"/>
          </a:xfrm>
          <a:prstGeom prst="rect">
            <a:avLst/>
          </a:prstGeom>
          <a:noFill/>
        </p:spPr>
        <p:txBody>
          <a:bodyPr wrap="square" rtlCol="0">
            <a:noAutofit/>
          </a:bodyPr>
          <a:lstStyle/>
          <a:p>
            <a:pPr marL="285750" indent="-285750">
              <a:lnSpc>
                <a:spcPct val="120000"/>
              </a:lnSpc>
              <a:buFont typeface="Wingdings" panose="05000000000000000000" charset="0"/>
              <a:buChar char="Ø"/>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证券公司和证券投资基金管理公司合规管理办法</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20000"/>
              </a:lnSpc>
            </a:pPr>
            <a:r>
              <a:rPr lang="zh-CN" altLang="en-US" b="1" dirty="0" smtClean="0">
                <a:latin typeface="微软雅黑" panose="020B0503020204020204" pitchFamily="34" charset="-122"/>
                <a:ea typeface="微软雅黑" panose="020B0503020204020204" pitchFamily="34" charset="-122"/>
              </a:rPr>
              <a:t>第三</a:t>
            </a:r>
            <a:r>
              <a:rPr lang="zh-CN" altLang="en-US" b="1" dirty="0">
                <a:latin typeface="微软雅黑" panose="020B0503020204020204" pitchFamily="34" charset="-122"/>
                <a:ea typeface="微软雅黑" panose="020B0503020204020204" pitchFamily="34" charset="-122"/>
              </a:rPr>
              <a:t>条</a:t>
            </a:r>
            <a:r>
              <a:rPr lang="zh-CN" altLang="en-US" dirty="0">
                <a:latin typeface="微软雅黑" panose="020B0503020204020204" pitchFamily="34" charset="-122"/>
                <a:ea typeface="微软雅黑" panose="020B0503020204020204" pitchFamily="34" charset="-122"/>
              </a:rPr>
              <a:t>　证券基金经营机构的合规管理应当覆盖所有业务，各部门、各分支机构、各层级子公司和全体工作人员，贯穿决策、执行、监督、反馈等各个环节。</a:t>
            </a:r>
            <a:endParaRPr lang="zh-CN" altLang="en-US" sz="1600"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z="1600" spc="150" dirty="0">
              <a:latin typeface="微软雅黑" panose="020B0503020204020204" pitchFamily="34" charset="-122"/>
              <a:ea typeface="微软雅黑" panose="020B0503020204020204" pitchFamily="34" charset="-122"/>
              <a:sym typeface="+mn-ea"/>
            </a:endParaRPr>
          </a:p>
          <a:p>
            <a:pPr indent="0">
              <a:lnSpc>
                <a:spcPct val="120000"/>
              </a:lnSpc>
              <a:buNone/>
            </a:pPr>
            <a:endParaRPr lang="zh-CN" altLang="en-US" sz="1600"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endParaRPr>
          </a:p>
          <a:p>
            <a:endParaRPr lang="zh-CN" altLang="en-US" dirty="0"/>
          </a:p>
        </p:txBody>
      </p:sp>
      <p:sp>
        <p:nvSpPr>
          <p:cNvPr id="10" name="文本框 9"/>
          <p:cNvSpPr txBox="1"/>
          <p:nvPr/>
        </p:nvSpPr>
        <p:spPr>
          <a:xfrm>
            <a:off x="473485" y="29072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12" name="文本框 11"/>
          <p:cNvSpPr txBox="1"/>
          <p:nvPr>
            <p:custDataLst>
              <p:tags r:id="rId6"/>
            </p:custDataLst>
          </p:nvPr>
        </p:nvSpPr>
        <p:spPr>
          <a:xfrm>
            <a:off x="1267297" y="2036836"/>
            <a:ext cx="3764915" cy="539750"/>
          </a:xfrm>
          <a:prstGeom prst="rect">
            <a:avLst/>
          </a:prstGeom>
          <a:noFill/>
        </p:spPr>
        <p:txBody>
          <a:bodyPr wrap="square" rtlCol="0">
            <a:noAutofit/>
          </a:bodyPr>
          <a:lstStyle/>
          <a:p>
            <a:pPr>
              <a:lnSpc>
                <a:spcPct val="120000"/>
              </a:lnSpc>
              <a:spcBef>
                <a:spcPct val="0"/>
              </a:spcBef>
            </a:pPr>
            <a:r>
              <a:rPr lang="zh-CN" altLang="en-US" sz="2000" b="1" spc="300" dirty="0">
                <a:solidFill>
                  <a:srgbClr val="000000"/>
                </a:solidFill>
                <a:latin typeface="微软雅黑" panose="020B0503020204020204" pitchFamily="34" charset="-122"/>
                <a:ea typeface="微软雅黑" panose="020B0503020204020204" pitchFamily="34" charset="-122"/>
                <a:cs typeface="+mn-ea"/>
                <a:sym typeface="+mn-ea"/>
              </a:rPr>
              <a:t>岗位兼任禁止</a:t>
            </a:r>
            <a:endParaRPr lang="zh-CN" altLang="en-US" sz="2000" b="1" spc="300" dirty="0">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13" name="文本框 12"/>
          <p:cNvSpPr txBox="1"/>
          <p:nvPr/>
        </p:nvSpPr>
        <p:spPr>
          <a:xfrm>
            <a:off x="472966" y="2706414"/>
            <a:ext cx="4611414" cy="2824655"/>
          </a:xfrm>
          <a:prstGeom prst="rect">
            <a:avLst/>
          </a:prstGeom>
          <a:noFill/>
        </p:spPr>
        <p:txBody>
          <a:bodyPr wrap="square" rtlCol="0">
            <a:noAutofit/>
          </a:bodyPr>
          <a:lstStyle/>
          <a:p>
            <a:pPr marL="285750" indent="-285750">
              <a:lnSpc>
                <a:spcPct val="120000"/>
              </a:lnSpc>
              <a:buFont typeface="Wingdings" panose="05000000000000000000" charset="0"/>
              <a:buChar char="Ø"/>
            </a:pPr>
            <a:r>
              <a:rPr lang="zh-CN" altLang="en-US" spc="150" dirty="0">
                <a:latin typeface="微软雅黑" panose="020B0503020204020204" pitchFamily="34" charset="-122"/>
                <a:ea typeface="微软雅黑" panose="020B0503020204020204" pitchFamily="34" charset="-122"/>
                <a:sym typeface="+mn-ea"/>
              </a:rPr>
              <a:t>《关于加强证券经纪业务管理的规定》第四条第一项规定：从事技术、风险监控、合规管理的人员不得从事营销、客户账户及客户资金存管等业务活动；营销人员不得经办客户账户及客户资金存管业务；技术人员不得承担风险监控及合规管理职责。</a:t>
            </a:r>
            <a:endParaRPr lang="zh-CN" altLang="en-US"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z="1600"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z="1600" spc="150" dirty="0">
              <a:latin typeface="微软雅黑" panose="020B0503020204020204" pitchFamily="34" charset="-122"/>
              <a:ea typeface="微软雅黑" panose="020B0503020204020204" pitchFamily="34" charset="-122"/>
              <a:sym typeface="+mn-ea"/>
            </a:endParaRPr>
          </a:p>
          <a:p>
            <a:pPr indent="0">
              <a:lnSpc>
                <a:spcPct val="120000"/>
              </a:lnSpc>
              <a:buNone/>
            </a:pPr>
            <a:endParaRPr lang="zh-CN" altLang="en-US" sz="1600"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Ø"/>
            </a:pPr>
            <a:endParaRPr lang="zh-CN" altLang="en-US" spc="150" dirty="0">
              <a:latin typeface="微软雅黑" panose="020B0503020204020204" pitchFamily="34" charset="-122"/>
              <a:ea typeface="微软雅黑" panose="020B0503020204020204" pitchFamily="34" charset="-122"/>
            </a:endParaRPr>
          </a:p>
          <a:p>
            <a:endParaRPr lang="zh-CN" altLang="en-US" dirty="0"/>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7"/>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705496" y="331849"/>
            <a:ext cx="651140" cy="46166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a:t>
            </a:r>
            <a:endParaRPr lang="en-US" altLang="zh-CN" sz="24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71503" y="80948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9684"/>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grpSp>
        <p:nvGrpSpPr>
          <p:cNvPr id="21" name="组合 20"/>
          <p:cNvGrpSpPr/>
          <p:nvPr>
            <p:custDataLst>
              <p:tags r:id="rId1"/>
            </p:custDataLst>
          </p:nvPr>
        </p:nvGrpSpPr>
        <p:grpSpPr>
          <a:xfrm>
            <a:off x="6169025" y="3480435"/>
            <a:ext cx="4420870" cy="1259840"/>
            <a:chOff x="9715" y="5481"/>
            <a:chExt cx="6962" cy="1984"/>
          </a:xfrm>
        </p:grpSpPr>
        <p:cxnSp>
          <p:nvCxnSpPr>
            <p:cNvPr id="72" name="直接连接符 71"/>
            <p:cNvCxnSpPr/>
            <p:nvPr>
              <p:custDataLst>
                <p:tags r:id="rId2"/>
              </p:custDataLst>
            </p:nvPr>
          </p:nvCxnSpPr>
          <p:spPr>
            <a:xfrm>
              <a:off x="9717" y="7465"/>
              <a:ext cx="6961"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3"/>
              </p:custDataLst>
            </p:nvPr>
          </p:nvSpPr>
          <p:spPr>
            <a:xfrm>
              <a:off x="11247" y="5687"/>
              <a:ext cx="5264" cy="6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产品销售和适当性管理</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custDataLst>
                <p:tags r:id="rId4"/>
              </p:custDataLst>
            </p:nvPr>
          </p:nvSpPr>
          <p:spPr>
            <a:xfrm>
              <a:off x="9715" y="5481"/>
              <a:ext cx="1294" cy="1294"/>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custDataLst>
              <p:tags r:id="rId5"/>
            </p:custDataLst>
          </p:nvPr>
        </p:nvGrpSpPr>
        <p:grpSpPr>
          <a:xfrm>
            <a:off x="1357630" y="3480435"/>
            <a:ext cx="4422140" cy="1259840"/>
            <a:chOff x="2138" y="5481"/>
            <a:chExt cx="6964" cy="1984"/>
          </a:xfrm>
        </p:grpSpPr>
        <p:cxnSp>
          <p:nvCxnSpPr>
            <p:cNvPr id="60" name="直接连接符 59"/>
            <p:cNvCxnSpPr/>
            <p:nvPr>
              <p:custDataLst>
                <p:tags r:id="rId6"/>
              </p:custDataLst>
            </p:nvPr>
          </p:nvCxnSpPr>
          <p:spPr>
            <a:xfrm>
              <a:off x="2141" y="7465"/>
              <a:ext cx="6961"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4" name="矩形 3"/>
            <p:cNvSpPr/>
            <p:nvPr>
              <p:custDataLst>
                <p:tags r:id="rId7"/>
              </p:custDataLst>
            </p:nvPr>
          </p:nvSpPr>
          <p:spPr>
            <a:xfrm>
              <a:off x="2138" y="5481"/>
              <a:ext cx="1294" cy="1294"/>
            </a:xfrm>
            <a:prstGeom prst="rect">
              <a:avLst/>
            </a:prstGeom>
            <a:solidFill>
              <a:schemeClr val="bg1">
                <a:lumMod val="5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8"/>
              </p:custDataLst>
            </p:nvPr>
          </p:nvSpPr>
          <p:spPr>
            <a:xfrm>
              <a:off x="3838" y="5788"/>
              <a:ext cx="526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分支机构业务管控</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组合 17"/>
          <p:cNvGrpSpPr/>
          <p:nvPr>
            <p:custDataLst>
              <p:tags r:id="rId9"/>
            </p:custDataLst>
          </p:nvPr>
        </p:nvGrpSpPr>
        <p:grpSpPr>
          <a:xfrm>
            <a:off x="6169025" y="1834515"/>
            <a:ext cx="4420870" cy="1259840"/>
            <a:chOff x="9715" y="2889"/>
            <a:chExt cx="6962" cy="1984"/>
          </a:xfrm>
        </p:grpSpPr>
        <p:cxnSp>
          <p:nvCxnSpPr>
            <p:cNvPr id="71" name="直接连接符 70"/>
            <p:cNvCxnSpPr/>
            <p:nvPr>
              <p:custDataLst>
                <p:tags r:id="rId10"/>
              </p:custDataLst>
            </p:nvPr>
          </p:nvCxnSpPr>
          <p:spPr>
            <a:xfrm>
              <a:off x="9717" y="4873"/>
              <a:ext cx="6961"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32" name="矩形 31"/>
            <p:cNvSpPr/>
            <p:nvPr>
              <p:custDataLst>
                <p:tags r:id="rId11"/>
              </p:custDataLst>
            </p:nvPr>
          </p:nvSpPr>
          <p:spPr>
            <a:xfrm>
              <a:off x="9715" y="2889"/>
              <a:ext cx="1294" cy="1294"/>
            </a:xfrm>
            <a:prstGeom prst="rect">
              <a:avLst/>
            </a:prstGeom>
            <a:solidFill>
              <a:schemeClr val="accent1">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2"/>
              </p:custDataLst>
            </p:nvPr>
          </p:nvSpPr>
          <p:spPr>
            <a:xfrm>
              <a:off x="11282" y="3289"/>
              <a:ext cx="5264" cy="6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accent1">
                      <a:lumMod val="75000"/>
                    </a:schemeClr>
                  </a:solidFill>
                  <a:cs typeface="+mn-ea"/>
                  <a:sym typeface="Arial" panose="020B0604020202020204" pitchFamily="34" charset="0"/>
                </a:rPr>
                <a:t>员工执业行为管理</a:t>
              </a:r>
              <a:endParaRPr lang="zh-CN" altLang="en-US" sz="1800" b="1" spc="300">
                <a:solidFill>
                  <a:schemeClr val="accent1">
                    <a:lumMod val="75000"/>
                  </a:schemeClr>
                </a:solidFill>
                <a:cs typeface="+mn-ea"/>
                <a:sym typeface="Arial" panose="020B0604020202020204" pitchFamily="34" charset="0"/>
              </a:endParaRPr>
            </a:p>
          </p:txBody>
        </p:sp>
      </p:grpSp>
      <p:grpSp>
        <p:nvGrpSpPr>
          <p:cNvPr id="8" name="组合 7"/>
          <p:cNvGrpSpPr/>
          <p:nvPr>
            <p:custDataLst>
              <p:tags r:id="rId13"/>
            </p:custDataLst>
          </p:nvPr>
        </p:nvGrpSpPr>
        <p:grpSpPr>
          <a:xfrm>
            <a:off x="1357630" y="1715135"/>
            <a:ext cx="4422140" cy="1379220"/>
            <a:chOff x="2138" y="2701"/>
            <a:chExt cx="6964" cy="2172"/>
          </a:xfrm>
        </p:grpSpPr>
        <p:cxnSp>
          <p:nvCxnSpPr>
            <p:cNvPr id="57" name="直接连接符 56"/>
            <p:cNvCxnSpPr/>
            <p:nvPr>
              <p:custDataLst>
                <p:tags r:id="rId14"/>
              </p:custDataLst>
            </p:nvPr>
          </p:nvCxnSpPr>
          <p:spPr>
            <a:xfrm>
              <a:off x="2141" y="4873"/>
              <a:ext cx="6961"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63" name="矩形 62"/>
            <p:cNvSpPr/>
            <p:nvPr>
              <p:custDataLst>
                <p:tags r:id="rId15"/>
              </p:custDataLst>
            </p:nvPr>
          </p:nvSpPr>
          <p:spPr>
            <a:xfrm>
              <a:off x="2138" y="2889"/>
              <a:ext cx="1294" cy="1294"/>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6"/>
              </p:custDataLst>
            </p:nvPr>
          </p:nvSpPr>
          <p:spPr>
            <a:xfrm>
              <a:off x="3838" y="2701"/>
              <a:ext cx="5264"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cs typeface="+mn-ea"/>
                  <a:sym typeface="+mn-ea"/>
                </a:rPr>
                <a:t>分支机构内部管理</a:t>
              </a:r>
              <a:endParaRPr lang="zh-CN" altLang="en-US" sz="1800" b="1" spc="300">
                <a:solidFill>
                  <a:schemeClr val="bg2">
                    <a:lumMod val="75000"/>
                  </a:schemeClr>
                </a:solidFill>
                <a:ea typeface="微软雅黑" panose="020B0503020204020204" pitchFamily="34" charset="-122"/>
                <a:cs typeface="+mn-ea"/>
                <a:sym typeface="+mn-ea"/>
              </a:endParaRPr>
            </a:p>
          </p:txBody>
        </p:sp>
      </p:grpSp>
      <p:grpSp>
        <p:nvGrpSpPr>
          <p:cNvPr id="22" name="组合 21"/>
          <p:cNvGrpSpPr/>
          <p:nvPr>
            <p:custDataLst>
              <p:tags r:id="rId17"/>
            </p:custDataLst>
          </p:nvPr>
        </p:nvGrpSpPr>
        <p:grpSpPr>
          <a:xfrm>
            <a:off x="1359535" y="5126355"/>
            <a:ext cx="4385310" cy="821690"/>
            <a:chOff x="2141" y="8073"/>
            <a:chExt cx="6906" cy="1294"/>
          </a:xfrm>
        </p:grpSpPr>
        <p:sp>
          <p:nvSpPr>
            <p:cNvPr id="30" name="文本框 29"/>
            <p:cNvSpPr txBox="1"/>
            <p:nvPr>
              <p:custDataLst>
                <p:tags r:id="rId18"/>
              </p:custDataLst>
            </p:nvPr>
          </p:nvSpPr>
          <p:spPr>
            <a:xfrm>
              <a:off x="3783" y="8291"/>
              <a:ext cx="5264" cy="6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廉洁从业</a:t>
              </a:r>
              <a:endPar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9"/>
              </p:custDataLst>
            </p:nvPr>
          </p:nvSpPr>
          <p:spPr>
            <a:xfrm>
              <a:off x="2141" y="8073"/>
              <a:ext cx="1294" cy="1294"/>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nvSpPr>
        <p:spPr>
          <a:xfrm>
            <a:off x="1919605" y="432435"/>
            <a:ext cx="7135495" cy="521970"/>
          </a:xfrm>
          <a:prstGeom prst="rect">
            <a:avLst/>
          </a:prstGeom>
          <a:noFill/>
        </p:spPr>
        <p:txBody>
          <a:bodyPr wrap="square" rtlCol="0">
            <a:spAutoFit/>
          </a:bodyPr>
          <a:lstStyle/>
          <a:p>
            <a:r>
              <a:rPr lang="zh-CN" altLang="en-US" sz="2800" b="1" dirty="0">
                <a:solidFill>
                  <a:srgbClr val="4472C4"/>
                </a:solidFill>
                <a:latin typeface="微软雅黑" panose="020B0503020204020204" pitchFamily="34" charset="-122"/>
                <a:ea typeface="微软雅黑" panose="020B0503020204020204" pitchFamily="34" charset="-122"/>
                <a:sym typeface="+mn-ea"/>
              </a:rPr>
              <a:t>监管处罚案例解析</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1" nodeType="clickEffect">
                                  <p:stCondLst>
                                    <p:cond delay="0"/>
                                  </p:stCondLst>
                                  <p:childTnLst>
                                    <p:anim to="" calcmode="lin" valueType="num">
                                      <p:cBhvr>
                                        <p:cTn id="6" dur="500" fill="hold">
                                          <p:stCondLst>
                                            <p:cond delay="0"/>
                                          </p:stCondLst>
                                        </p:cTn>
                                        <p:tgtEl>
                                          <p:spTgt spid="8"/>
                                        </p:tgtEl>
                                        <p:attrNameLst>
                                          <p:attrName>ppt_h</p:attrName>
                                        </p:attrNameLst>
                                      </p:cBhvr>
                                      <p:tavLst>
                                        <p:tav tm="0">
                                          <p:val>
                                            <p:strVal val="#ppt_h"/>
                                          </p:val>
                                        </p:tav>
                                        <p:tav tm="100000">
                                          <p:val>
                                            <p:strVal val="#ppt_h*1.5"/>
                                          </p:val>
                                        </p:tav>
                                      </p:tavLst>
                                    </p:anim>
                                    <p:anim to="" calcmode="lin" valueType="num">
                                      <p:cBhvr>
                                        <p:cTn id="7" dur="500" fill="hold">
                                          <p:stCondLst>
                                            <p:cond delay="0"/>
                                          </p:stCondLst>
                                        </p:cTn>
                                        <p:tgtEl>
                                          <p:spTgt spid="8"/>
                                        </p:tgtEl>
                                        <p:attrNameLst>
                                          <p:attrName>ppt_w</p:attrName>
                                        </p:attrNameLst>
                                      </p:cBhvr>
                                      <p:tavLst>
                                        <p:tav tm="0">
                                          <p:val>
                                            <p:strVal val="#ppt_w"/>
                                          </p:val>
                                        </p:tav>
                                        <p:tav tm="100000">
                                          <p:val>
                                            <p:strVal val="#ppt_w*1.5"/>
                                          </p:val>
                                        </p:tav>
                                      </p:tavLst>
                                    </p:anim>
                                  </p:childTnLst>
                                </p:cTn>
                              </p:par>
                              <p:par>
                                <p:cTn id="8" presetID="6" presetClass="emph" presetSubtype="0" fill="hold" grpId="0" nodeType="withEffect">
                                  <p:stCondLst>
                                    <p:cond delay="0"/>
                                  </p:stCondLst>
                                  <p:childTnLst>
                                    <p:anim to="" calcmode="lin" valueType="num">
                                      <p:cBhvr>
                                        <p:cTn id="9" dur="500" fill="hold">
                                          <p:stCondLst>
                                            <p:cond delay="0"/>
                                          </p:stCondLst>
                                        </p:cTn>
                                        <p:tgtEl>
                                          <p:spTgt spid="18"/>
                                        </p:tgtEl>
                                        <p:attrNameLst>
                                          <p:attrName>ppt_h</p:attrName>
                                        </p:attrNameLst>
                                      </p:cBhvr>
                                      <p:tavLst>
                                        <p:tav tm="0">
                                          <p:val>
                                            <p:strVal val="ppt_h"/>
                                          </p:val>
                                        </p:tav>
                                        <p:tav tm="100000">
                                          <p:val>
                                            <p:strVal val="#ppt_h"/>
                                          </p:val>
                                        </p:tav>
                                      </p:tavLst>
                                    </p:anim>
                                    <p:anim to="" calcmode="lin" valueType="num">
                                      <p:cBhvr>
                                        <p:cTn id="10" dur="500" fill="hold">
                                          <p:stCondLst>
                                            <p:cond delay="0"/>
                                          </p:stCondLst>
                                        </p:cTn>
                                        <p:tgtEl>
                                          <p:spTgt spid="18"/>
                                        </p:tgtEl>
                                        <p:attrNameLst>
                                          <p:attrName>ppt_w</p:attrName>
                                        </p:attrNameLst>
                                      </p:cBhvr>
                                      <p:tavLst>
                                        <p:tav tm="0">
                                          <p:val>
                                            <p:strVal val="ppt_w"/>
                                          </p:val>
                                        </p:tav>
                                        <p:tav tm="100000">
                                          <p:val>
                                            <p:strVal val="#ppt_w"/>
                                          </p:val>
                                        </p:tav>
                                      </p:tavLst>
                                    </p:anim>
                                  </p:childTnLst>
                                </p:cTn>
                              </p:par>
                              <p:par>
                                <p:cTn id="11" presetID="6" presetClass="emph" presetSubtype="0" fill="hold" grpId="0" nodeType="withEffect">
                                  <p:stCondLst>
                                    <p:cond delay="0"/>
                                  </p:stCondLst>
                                  <p:childTnLst>
                                    <p:anim to="" calcmode="lin" valueType="num">
                                      <p:cBhvr>
                                        <p:cTn id="12"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13" dur="500" fill="hold">
                                          <p:stCondLst>
                                            <p:cond delay="0"/>
                                          </p:stCondLst>
                                        </p:cTn>
                                        <p:tgtEl>
                                          <p:spTgt spid="20"/>
                                        </p:tgtEl>
                                        <p:attrNameLst>
                                          <p:attrName>ppt_w</p:attrName>
                                        </p:attrNameLst>
                                      </p:cBhvr>
                                      <p:tavLst>
                                        <p:tav tm="0">
                                          <p:val>
                                            <p:strVal val="ppt_w"/>
                                          </p:val>
                                        </p:tav>
                                        <p:tav tm="100000">
                                          <p:val>
                                            <p:strVal val="#ppt_w"/>
                                          </p:val>
                                        </p:tav>
                                      </p:tavLst>
                                    </p:anim>
                                  </p:childTnLst>
                                </p:cTn>
                              </p:par>
                              <p:par>
                                <p:cTn id="14" presetID="6" presetClass="emph" presetSubtype="0" fill="hold" grpId="0" nodeType="withEffect">
                                  <p:stCondLst>
                                    <p:cond delay="0"/>
                                  </p:stCondLst>
                                  <p:childTnLst>
                                    <p:anim to="" calcmode="lin" valueType="num">
                                      <p:cBhvr>
                                        <p:cTn id="15"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16"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17" presetID="6" presetClass="emph" presetSubtype="0" fill="hold" grpId="0" nodeType="withEffect">
                                  <p:stCondLst>
                                    <p:cond delay="0"/>
                                  </p:stCondLst>
                                  <p:childTnLst>
                                    <p:anim to="" calcmode="lin" valueType="num">
                                      <p:cBhvr>
                                        <p:cTn id="18"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19" dur="500" fill="hold">
                                          <p:stCondLst>
                                            <p:cond delay="0"/>
                                          </p:stCondLst>
                                        </p:cTn>
                                        <p:tgtEl>
                                          <p:spTgt spid="22"/>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6" presetClass="emph" presetSubtype="0" fill="hold" grpId="0" nodeType="clickEffect">
                                  <p:stCondLst>
                                    <p:cond delay="0"/>
                                  </p:stCondLst>
                                  <p:childTnLst>
                                    <p:anim to="" calcmode="lin" valueType="num">
                                      <p:cBhvr>
                                        <p:cTn id="24"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25"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26" presetID="6" presetClass="emph" presetSubtype="0" fill="hold" grpId="1" nodeType="withEffect">
                                  <p:stCondLst>
                                    <p:cond delay="0"/>
                                  </p:stCondLst>
                                  <p:childTnLst>
                                    <p:anim to="" calcmode="lin" valueType="num">
                                      <p:cBhvr>
                                        <p:cTn id="27" dur="500" fill="hold">
                                          <p:stCondLst>
                                            <p:cond delay="0"/>
                                          </p:stCondLst>
                                        </p:cTn>
                                        <p:tgtEl>
                                          <p:spTgt spid="18"/>
                                        </p:tgtEl>
                                        <p:attrNameLst>
                                          <p:attrName>ppt_h</p:attrName>
                                        </p:attrNameLst>
                                      </p:cBhvr>
                                      <p:tavLst>
                                        <p:tav tm="0">
                                          <p:val>
                                            <p:strVal val="#ppt_h"/>
                                          </p:val>
                                        </p:tav>
                                        <p:tav tm="100000">
                                          <p:val>
                                            <p:strVal val="#ppt_h*1.5"/>
                                          </p:val>
                                        </p:tav>
                                      </p:tavLst>
                                    </p:anim>
                                    <p:anim to="" calcmode="lin" valueType="num">
                                      <p:cBhvr>
                                        <p:cTn id="28" dur="500" fill="hold">
                                          <p:stCondLst>
                                            <p:cond delay="0"/>
                                          </p:stCondLst>
                                        </p:cTn>
                                        <p:tgtEl>
                                          <p:spTgt spid="18"/>
                                        </p:tgtEl>
                                        <p:attrNameLst>
                                          <p:attrName>ppt_w</p:attrName>
                                        </p:attrNameLst>
                                      </p:cBhvr>
                                      <p:tavLst>
                                        <p:tav tm="0">
                                          <p:val>
                                            <p:strVal val="#ppt_w"/>
                                          </p:val>
                                        </p:tav>
                                        <p:tav tm="100000">
                                          <p:val>
                                            <p:strVal val="#ppt_w*1.5"/>
                                          </p:val>
                                        </p:tav>
                                      </p:tavLst>
                                    </p:anim>
                                  </p:childTnLst>
                                </p:cTn>
                              </p:par>
                              <p:par>
                                <p:cTn id="29" presetID="6" presetClass="emph" presetSubtype="0" fill="hold" grpId="0" nodeType="withEffect">
                                  <p:stCondLst>
                                    <p:cond delay="0"/>
                                  </p:stCondLst>
                                  <p:childTnLst>
                                    <p:anim to="" calcmode="lin" valueType="num">
                                      <p:cBhvr>
                                        <p:cTn id="30"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31" dur="500" fill="hold">
                                          <p:stCondLst>
                                            <p:cond delay="0"/>
                                          </p:stCondLst>
                                        </p:cTn>
                                        <p:tgtEl>
                                          <p:spTgt spid="20"/>
                                        </p:tgtEl>
                                        <p:attrNameLst>
                                          <p:attrName>ppt_w</p:attrName>
                                        </p:attrNameLst>
                                      </p:cBhvr>
                                      <p:tavLst>
                                        <p:tav tm="0">
                                          <p:val>
                                            <p:strVal val="ppt_w"/>
                                          </p:val>
                                        </p:tav>
                                        <p:tav tm="100000">
                                          <p:val>
                                            <p:strVal val="#ppt_w"/>
                                          </p:val>
                                        </p:tav>
                                      </p:tavLst>
                                    </p:anim>
                                  </p:childTnLst>
                                </p:cTn>
                              </p:par>
                              <p:par>
                                <p:cTn id="32" presetID="6" presetClass="emph" presetSubtype="0" fill="hold" grpId="0" nodeType="withEffect">
                                  <p:stCondLst>
                                    <p:cond delay="0"/>
                                  </p:stCondLst>
                                  <p:childTnLst>
                                    <p:anim to="" calcmode="lin" valueType="num">
                                      <p:cBhvr>
                                        <p:cTn id="33"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34"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35" presetID="6" presetClass="emph" presetSubtype="0" fill="hold" grpId="0" nodeType="withEffect">
                                  <p:stCondLst>
                                    <p:cond delay="0"/>
                                  </p:stCondLst>
                                  <p:childTnLst>
                                    <p:anim to="" calcmode="lin" valueType="num">
                                      <p:cBhvr>
                                        <p:cTn id="36"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37" dur="500" fill="hold">
                                          <p:stCondLst>
                                            <p:cond delay="0"/>
                                          </p:stCondLst>
                                        </p:cTn>
                                        <p:tgtEl>
                                          <p:spTgt spid="22"/>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6" presetClass="emph" presetSubtype="0" fill="hold" grpId="0" nodeType="clickEffect">
                                  <p:stCondLst>
                                    <p:cond delay="0"/>
                                  </p:stCondLst>
                                  <p:childTnLst>
                                    <p:anim to="" calcmode="lin" valueType="num">
                                      <p:cBhvr>
                                        <p:cTn id="42"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43"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44" presetID="6" presetClass="emph" presetSubtype="0" fill="hold" grpId="0" nodeType="withEffect">
                                  <p:stCondLst>
                                    <p:cond delay="0"/>
                                  </p:stCondLst>
                                  <p:childTnLst>
                                    <p:anim to="" calcmode="lin" valueType="num">
                                      <p:cBhvr>
                                        <p:cTn id="45" dur="500" fill="hold">
                                          <p:stCondLst>
                                            <p:cond delay="0"/>
                                          </p:stCondLst>
                                        </p:cTn>
                                        <p:tgtEl>
                                          <p:spTgt spid="18"/>
                                        </p:tgtEl>
                                        <p:attrNameLst>
                                          <p:attrName>ppt_h</p:attrName>
                                        </p:attrNameLst>
                                      </p:cBhvr>
                                      <p:tavLst>
                                        <p:tav tm="0">
                                          <p:val>
                                            <p:strVal val="ppt_h"/>
                                          </p:val>
                                        </p:tav>
                                        <p:tav tm="100000">
                                          <p:val>
                                            <p:strVal val="#ppt_h"/>
                                          </p:val>
                                        </p:tav>
                                      </p:tavLst>
                                    </p:anim>
                                    <p:anim to="" calcmode="lin" valueType="num">
                                      <p:cBhvr>
                                        <p:cTn id="46" dur="500" fill="hold">
                                          <p:stCondLst>
                                            <p:cond delay="0"/>
                                          </p:stCondLst>
                                        </p:cTn>
                                        <p:tgtEl>
                                          <p:spTgt spid="18"/>
                                        </p:tgtEl>
                                        <p:attrNameLst>
                                          <p:attrName>ppt_w</p:attrName>
                                        </p:attrNameLst>
                                      </p:cBhvr>
                                      <p:tavLst>
                                        <p:tav tm="0">
                                          <p:val>
                                            <p:strVal val="ppt_w"/>
                                          </p:val>
                                        </p:tav>
                                        <p:tav tm="100000">
                                          <p:val>
                                            <p:strVal val="#ppt_w"/>
                                          </p:val>
                                        </p:tav>
                                      </p:tavLst>
                                    </p:anim>
                                  </p:childTnLst>
                                </p:cTn>
                              </p:par>
                              <p:par>
                                <p:cTn id="47" presetID="6" presetClass="emph" presetSubtype="0" fill="hold" grpId="1" nodeType="withEffect">
                                  <p:stCondLst>
                                    <p:cond delay="0"/>
                                  </p:stCondLst>
                                  <p:childTnLst>
                                    <p:anim to="" calcmode="lin" valueType="num">
                                      <p:cBhvr>
                                        <p:cTn id="48" dur="500" fill="hold">
                                          <p:stCondLst>
                                            <p:cond delay="0"/>
                                          </p:stCondLst>
                                        </p:cTn>
                                        <p:tgtEl>
                                          <p:spTgt spid="20"/>
                                        </p:tgtEl>
                                        <p:attrNameLst>
                                          <p:attrName>ppt_h</p:attrName>
                                        </p:attrNameLst>
                                      </p:cBhvr>
                                      <p:tavLst>
                                        <p:tav tm="0">
                                          <p:val>
                                            <p:strVal val="#ppt_h"/>
                                          </p:val>
                                        </p:tav>
                                        <p:tav tm="100000">
                                          <p:val>
                                            <p:strVal val="#ppt_h*1.5"/>
                                          </p:val>
                                        </p:tav>
                                      </p:tavLst>
                                    </p:anim>
                                    <p:anim to="" calcmode="lin" valueType="num">
                                      <p:cBhvr>
                                        <p:cTn id="49" dur="500" fill="hold">
                                          <p:stCondLst>
                                            <p:cond delay="0"/>
                                          </p:stCondLst>
                                        </p:cTn>
                                        <p:tgtEl>
                                          <p:spTgt spid="20"/>
                                        </p:tgtEl>
                                        <p:attrNameLst>
                                          <p:attrName>ppt_w</p:attrName>
                                        </p:attrNameLst>
                                      </p:cBhvr>
                                      <p:tavLst>
                                        <p:tav tm="0">
                                          <p:val>
                                            <p:strVal val="#ppt_w"/>
                                          </p:val>
                                        </p:tav>
                                        <p:tav tm="100000">
                                          <p:val>
                                            <p:strVal val="#ppt_w*1.5"/>
                                          </p:val>
                                        </p:tav>
                                      </p:tavLst>
                                    </p:anim>
                                  </p:childTnLst>
                                </p:cTn>
                              </p:par>
                              <p:par>
                                <p:cTn id="50" presetID="6" presetClass="emph" presetSubtype="0" fill="hold" grpId="0" nodeType="withEffect">
                                  <p:stCondLst>
                                    <p:cond delay="0"/>
                                  </p:stCondLst>
                                  <p:childTnLst>
                                    <p:anim to="" calcmode="lin" valueType="num">
                                      <p:cBhvr>
                                        <p:cTn id="51"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52"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53" presetID="6" presetClass="emph" presetSubtype="0" fill="hold" grpId="0" nodeType="withEffect">
                                  <p:stCondLst>
                                    <p:cond delay="0"/>
                                  </p:stCondLst>
                                  <p:childTnLst>
                                    <p:anim to="" calcmode="lin" valueType="num">
                                      <p:cBhvr>
                                        <p:cTn id="54"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55" dur="500" fill="hold">
                                          <p:stCondLst>
                                            <p:cond delay="0"/>
                                          </p:stCondLst>
                                        </p:cTn>
                                        <p:tgtEl>
                                          <p:spTgt spid="22"/>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6" presetClass="emph" presetSubtype="0" fill="hold" grpId="0" nodeType="clickEffect">
                                  <p:stCondLst>
                                    <p:cond delay="0"/>
                                  </p:stCondLst>
                                  <p:childTnLst>
                                    <p:anim to="" calcmode="lin" valueType="num">
                                      <p:cBhvr>
                                        <p:cTn id="60"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61"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62" presetID="6" presetClass="emph" presetSubtype="0" fill="hold" grpId="0" nodeType="withEffect">
                                  <p:stCondLst>
                                    <p:cond delay="0"/>
                                  </p:stCondLst>
                                  <p:childTnLst>
                                    <p:anim to="" calcmode="lin" valueType="num">
                                      <p:cBhvr>
                                        <p:cTn id="63" dur="500" fill="hold">
                                          <p:stCondLst>
                                            <p:cond delay="0"/>
                                          </p:stCondLst>
                                        </p:cTn>
                                        <p:tgtEl>
                                          <p:spTgt spid="18"/>
                                        </p:tgtEl>
                                        <p:attrNameLst>
                                          <p:attrName>ppt_h</p:attrName>
                                        </p:attrNameLst>
                                      </p:cBhvr>
                                      <p:tavLst>
                                        <p:tav tm="0">
                                          <p:val>
                                            <p:strVal val="ppt_h"/>
                                          </p:val>
                                        </p:tav>
                                        <p:tav tm="100000">
                                          <p:val>
                                            <p:strVal val="#ppt_h"/>
                                          </p:val>
                                        </p:tav>
                                      </p:tavLst>
                                    </p:anim>
                                    <p:anim to="" calcmode="lin" valueType="num">
                                      <p:cBhvr>
                                        <p:cTn id="64" dur="500" fill="hold">
                                          <p:stCondLst>
                                            <p:cond delay="0"/>
                                          </p:stCondLst>
                                        </p:cTn>
                                        <p:tgtEl>
                                          <p:spTgt spid="18"/>
                                        </p:tgtEl>
                                        <p:attrNameLst>
                                          <p:attrName>ppt_w</p:attrName>
                                        </p:attrNameLst>
                                      </p:cBhvr>
                                      <p:tavLst>
                                        <p:tav tm="0">
                                          <p:val>
                                            <p:strVal val="ppt_w"/>
                                          </p:val>
                                        </p:tav>
                                        <p:tav tm="100000">
                                          <p:val>
                                            <p:strVal val="#ppt_w"/>
                                          </p:val>
                                        </p:tav>
                                      </p:tavLst>
                                    </p:anim>
                                  </p:childTnLst>
                                </p:cTn>
                              </p:par>
                              <p:par>
                                <p:cTn id="65" presetID="6" presetClass="emph" presetSubtype="0" fill="hold" grpId="0" nodeType="withEffect">
                                  <p:stCondLst>
                                    <p:cond delay="0"/>
                                  </p:stCondLst>
                                  <p:childTnLst>
                                    <p:anim to="" calcmode="lin" valueType="num">
                                      <p:cBhvr>
                                        <p:cTn id="66"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67" dur="500" fill="hold">
                                          <p:stCondLst>
                                            <p:cond delay="0"/>
                                          </p:stCondLst>
                                        </p:cTn>
                                        <p:tgtEl>
                                          <p:spTgt spid="20"/>
                                        </p:tgtEl>
                                        <p:attrNameLst>
                                          <p:attrName>ppt_w</p:attrName>
                                        </p:attrNameLst>
                                      </p:cBhvr>
                                      <p:tavLst>
                                        <p:tav tm="0">
                                          <p:val>
                                            <p:strVal val="ppt_w"/>
                                          </p:val>
                                        </p:tav>
                                        <p:tav tm="100000">
                                          <p:val>
                                            <p:strVal val="#ppt_w"/>
                                          </p:val>
                                        </p:tav>
                                      </p:tavLst>
                                    </p:anim>
                                  </p:childTnLst>
                                </p:cTn>
                              </p:par>
                              <p:par>
                                <p:cTn id="68" presetID="6" presetClass="emph" presetSubtype="0" fill="hold" grpId="1" nodeType="withEffect">
                                  <p:stCondLst>
                                    <p:cond delay="0"/>
                                  </p:stCondLst>
                                  <p:childTnLst>
                                    <p:anim to="" calcmode="lin" valueType="num">
                                      <p:cBhvr>
                                        <p:cTn id="69" dur="500" fill="hold">
                                          <p:stCondLst>
                                            <p:cond delay="0"/>
                                          </p:stCondLst>
                                        </p:cTn>
                                        <p:tgtEl>
                                          <p:spTgt spid="21"/>
                                        </p:tgtEl>
                                        <p:attrNameLst>
                                          <p:attrName>ppt_h</p:attrName>
                                        </p:attrNameLst>
                                      </p:cBhvr>
                                      <p:tavLst>
                                        <p:tav tm="0">
                                          <p:val>
                                            <p:strVal val="#ppt_h"/>
                                          </p:val>
                                        </p:tav>
                                        <p:tav tm="100000">
                                          <p:val>
                                            <p:strVal val="#ppt_h*1.5"/>
                                          </p:val>
                                        </p:tav>
                                      </p:tavLst>
                                    </p:anim>
                                    <p:anim to="" calcmode="lin" valueType="num">
                                      <p:cBhvr>
                                        <p:cTn id="70" dur="500" fill="hold">
                                          <p:stCondLst>
                                            <p:cond delay="0"/>
                                          </p:stCondLst>
                                        </p:cTn>
                                        <p:tgtEl>
                                          <p:spTgt spid="21"/>
                                        </p:tgtEl>
                                        <p:attrNameLst>
                                          <p:attrName>ppt_w</p:attrName>
                                        </p:attrNameLst>
                                      </p:cBhvr>
                                      <p:tavLst>
                                        <p:tav tm="0">
                                          <p:val>
                                            <p:strVal val="#ppt_w"/>
                                          </p:val>
                                        </p:tav>
                                        <p:tav tm="100000">
                                          <p:val>
                                            <p:strVal val="#ppt_w*1.5"/>
                                          </p:val>
                                        </p:tav>
                                      </p:tavLst>
                                    </p:anim>
                                  </p:childTnLst>
                                </p:cTn>
                              </p:par>
                              <p:par>
                                <p:cTn id="71" presetID="6" presetClass="emph" presetSubtype="0" fill="hold" grpId="0" nodeType="withEffect">
                                  <p:stCondLst>
                                    <p:cond delay="0"/>
                                  </p:stCondLst>
                                  <p:childTnLst>
                                    <p:anim to="" calcmode="lin" valueType="num">
                                      <p:cBhvr>
                                        <p:cTn id="72"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73" dur="500" fill="hold">
                                          <p:stCondLst>
                                            <p:cond delay="0"/>
                                          </p:stCondLst>
                                        </p:cTn>
                                        <p:tgtEl>
                                          <p:spTgt spid="22"/>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6" presetClass="emph" presetSubtype="0" fill="hold" grpId="0" nodeType="clickEffect">
                                  <p:stCondLst>
                                    <p:cond delay="0"/>
                                  </p:stCondLst>
                                  <p:childTnLst>
                                    <p:anim to="" calcmode="lin" valueType="num">
                                      <p:cBhvr>
                                        <p:cTn id="78" dur="500" fill="hold">
                                          <p:stCondLst>
                                            <p:cond delay="0"/>
                                          </p:stCondLst>
                                        </p:cTn>
                                        <p:tgtEl>
                                          <p:spTgt spid="8"/>
                                        </p:tgtEl>
                                        <p:attrNameLst>
                                          <p:attrName>ppt_h</p:attrName>
                                        </p:attrNameLst>
                                      </p:cBhvr>
                                      <p:tavLst>
                                        <p:tav tm="0">
                                          <p:val>
                                            <p:strVal val="ppt_h"/>
                                          </p:val>
                                        </p:tav>
                                        <p:tav tm="100000">
                                          <p:val>
                                            <p:strVal val="#ppt_h"/>
                                          </p:val>
                                        </p:tav>
                                      </p:tavLst>
                                    </p:anim>
                                    <p:anim to="" calcmode="lin" valueType="num">
                                      <p:cBhvr>
                                        <p:cTn id="79" dur="500" fill="hold">
                                          <p:stCondLst>
                                            <p:cond delay="0"/>
                                          </p:stCondLst>
                                        </p:cTn>
                                        <p:tgtEl>
                                          <p:spTgt spid="8"/>
                                        </p:tgtEl>
                                        <p:attrNameLst>
                                          <p:attrName>ppt_w</p:attrName>
                                        </p:attrNameLst>
                                      </p:cBhvr>
                                      <p:tavLst>
                                        <p:tav tm="0">
                                          <p:val>
                                            <p:strVal val="ppt_w"/>
                                          </p:val>
                                        </p:tav>
                                        <p:tav tm="100000">
                                          <p:val>
                                            <p:strVal val="#ppt_w"/>
                                          </p:val>
                                        </p:tav>
                                      </p:tavLst>
                                    </p:anim>
                                  </p:childTnLst>
                                </p:cTn>
                              </p:par>
                              <p:par>
                                <p:cTn id="80" presetID="6" presetClass="emph" presetSubtype="0" fill="hold" grpId="0" nodeType="withEffect">
                                  <p:stCondLst>
                                    <p:cond delay="0"/>
                                  </p:stCondLst>
                                  <p:childTnLst>
                                    <p:anim to="" calcmode="lin" valueType="num">
                                      <p:cBhvr>
                                        <p:cTn id="81" dur="500" fill="hold">
                                          <p:stCondLst>
                                            <p:cond delay="0"/>
                                          </p:stCondLst>
                                        </p:cTn>
                                        <p:tgtEl>
                                          <p:spTgt spid="18"/>
                                        </p:tgtEl>
                                        <p:attrNameLst>
                                          <p:attrName>ppt_h</p:attrName>
                                        </p:attrNameLst>
                                      </p:cBhvr>
                                      <p:tavLst>
                                        <p:tav tm="0">
                                          <p:val>
                                            <p:strVal val="ppt_h"/>
                                          </p:val>
                                        </p:tav>
                                        <p:tav tm="100000">
                                          <p:val>
                                            <p:strVal val="#ppt_h"/>
                                          </p:val>
                                        </p:tav>
                                      </p:tavLst>
                                    </p:anim>
                                    <p:anim to="" calcmode="lin" valueType="num">
                                      <p:cBhvr>
                                        <p:cTn id="82" dur="500" fill="hold">
                                          <p:stCondLst>
                                            <p:cond delay="0"/>
                                          </p:stCondLst>
                                        </p:cTn>
                                        <p:tgtEl>
                                          <p:spTgt spid="18"/>
                                        </p:tgtEl>
                                        <p:attrNameLst>
                                          <p:attrName>ppt_w</p:attrName>
                                        </p:attrNameLst>
                                      </p:cBhvr>
                                      <p:tavLst>
                                        <p:tav tm="0">
                                          <p:val>
                                            <p:strVal val="ppt_w"/>
                                          </p:val>
                                        </p:tav>
                                        <p:tav tm="100000">
                                          <p:val>
                                            <p:strVal val="#ppt_w"/>
                                          </p:val>
                                        </p:tav>
                                      </p:tavLst>
                                    </p:anim>
                                  </p:childTnLst>
                                </p:cTn>
                              </p:par>
                              <p:par>
                                <p:cTn id="83" presetID="6" presetClass="emph" presetSubtype="0" fill="hold" grpId="0" nodeType="withEffect">
                                  <p:stCondLst>
                                    <p:cond delay="0"/>
                                  </p:stCondLst>
                                  <p:childTnLst>
                                    <p:anim to="" calcmode="lin" valueType="num">
                                      <p:cBhvr>
                                        <p:cTn id="84"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85" dur="500" fill="hold">
                                          <p:stCondLst>
                                            <p:cond delay="0"/>
                                          </p:stCondLst>
                                        </p:cTn>
                                        <p:tgtEl>
                                          <p:spTgt spid="20"/>
                                        </p:tgtEl>
                                        <p:attrNameLst>
                                          <p:attrName>ppt_w</p:attrName>
                                        </p:attrNameLst>
                                      </p:cBhvr>
                                      <p:tavLst>
                                        <p:tav tm="0">
                                          <p:val>
                                            <p:strVal val="ppt_w"/>
                                          </p:val>
                                        </p:tav>
                                        <p:tav tm="100000">
                                          <p:val>
                                            <p:strVal val="#ppt_w"/>
                                          </p:val>
                                        </p:tav>
                                      </p:tavLst>
                                    </p:anim>
                                  </p:childTnLst>
                                </p:cTn>
                              </p:par>
                              <p:par>
                                <p:cTn id="86" presetID="6" presetClass="emph" presetSubtype="0" fill="hold" grpId="0" nodeType="withEffect">
                                  <p:stCondLst>
                                    <p:cond delay="0"/>
                                  </p:stCondLst>
                                  <p:childTnLst>
                                    <p:anim to="" calcmode="lin" valueType="num">
                                      <p:cBhvr>
                                        <p:cTn id="87"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88"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89" presetID="6" presetClass="emph" presetSubtype="0" fill="hold" grpId="1" nodeType="withEffect">
                                  <p:stCondLst>
                                    <p:cond delay="0"/>
                                  </p:stCondLst>
                                  <p:childTnLst>
                                    <p:anim to="" calcmode="lin" valueType="num">
                                      <p:cBhvr>
                                        <p:cTn id="90" dur="500" fill="hold">
                                          <p:stCondLst>
                                            <p:cond delay="0"/>
                                          </p:stCondLst>
                                        </p:cTn>
                                        <p:tgtEl>
                                          <p:spTgt spid="22"/>
                                        </p:tgtEl>
                                        <p:attrNameLst>
                                          <p:attrName>ppt_h</p:attrName>
                                        </p:attrNameLst>
                                      </p:cBhvr>
                                      <p:tavLst>
                                        <p:tav tm="0">
                                          <p:val>
                                            <p:strVal val="#ppt_h"/>
                                          </p:val>
                                        </p:tav>
                                        <p:tav tm="100000">
                                          <p:val>
                                            <p:strVal val="#ppt_h*1.5"/>
                                          </p:val>
                                        </p:tav>
                                      </p:tavLst>
                                    </p:anim>
                                    <p:anim to="" calcmode="lin" valueType="num">
                                      <p:cBhvr>
                                        <p:cTn id="91" dur="500" fill="hold">
                                          <p:stCondLst>
                                            <p:cond delay="0"/>
                                          </p:stCondLst>
                                        </p:cTn>
                                        <p:tgtEl>
                                          <p:spTgt spid="22"/>
                                        </p:tgtEl>
                                        <p:attrNameLst>
                                          <p:attrName>ppt_w</p:attrName>
                                        </p:attrNameLst>
                                      </p:cBhvr>
                                      <p:tavLst>
                                        <p:tav tm="0">
                                          <p:val>
                                            <p:strVal val="#ppt_w"/>
                                          </p:val>
                                        </p:tav>
                                        <p:tav tm="100000">
                                          <p:val>
                                            <p:strVal val="#ppt_w*1.5"/>
                                          </p:val>
                                        </p:tav>
                                      </p:tavLst>
                                    </p:anim>
                                  </p:childTnLst>
                                </p:cTn>
                              </p:par>
                            </p:childTnLst>
                          </p:cTn>
                        </p:par>
                      </p:childTnLst>
                    </p:cTn>
                  </p:par>
                </p:childTnLst>
              </p:cTn>
              <p:nextCondLst>
                <p:cond evt="onClick" delay="0">
                  <p:tgtEl>
                    <p:spTgt spid="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15455"/>
          <a:stretch>
            <a:fillRect/>
          </a:stretch>
        </p:blipFill>
        <p:spPr>
          <a:xfrm>
            <a:off x="0" y="9525"/>
            <a:ext cx="12192000" cy="6872602"/>
          </a:xfrm>
          <a:prstGeom prst="rect">
            <a:avLst/>
          </a:prstGeom>
        </p:spPr>
      </p:pic>
      <p:sp>
        <p:nvSpPr>
          <p:cNvPr id="30" name="任意多边形: 形状 29"/>
          <p:cNvSpPr/>
          <p:nvPr/>
        </p:nvSpPr>
        <p:spPr>
          <a:xfrm>
            <a:off x="-2" y="7618"/>
            <a:ext cx="7696201" cy="6858001"/>
          </a:xfrm>
          <a:custGeom>
            <a:avLst/>
            <a:gdLst>
              <a:gd name="connsiteX0" fmla="*/ 0 w 6665636"/>
              <a:gd name="connsiteY0" fmla="*/ 0 h 6858001"/>
              <a:gd name="connsiteX1" fmla="*/ 5036949 w 6665636"/>
              <a:gd name="connsiteY1" fmla="*/ 0 h 6858001"/>
              <a:gd name="connsiteX2" fmla="*/ 5036949 w 6665636"/>
              <a:gd name="connsiteY2" fmla="*/ 1 h 6858001"/>
              <a:gd name="connsiteX3" fmla="*/ 6212183 w 6665636"/>
              <a:gd name="connsiteY3" fmla="*/ 1 h 6858001"/>
              <a:gd name="connsiteX4" fmla="*/ 6278534 w 6665636"/>
              <a:gd name="connsiteY4" fmla="*/ 182022 h 6858001"/>
              <a:gd name="connsiteX5" fmla="*/ 6577300 w 6665636"/>
              <a:gd name="connsiteY5" fmla="*/ 1427341 h 6858001"/>
              <a:gd name="connsiteX6" fmla="*/ 4847328 w 6665636"/>
              <a:gd name="connsiteY6" fmla="*/ 6854726 h 6858001"/>
              <a:gd name="connsiteX7" fmla="*/ 4842505 w 6665636"/>
              <a:gd name="connsiteY7" fmla="*/ 6858001 h 6858001"/>
              <a:gd name="connsiteX8" fmla="*/ 132547 w 6665636"/>
              <a:gd name="connsiteY8" fmla="*/ 6858001 h 6858001"/>
              <a:gd name="connsiteX9" fmla="*/ 1 w 6665636"/>
              <a:gd name="connsiteY9" fmla="*/ 5991622 h 6858001"/>
              <a:gd name="connsiteX10" fmla="*/ 1 w 6665636"/>
              <a:gd name="connsiteY10" fmla="*/ 4355026 h 6858001"/>
              <a:gd name="connsiteX11" fmla="*/ 0 w 6665636"/>
              <a:gd name="connsiteY11" fmla="*/ 435502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636" h="6858001">
                <a:moveTo>
                  <a:pt x="0" y="0"/>
                </a:moveTo>
                <a:lnTo>
                  <a:pt x="5036949" y="0"/>
                </a:lnTo>
                <a:lnTo>
                  <a:pt x="5036949" y="1"/>
                </a:lnTo>
                <a:lnTo>
                  <a:pt x="6212183" y="1"/>
                </a:lnTo>
                <a:lnTo>
                  <a:pt x="6278534" y="182022"/>
                </a:lnTo>
                <a:cubicBezTo>
                  <a:pt x="6409575" y="576032"/>
                  <a:pt x="6510830" y="992860"/>
                  <a:pt x="6577300" y="1427341"/>
                </a:cubicBezTo>
                <a:cubicBezTo>
                  <a:pt x="6931809" y="3744577"/>
                  <a:pt x="6192015" y="5878436"/>
                  <a:pt x="4847328" y="6854726"/>
                </a:cubicBezTo>
                <a:lnTo>
                  <a:pt x="4842505" y="6858001"/>
                </a:lnTo>
                <a:lnTo>
                  <a:pt x="132547" y="6858001"/>
                </a:lnTo>
                <a:lnTo>
                  <a:pt x="1" y="5991622"/>
                </a:lnTo>
                <a:lnTo>
                  <a:pt x="1" y="4355026"/>
                </a:lnTo>
                <a:lnTo>
                  <a:pt x="0" y="4355026"/>
                </a:lnTo>
                <a:close/>
              </a:path>
            </a:pathLst>
          </a:custGeom>
          <a:solidFill>
            <a:srgbClr val="4472C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31" name="文本框 30"/>
          <p:cNvSpPr txBox="1"/>
          <p:nvPr/>
        </p:nvSpPr>
        <p:spPr>
          <a:xfrm>
            <a:off x="1691693" y="412452"/>
            <a:ext cx="3518912" cy="830997"/>
          </a:xfrm>
          <a:prstGeom prst="rect">
            <a:avLst/>
          </a:prstGeom>
          <a:noFill/>
        </p:spPr>
        <p:txBody>
          <a:bodyPr wrap="none" rtlCol="0">
            <a:spAutoFit/>
          </a:bodyPr>
          <a:lstStyle/>
          <a:p>
            <a:pPr algn="ctr"/>
            <a:r>
              <a:rPr lang="en-US" altLang="zh-CN" sz="4800" dirty="0">
                <a:solidFill>
                  <a:srgbClr val="FFFFFF"/>
                </a:solidFill>
                <a:latin typeface="Source Han Sans K Bold" panose="02010600030101010101" pitchFamily="34" charset="-128"/>
                <a:ea typeface="Source Han Sans K Bold" panose="02010600030101010101" pitchFamily="34" charset="-128"/>
              </a:rPr>
              <a:t>CONTENTS</a:t>
            </a:r>
            <a:endParaRPr lang="zh-CN" altLang="en-US" sz="4800" dirty="0">
              <a:solidFill>
                <a:srgbClr val="FFFFFF"/>
              </a:solidFill>
              <a:latin typeface="Source Han Sans K Bold" panose="02010600030101010101" pitchFamily="34" charset="-128"/>
              <a:ea typeface="Source Han Sans K Bold" panose="02010600030101010101" pitchFamily="34" charset="-128"/>
            </a:endParaRPr>
          </a:p>
        </p:txBody>
      </p:sp>
      <p:sp>
        <p:nvSpPr>
          <p:cNvPr id="32" name="文本框 31"/>
          <p:cNvSpPr txBox="1"/>
          <p:nvPr/>
        </p:nvSpPr>
        <p:spPr>
          <a:xfrm>
            <a:off x="2630095" y="1212912"/>
            <a:ext cx="1642110" cy="460375"/>
          </a:xfrm>
          <a:prstGeom prst="rect">
            <a:avLst/>
          </a:prstGeom>
          <a:noFill/>
        </p:spPr>
        <p:txBody>
          <a:bodyPr wrap="none" rtlCol="0">
            <a:spAutoFit/>
          </a:bodyPr>
          <a:lstStyle/>
          <a:p>
            <a:pPr algn="ctr"/>
            <a:r>
              <a:rPr lang="zh-CN" altLang="en-US" sz="2400" b="1" spc="3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目      录</a:t>
            </a:r>
            <a:endParaRPr lang="zh-CN" altLang="en-US" sz="2400" b="1" spc="3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nvSpPr>
        <p:spPr>
          <a:xfrm>
            <a:off x="1934247" y="2292136"/>
            <a:ext cx="4891083" cy="584775"/>
          </a:xfrm>
          <a:prstGeom prst="rect">
            <a:avLst/>
          </a:prstGeom>
          <a:noFill/>
        </p:spPr>
        <p:txBody>
          <a:bodyPr wrap="non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2021</a:t>
            </a:r>
            <a:r>
              <a:rPr lang="zh-CN" altLang="en-US" sz="3200" b="1" dirty="0" smtClean="0">
                <a:solidFill>
                  <a:schemeClr val="bg1"/>
                </a:solidFill>
                <a:latin typeface="微软雅黑" panose="020B0503020204020204" pitchFamily="34" charset="-122"/>
                <a:ea typeface="微软雅黑" panose="020B0503020204020204" pitchFamily="34" charset="-122"/>
              </a:rPr>
              <a:t>年监管处罚情况介绍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8162" y="2221591"/>
            <a:ext cx="787395" cy="707886"/>
          </a:xfrm>
          <a:prstGeom prst="rect">
            <a:avLst/>
          </a:prstGeom>
          <a:noFill/>
        </p:spPr>
        <p:txBody>
          <a:bodyPr wrap="none" rtlCol="0">
            <a:spAutoFit/>
          </a:bodyPr>
          <a:lstStyle/>
          <a:p>
            <a:pPr algn="ctr"/>
            <a:r>
              <a:rPr lang="en-US" altLang="zh-CN" sz="4000" dirty="0">
                <a:solidFill>
                  <a:schemeClr val="bg1"/>
                </a:solidFill>
                <a:latin typeface="Source Han Sans K Bold" panose="02010600030101010101" pitchFamily="34" charset="-128"/>
                <a:ea typeface="Source Han Sans K Bold" panose="02010600030101010101" pitchFamily="34" charset="-128"/>
              </a:rPr>
              <a:t>01</a:t>
            </a:r>
            <a:endParaRPr lang="zh-CN" altLang="en-US" sz="4000" dirty="0">
              <a:solidFill>
                <a:schemeClr val="bg1"/>
              </a:solidFill>
              <a:latin typeface="Source Han Sans K Bold" panose="02010600030101010101" pitchFamily="34" charset="-128"/>
              <a:ea typeface="Source Han Sans K Bold" panose="02010600030101010101" pitchFamily="34" charset="-128"/>
            </a:endParaRPr>
          </a:p>
        </p:txBody>
      </p:sp>
      <p:sp>
        <p:nvSpPr>
          <p:cNvPr id="42" name="文本框 41"/>
          <p:cNvSpPr txBox="1"/>
          <p:nvPr/>
        </p:nvSpPr>
        <p:spPr>
          <a:xfrm>
            <a:off x="2014409" y="3738938"/>
            <a:ext cx="3434080" cy="583565"/>
          </a:xfrm>
          <a:prstGeom prst="rect">
            <a:avLst/>
          </a:prstGeom>
          <a:noFill/>
        </p:spPr>
        <p:txBody>
          <a:bodyPr wrap="non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监管</a:t>
            </a:r>
            <a:r>
              <a:rPr lang="zh-CN" altLang="en-US" sz="3200" b="1" dirty="0">
                <a:solidFill>
                  <a:schemeClr val="bg1"/>
                </a:solidFill>
                <a:latin typeface="微软雅黑" panose="020B0503020204020204" pitchFamily="34" charset="-122"/>
                <a:ea typeface="微软雅黑" panose="020B0503020204020204" pitchFamily="34" charset="-122"/>
              </a:rPr>
              <a:t>处罚案例解析</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21335" y="3628366"/>
            <a:ext cx="781050" cy="706755"/>
          </a:xfrm>
          <a:prstGeom prst="rect">
            <a:avLst/>
          </a:prstGeom>
          <a:noFill/>
        </p:spPr>
        <p:txBody>
          <a:bodyPr wrap="none" rtlCol="0">
            <a:spAutoFit/>
          </a:bodyPr>
          <a:lstStyle/>
          <a:p>
            <a:pPr algn="ctr"/>
            <a:r>
              <a:rPr lang="en-US" altLang="zh-CN" sz="4000" dirty="0">
                <a:solidFill>
                  <a:schemeClr val="bg1"/>
                </a:solidFill>
                <a:latin typeface="Source Han Sans K Bold" panose="02010600030101010101" pitchFamily="34" charset="-128"/>
                <a:ea typeface="Source Han Sans K Bold" panose="02010600030101010101" pitchFamily="34" charset="-128"/>
              </a:rPr>
              <a:t>02</a:t>
            </a:r>
            <a:endParaRPr lang="zh-CN" altLang="en-US" sz="4000" dirty="0">
              <a:solidFill>
                <a:schemeClr val="bg1"/>
              </a:solidFill>
              <a:latin typeface="Source Han Sans K Bold" panose="02010600030101010101" pitchFamily="34" charset="-128"/>
              <a:ea typeface="Source Han Sans K Bold" panose="02010600030101010101" pitchFamily="34" charset="-128"/>
            </a:endParaRPr>
          </a:p>
        </p:txBody>
      </p:sp>
      <p:sp>
        <p:nvSpPr>
          <p:cNvPr id="52" name="文本框 51"/>
          <p:cNvSpPr txBox="1"/>
          <p:nvPr/>
        </p:nvSpPr>
        <p:spPr>
          <a:xfrm>
            <a:off x="921334" y="5119862"/>
            <a:ext cx="781050" cy="706755"/>
          </a:xfrm>
          <a:prstGeom prst="rect">
            <a:avLst/>
          </a:prstGeom>
          <a:noFill/>
        </p:spPr>
        <p:txBody>
          <a:bodyPr wrap="none" rtlCol="0">
            <a:spAutoFit/>
          </a:bodyPr>
          <a:lstStyle/>
          <a:p>
            <a:pPr algn="ctr"/>
            <a:r>
              <a:rPr lang="en-US" altLang="zh-CN" sz="4000" dirty="0">
                <a:solidFill>
                  <a:schemeClr val="bg1"/>
                </a:solidFill>
                <a:latin typeface="Source Han Sans K Bold" panose="02010600030101010101" pitchFamily="34" charset="-128"/>
                <a:ea typeface="Source Han Sans K Bold" panose="02010600030101010101" pitchFamily="34" charset="-128"/>
              </a:rPr>
              <a:t>03</a:t>
            </a:r>
            <a:endParaRPr lang="zh-CN" altLang="en-US" sz="4000" dirty="0">
              <a:solidFill>
                <a:schemeClr val="bg1"/>
              </a:solidFill>
              <a:latin typeface="Source Han Sans K Bold" panose="02010600030101010101" pitchFamily="34" charset="-128"/>
              <a:ea typeface="Source Han Sans K Bold" panose="02010600030101010101" pitchFamily="34" charset="-128"/>
            </a:endParaRPr>
          </a:p>
        </p:txBody>
      </p:sp>
      <p:sp>
        <p:nvSpPr>
          <p:cNvPr id="2" name="文本框 1"/>
          <p:cNvSpPr txBox="1"/>
          <p:nvPr/>
        </p:nvSpPr>
        <p:spPr>
          <a:xfrm>
            <a:off x="1937385" y="5183505"/>
            <a:ext cx="4194175" cy="58356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几点建议</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473485" y="33073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5" name="圆角矩形 18"/>
          <p:cNvSpPr/>
          <p:nvPr/>
        </p:nvSpPr>
        <p:spPr>
          <a:xfrm>
            <a:off x="461010" y="85280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96010"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267460"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438275"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1952625" y="410845"/>
            <a:ext cx="7767320" cy="521970"/>
          </a:xfrm>
          <a:prstGeom prst="rect">
            <a:avLst/>
          </a:prstGeom>
          <a:noFill/>
        </p:spPr>
        <p:txBody>
          <a:bodyPr wrap="square" rtlCol="0">
            <a:spAutoFit/>
          </a:bodyPr>
          <a:lstStyle/>
          <a:p>
            <a:r>
              <a:rPr lang="zh-CN" altLang="zh-CN" sz="2800" b="1" spc="300" dirty="0">
                <a:solidFill>
                  <a:srgbClr val="4472C4"/>
                </a:solidFill>
                <a:latin typeface="微软雅黑" panose="020B0503020204020204" pitchFamily="34" charset="-122"/>
                <a:ea typeface="微软雅黑" panose="020B0503020204020204" pitchFamily="34" charset="-122"/>
                <a:sym typeface="+mn-ea"/>
              </a:rPr>
              <a:t>违规客户招揽案例</a:t>
            </a:r>
            <a:r>
              <a:rPr lang="en-US" altLang="zh-CN" sz="2800" b="1" spc="300" dirty="0">
                <a:solidFill>
                  <a:srgbClr val="4472C4"/>
                </a:solidFill>
                <a:latin typeface="微软雅黑" panose="020B0503020204020204" pitchFamily="34" charset="-122"/>
                <a:ea typeface="微软雅黑" panose="020B0503020204020204" pitchFamily="34" charset="-122"/>
                <a:sym typeface="+mn-ea"/>
              </a:rPr>
              <a:t>1</a:t>
            </a:r>
            <a:endParaRPr lang="en-US" altLang="zh-CN" sz="2800" b="1" spc="300" dirty="0">
              <a:solidFill>
                <a:srgbClr val="4472C4"/>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339340" y="1256030"/>
            <a:ext cx="6865620" cy="4952365"/>
          </a:xfrm>
          <a:prstGeom prst="rect">
            <a:avLst/>
          </a:prstGeom>
        </p:spPr>
      </p:pic>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2"/>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8"/>
          <p:cNvSpPr/>
          <p:nvPr/>
        </p:nvSpPr>
        <p:spPr>
          <a:xfrm>
            <a:off x="461010" y="85280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96010"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267460"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438275"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1952625" y="410845"/>
            <a:ext cx="7767320" cy="521970"/>
          </a:xfrm>
          <a:prstGeom prst="rect">
            <a:avLst/>
          </a:prstGeom>
          <a:noFill/>
        </p:spPr>
        <p:txBody>
          <a:bodyPr wrap="square" rtlCol="0">
            <a:spAutoFit/>
          </a:bodyPr>
          <a:lstStyle/>
          <a:p>
            <a:r>
              <a:rPr lang="zh-CN" altLang="zh-CN" sz="2800" b="1" spc="300" dirty="0">
                <a:solidFill>
                  <a:srgbClr val="4472C4"/>
                </a:solidFill>
                <a:latin typeface="微软雅黑" panose="020B0503020204020204" pitchFamily="34" charset="-122"/>
                <a:ea typeface="微软雅黑" panose="020B0503020204020204" pitchFamily="34" charset="-122"/>
                <a:sym typeface="+mn-ea"/>
              </a:rPr>
              <a:t>违规客户招揽案例</a:t>
            </a:r>
            <a:r>
              <a:rPr lang="en-US" altLang="zh-CN" sz="2800" b="1" spc="300" dirty="0">
                <a:solidFill>
                  <a:srgbClr val="4472C4"/>
                </a:solidFill>
                <a:latin typeface="微软雅黑" panose="020B0503020204020204" pitchFamily="34" charset="-122"/>
                <a:ea typeface="微软雅黑" panose="020B0503020204020204" pitchFamily="34" charset="-122"/>
                <a:sym typeface="+mn-ea"/>
              </a:rPr>
              <a:t>2</a:t>
            </a:r>
            <a:endParaRPr lang="en-US" altLang="zh-CN" sz="2800" b="1" spc="300" dirty="0">
              <a:solidFill>
                <a:srgbClr val="4472C4"/>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96675" y="33073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1"/>
            </p:custDataLst>
          </p:nvPr>
        </p:nvPicPr>
        <p:blipFill>
          <a:blip r:embed="rId2"/>
          <a:stretch>
            <a:fillRect/>
          </a:stretch>
        </p:blipFill>
        <p:spPr>
          <a:xfrm>
            <a:off x="1657350" y="1118870"/>
            <a:ext cx="8877300" cy="5339080"/>
          </a:xfrm>
          <a:prstGeom prst="rect">
            <a:avLst/>
          </a:prstGeom>
        </p:spPr>
      </p:pic>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3"/>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26917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391795"/>
            <a:ext cx="8082915" cy="521970"/>
          </a:xfrm>
          <a:prstGeom prst="rect">
            <a:avLst/>
          </a:prstGeom>
          <a:noFill/>
        </p:spPr>
        <p:txBody>
          <a:bodyPr wrap="square" rtlCol="0">
            <a:spAutoFit/>
          </a:bodyPr>
          <a:lstStyle/>
          <a:p>
            <a:pPr marL="0" lvl="1" algn="l">
              <a:buClrTx/>
              <a:buSzTx/>
              <a:buFontTx/>
            </a:pP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规范客户招揽行为的监管要求</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sp>
        <p:nvSpPr>
          <p:cNvPr id="7" name="矩形 6"/>
          <p:cNvSpPr/>
          <p:nvPr>
            <p:custDataLst>
              <p:tags r:id="rId1"/>
            </p:custDataLst>
          </p:nvPr>
        </p:nvSpPr>
        <p:spPr>
          <a:xfrm>
            <a:off x="2188210" y="1470025"/>
            <a:ext cx="6946265" cy="1842770"/>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custDataLst>
              <p:tags r:id="rId2"/>
            </p:custDataLst>
          </p:nvPr>
        </p:nvSpPr>
        <p:spPr>
          <a:xfrm>
            <a:off x="3982720" y="1223645"/>
            <a:ext cx="3448685" cy="691515"/>
          </a:xfrm>
          <a:prstGeom prst="rect">
            <a:avLst/>
          </a:prstGeom>
          <a:solidFill>
            <a:srgbClr val="8BB5C7"/>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custDataLst>
              <p:tags r:id="rId3"/>
            </p:custDataLst>
          </p:nvPr>
        </p:nvSpPr>
        <p:spPr>
          <a:xfrm>
            <a:off x="1345565" y="4116705"/>
            <a:ext cx="8768715" cy="1463040"/>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custDataLst>
              <p:tags r:id="rId4"/>
            </p:custDataLst>
          </p:nvPr>
        </p:nvSpPr>
        <p:spPr>
          <a:xfrm>
            <a:off x="4042410" y="3860165"/>
            <a:ext cx="3448685" cy="782320"/>
          </a:xfrm>
          <a:prstGeom prst="rect">
            <a:avLst/>
          </a:prstGeom>
          <a:solidFill>
            <a:srgbClr val="69A7C5"/>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5"/>
            </p:custDataLst>
          </p:nvPr>
        </p:nvSpPr>
        <p:spPr>
          <a:xfrm>
            <a:off x="4062095" y="1290955"/>
            <a:ext cx="3289935"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700" b="1" spc="300">
                <a:solidFill>
                  <a:srgbClr val="FFFFFF"/>
                </a:solidFill>
                <a:sym typeface="Arial" panose="020B0604020202020204" pitchFamily="34" charset="0"/>
              </a:rPr>
              <a:t>《证券经纪人管理暂行规定》</a:t>
            </a:r>
            <a:endParaRPr lang="zh-CN" altLang="en-US" sz="1700" b="1" spc="300">
              <a:solidFill>
                <a:srgbClr val="FFFFFF"/>
              </a:solidFill>
              <a:latin typeface="微软雅黑" panose="020B0503020204020204" pitchFamily="34" charset="-122"/>
              <a:cs typeface="+mn-ea"/>
              <a:sym typeface="Arial" panose="020B0604020202020204" pitchFamily="34" charset="0"/>
            </a:endParaRPr>
          </a:p>
        </p:txBody>
      </p:sp>
      <p:sp>
        <p:nvSpPr>
          <p:cNvPr id="21" name="文本框 20"/>
          <p:cNvSpPr txBox="1"/>
          <p:nvPr>
            <p:custDataLst>
              <p:tags r:id="rId6"/>
            </p:custDataLst>
          </p:nvPr>
        </p:nvSpPr>
        <p:spPr>
          <a:xfrm>
            <a:off x="2672080" y="1990090"/>
            <a:ext cx="5923915" cy="631190"/>
          </a:xfrm>
          <a:prstGeom prst="rect">
            <a:avLst/>
          </a:prstGeom>
        </p:spPr>
        <p:txBody>
          <a:bodyPr wrap="square">
            <a:noAutofit/>
          </a:bodyPr>
          <a:lstStyle>
            <a:defPPr>
              <a:defRPr lang="zh-CN"/>
            </a:defPPr>
            <a:lvl1pPr>
              <a:defRPr sz="1400">
                <a:solidFill>
                  <a:srgbClr val="474546"/>
                </a:solidFill>
                <a:latin typeface="Arial" panose="020B0604020202020204" pitchFamily="34" charset="0"/>
              </a:defRPr>
            </a:lvl1pPr>
          </a:lstStyle>
          <a:p>
            <a:pPr algn="l">
              <a:lnSpc>
                <a:spcPct val="140000"/>
              </a:lnSpc>
            </a:pPr>
            <a:r>
              <a:rPr sz="1600" spc="1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a:t>
            </a:r>
            <a:r>
              <a:rPr lang="en-US" sz="1600" spc="15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a:t>
            </a:r>
            <a:r>
              <a:rPr sz="1600" spc="15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条</a:t>
            </a:r>
            <a:r>
              <a:rPr lang="en-US" sz="1600" spc="15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600" spc="15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证券经纪人应当在本规定第十一条规定和证券公</a:t>
            </a:r>
            <a:endParaRPr lang="en-US" altLang="zh-CN" sz="1600" spc="1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a:lnSpc>
                <a:spcPct val="140000"/>
              </a:lnSpc>
            </a:pPr>
            <a:r>
              <a:rPr lang="en-US" altLang="zh-CN" sz="1600" spc="15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司授权的范围内执业，不得有下列行为</a:t>
            </a:r>
            <a:r>
              <a:rPr lang="en-US" altLang="zh-CN" sz="1600" spc="1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600" spc="1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（八）</a:t>
            </a:r>
            <a:r>
              <a:rPr lang="zh-CN" altLang="en-US" sz="1600" b="1" spc="1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委托他人代理其从事客户招揽和客户服务等活动。</a:t>
            </a:r>
            <a:endParaRPr lang="zh-CN" altLang="en-US" sz="1600" spc="150" dirty="0">
              <a:solidFill>
                <a:srgbClr val="000000"/>
              </a:solidFill>
              <a:ea typeface="微软雅黑" panose="020B0503020204020204" pitchFamily="34" charset="-122"/>
              <a:sym typeface="Arial" panose="020B0604020202020204" pitchFamily="34" charset="0"/>
            </a:endParaRPr>
          </a:p>
          <a:p>
            <a:pPr algn="l">
              <a:lnSpc>
                <a:spcPct val="120000"/>
              </a:lnSpc>
            </a:pPr>
            <a:r>
              <a:rPr lang="en-US" sz="1600" spc="150" dirty="0">
                <a:solidFill>
                  <a:srgbClr val="000000"/>
                </a:solidFill>
                <a:ea typeface="微软雅黑" panose="020B0503020204020204" pitchFamily="34" charset="-122"/>
                <a:sym typeface="Arial" panose="020B0604020202020204" pitchFamily="34" charset="0"/>
              </a:rPr>
              <a:t> </a:t>
            </a:r>
            <a:endParaRPr lang="en-US" sz="1600" spc="150" dirty="0">
              <a:solidFill>
                <a:srgbClr val="000000"/>
              </a:solidFill>
              <a:ea typeface="微软雅黑" panose="020B0503020204020204" pitchFamily="34" charset="-122"/>
              <a:sym typeface="Arial" panose="020B0604020202020204" pitchFamily="34" charset="0"/>
            </a:endParaRPr>
          </a:p>
        </p:txBody>
      </p:sp>
      <p:sp>
        <p:nvSpPr>
          <p:cNvPr id="22" name="文本框 21"/>
          <p:cNvSpPr txBox="1"/>
          <p:nvPr>
            <p:custDataLst>
              <p:tags r:id="rId7"/>
            </p:custDataLst>
          </p:nvPr>
        </p:nvSpPr>
        <p:spPr>
          <a:xfrm>
            <a:off x="4062095" y="3980815"/>
            <a:ext cx="3289935" cy="57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ctr">
              <a:lnSpc>
                <a:spcPct val="120000"/>
              </a:lnSpc>
            </a:pPr>
            <a:r>
              <a:rPr lang="zh-CN" altLang="en-US" sz="1700" b="1" spc="300">
                <a:solidFill>
                  <a:srgbClr val="FFFFFF"/>
                </a:solidFill>
                <a:latin typeface="Arial" panose="020B0604020202020204" pitchFamily="34" charset="0"/>
                <a:sym typeface="Arial" panose="020B0604020202020204" pitchFamily="34" charset="0"/>
              </a:rPr>
              <a:t>《证券公司监督管理条例》</a:t>
            </a:r>
            <a:endParaRPr lang="zh-CN" altLang="en-US" sz="1700" b="1" spc="300">
              <a:solidFill>
                <a:srgbClr val="FFFFFF"/>
              </a:solidFill>
              <a:latin typeface="Arial" panose="020B0604020202020204" pitchFamily="34" charset="0"/>
              <a:sym typeface="Arial" panose="020B0604020202020204" pitchFamily="34" charset="0"/>
            </a:endParaRPr>
          </a:p>
        </p:txBody>
      </p:sp>
      <p:sp>
        <p:nvSpPr>
          <p:cNvPr id="19" name="文本框 18"/>
          <p:cNvSpPr txBox="1"/>
          <p:nvPr>
            <p:custDataLst>
              <p:tags r:id="rId8"/>
            </p:custDataLst>
          </p:nvPr>
        </p:nvSpPr>
        <p:spPr>
          <a:xfrm>
            <a:off x="1480820" y="4642485"/>
            <a:ext cx="8498840" cy="1346200"/>
          </a:xfrm>
          <a:prstGeom prst="rect">
            <a:avLst/>
          </a:prstGeom>
        </p:spPr>
        <p:txBody>
          <a:bodyPr wrap="square">
            <a:normAutofit/>
          </a:bodyPr>
          <a:lstStyle>
            <a:defPPr>
              <a:defRPr lang="zh-CN"/>
            </a:defPPr>
            <a:lvl1pPr>
              <a:defRPr sz="1400">
                <a:solidFill>
                  <a:srgbClr val="474546"/>
                </a:solidFill>
                <a:latin typeface="Arial" panose="020B0604020202020204" pitchFamily="34" charset="0"/>
              </a:defRPr>
            </a:lvl1pPr>
          </a:lstStyle>
          <a:p>
            <a:pPr algn="l">
              <a:lnSpc>
                <a:spcPct val="140000"/>
              </a:lnSpc>
              <a:buClrTx/>
              <a:buSzTx/>
              <a:buNone/>
            </a:pPr>
            <a:r>
              <a:rPr lang="zh-CN" altLang="en-US"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a:t>
            </a:r>
            <a:r>
              <a:rPr lang="en-US" altLang="zh-CN"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38</a:t>
            </a:r>
            <a:r>
              <a:rPr lang="zh-CN" altLang="en-US"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条</a:t>
            </a:r>
            <a:r>
              <a:rPr lang="en-US" altLang="zh-CN"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证券公司从事证券经纪业务，可以委托证券公司以外的人员作为证券经纪人，代理其进行客户招揽、客户服务等活动。证券经纪人应当具有证券从业资格。</a:t>
            </a:r>
            <a:r>
              <a:rPr lang="zh-CN" altLang="en-US" sz="1600" spc="150">
                <a:solidFill>
                  <a:srgbClr val="000000"/>
                </a:solidFill>
                <a:ea typeface="微软雅黑" panose="020B0503020204020204" pitchFamily="34" charset="-122"/>
                <a:sym typeface="Arial" panose="020B0604020202020204" pitchFamily="34" charset="0"/>
              </a:rPr>
              <a:t>　</a:t>
            </a:r>
            <a:endParaRPr lang="zh-CN" altLang="en-US" sz="1600" spc="150">
              <a:solidFill>
                <a:srgbClr val="000000"/>
              </a:solidFill>
              <a:ea typeface="微软雅黑" panose="020B0503020204020204" pitchFamily="34" charset="-122"/>
              <a:sym typeface="Arial" panose="020B0604020202020204" pitchFamily="34" charset="0"/>
            </a:endParaRPr>
          </a:p>
        </p:txBody>
      </p:sp>
      <p:sp>
        <p:nvSpPr>
          <p:cNvPr id="2" name="文本框 1"/>
          <p:cNvSpPr txBox="1"/>
          <p:nvPr/>
        </p:nvSpPr>
        <p:spPr>
          <a:xfrm>
            <a:off x="473485" y="33200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8"/>
          <p:cNvSpPr/>
          <p:nvPr/>
        </p:nvSpPr>
        <p:spPr>
          <a:xfrm>
            <a:off x="461010" y="85280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096010"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267460"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438275" y="85280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1952625" y="410845"/>
            <a:ext cx="7767320" cy="521970"/>
          </a:xfrm>
          <a:prstGeom prst="rect">
            <a:avLst/>
          </a:prstGeom>
          <a:noFill/>
        </p:spPr>
        <p:txBody>
          <a:bodyPr wrap="square" rtlCol="0">
            <a:spAutoFit/>
          </a:bodyPr>
          <a:lstStyle/>
          <a:p>
            <a:r>
              <a:rPr lang="zh-CN" altLang="zh-CN" sz="2800" b="1" spc="300" dirty="0">
                <a:solidFill>
                  <a:srgbClr val="4472C4"/>
                </a:solidFill>
                <a:latin typeface="微软雅黑" panose="020B0503020204020204" pitchFamily="34" charset="-122"/>
                <a:ea typeface="微软雅黑" panose="020B0503020204020204" pitchFamily="34" charset="-122"/>
                <a:sym typeface="+mn-ea"/>
              </a:rPr>
              <a:t>违规提供</a:t>
            </a:r>
            <a:r>
              <a:rPr lang="zh-CN" altLang="zh-CN" sz="2800" b="1" spc="300" dirty="0" smtClean="0">
                <a:solidFill>
                  <a:srgbClr val="4472C4"/>
                </a:solidFill>
                <a:latin typeface="微软雅黑" panose="020B0503020204020204" pitchFamily="34" charset="-122"/>
                <a:ea typeface="微软雅黑" panose="020B0503020204020204" pitchFamily="34" charset="-122"/>
                <a:sym typeface="+mn-ea"/>
              </a:rPr>
              <a:t>投</a:t>
            </a:r>
            <a:r>
              <a:rPr lang="zh-CN" altLang="en-US" sz="2800" b="1" spc="300" dirty="0" smtClean="0">
                <a:solidFill>
                  <a:srgbClr val="4472C4"/>
                </a:solidFill>
                <a:latin typeface="微软雅黑" panose="020B0503020204020204" pitchFamily="34" charset="-122"/>
                <a:ea typeface="微软雅黑" panose="020B0503020204020204" pitchFamily="34" charset="-122"/>
                <a:sym typeface="+mn-ea"/>
              </a:rPr>
              <a:t>顾服务</a:t>
            </a:r>
            <a:r>
              <a:rPr lang="zh-CN" altLang="zh-CN" sz="2800" b="1" spc="300" dirty="0" smtClean="0">
                <a:solidFill>
                  <a:srgbClr val="4472C4"/>
                </a:solidFill>
                <a:latin typeface="微软雅黑" panose="020B0503020204020204" pitchFamily="34" charset="-122"/>
                <a:ea typeface="微软雅黑" panose="020B0503020204020204" pitchFamily="34" charset="-122"/>
                <a:sym typeface="+mn-ea"/>
              </a:rPr>
              <a:t>（</a:t>
            </a:r>
            <a:r>
              <a:rPr lang="zh-CN" altLang="zh-CN" sz="2800" b="1" spc="300" dirty="0">
                <a:solidFill>
                  <a:srgbClr val="4472C4"/>
                </a:solidFill>
                <a:latin typeface="微软雅黑" panose="020B0503020204020204" pitchFamily="34" charset="-122"/>
                <a:ea typeface="微软雅黑" panose="020B0503020204020204" pitchFamily="34" charset="-122"/>
                <a:sym typeface="+mn-ea"/>
              </a:rPr>
              <a:t>未取得资格）</a:t>
            </a:r>
            <a:endParaRPr lang="en-US" altLang="zh-CN" sz="2800" b="1" spc="300" dirty="0">
              <a:solidFill>
                <a:srgbClr val="4472C4"/>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414145" y="1144270"/>
            <a:ext cx="8956040" cy="5205730"/>
          </a:xfrm>
          <a:prstGeom prst="rect">
            <a:avLst/>
          </a:prstGeom>
        </p:spPr>
      </p:pic>
      <p:sp>
        <p:nvSpPr>
          <p:cNvPr id="4" name="文本框 3"/>
          <p:cNvSpPr txBox="1"/>
          <p:nvPr/>
        </p:nvSpPr>
        <p:spPr>
          <a:xfrm>
            <a:off x="460785" y="33073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0708" y="85266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5"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文本框 17"/>
          <p:cNvSpPr txBox="1"/>
          <p:nvPr/>
        </p:nvSpPr>
        <p:spPr>
          <a:xfrm>
            <a:off x="1952625" y="410845"/>
            <a:ext cx="7767320" cy="521970"/>
          </a:xfrm>
          <a:prstGeom prst="rect">
            <a:avLst/>
          </a:prstGeom>
          <a:noFill/>
        </p:spPr>
        <p:txBody>
          <a:bodyPr wrap="square" rtlCol="0">
            <a:spAutoFit/>
          </a:bodyPr>
          <a:lstStyle/>
          <a:p>
            <a:r>
              <a:rPr lang="zh-CN" altLang="zh-CN" sz="2800" b="1" spc="300" dirty="0">
                <a:solidFill>
                  <a:srgbClr val="4472C4"/>
                </a:solidFill>
                <a:latin typeface="微软雅黑" panose="020B0503020204020204" pitchFamily="34" charset="-122"/>
                <a:ea typeface="微软雅黑" panose="020B0503020204020204" pitchFamily="34" charset="-122"/>
                <a:sym typeface="+mn-ea"/>
              </a:rPr>
              <a:t>违规</a:t>
            </a:r>
            <a:r>
              <a:rPr lang="zh-CN" altLang="zh-CN" sz="2800" b="1" spc="300" dirty="0" smtClean="0">
                <a:solidFill>
                  <a:srgbClr val="4472C4"/>
                </a:solidFill>
                <a:latin typeface="微软雅黑" panose="020B0503020204020204" pitchFamily="34" charset="-122"/>
                <a:ea typeface="微软雅黑" panose="020B0503020204020204" pitchFamily="34" charset="-122"/>
                <a:sym typeface="+mn-ea"/>
              </a:rPr>
              <a:t>提供</a:t>
            </a:r>
            <a:r>
              <a:rPr lang="zh-CN" altLang="en-US" sz="2800" b="1" spc="300" dirty="0" smtClean="0">
                <a:solidFill>
                  <a:srgbClr val="4472C4"/>
                </a:solidFill>
                <a:latin typeface="微软雅黑" panose="020B0503020204020204" pitchFamily="34" charset="-122"/>
                <a:ea typeface="微软雅黑" panose="020B0503020204020204" pitchFamily="34" charset="-122"/>
                <a:sym typeface="+mn-ea"/>
              </a:rPr>
              <a:t>投顾服务</a:t>
            </a:r>
            <a:r>
              <a:rPr lang="zh-CN" altLang="zh-CN" sz="2800" b="1" spc="300" dirty="0" smtClean="0">
                <a:solidFill>
                  <a:srgbClr val="4472C4"/>
                </a:solidFill>
                <a:latin typeface="微软雅黑" panose="020B0503020204020204" pitchFamily="34" charset="-122"/>
                <a:ea typeface="微软雅黑" panose="020B0503020204020204" pitchFamily="34" charset="-122"/>
                <a:sym typeface="+mn-ea"/>
              </a:rPr>
              <a:t>（</a:t>
            </a:r>
            <a:r>
              <a:rPr lang="zh-CN" altLang="zh-CN" sz="2800" b="1" spc="300" dirty="0">
                <a:solidFill>
                  <a:srgbClr val="4472C4"/>
                </a:solidFill>
                <a:latin typeface="微软雅黑" panose="020B0503020204020204" pitchFamily="34" charset="-122"/>
                <a:ea typeface="微软雅黑" panose="020B0503020204020204" pitchFamily="34" charset="-122"/>
                <a:sym typeface="+mn-ea"/>
              </a:rPr>
              <a:t>缺乏合理依据）</a:t>
            </a:r>
            <a:endParaRPr lang="en-US" altLang="zh-CN" sz="2800" b="1" spc="300" dirty="0">
              <a:solidFill>
                <a:srgbClr val="4472C4"/>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401570" y="1080135"/>
            <a:ext cx="7597775" cy="5296535"/>
          </a:xfrm>
          <a:prstGeom prst="rect">
            <a:avLst/>
          </a:prstGeom>
        </p:spPr>
      </p:pic>
      <p:sp>
        <p:nvSpPr>
          <p:cNvPr id="2" name="文本框 1"/>
          <p:cNvSpPr txBox="1"/>
          <p:nvPr/>
        </p:nvSpPr>
        <p:spPr>
          <a:xfrm>
            <a:off x="517935" y="33073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2"/>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26917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391795"/>
            <a:ext cx="8082915" cy="521970"/>
          </a:xfrm>
          <a:prstGeom prst="rect">
            <a:avLst/>
          </a:prstGeom>
          <a:noFill/>
        </p:spPr>
        <p:txBody>
          <a:bodyPr wrap="square" rtlCol="0">
            <a:spAutoFit/>
          </a:bodyPr>
          <a:lstStyle/>
          <a:p>
            <a:pPr marL="0" lvl="1" algn="l">
              <a:buClrTx/>
              <a:buSzTx/>
              <a:buFontTx/>
            </a:pP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投资顾问业务监管要求</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sp>
        <p:nvSpPr>
          <p:cNvPr id="7" name="矩形 6"/>
          <p:cNvSpPr/>
          <p:nvPr>
            <p:custDataLst>
              <p:tags r:id="rId1"/>
            </p:custDataLst>
          </p:nvPr>
        </p:nvSpPr>
        <p:spPr>
          <a:xfrm>
            <a:off x="2085975" y="1470025"/>
            <a:ext cx="7064375" cy="2461260"/>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custDataLst>
              <p:tags r:id="rId2"/>
            </p:custDataLst>
          </p:nvPr>
        </p:nvSpPr>
        <p:spPr>
          <a:xfrm>
            <a:off x="3982720" y="1223645"/>
            <a:ext cx="3448685" cy="691515"/>
          </a:xfrm>
          <a:prstGeom prst="rect">
            <a:avLst/>
          </a:prstGeom>
          <a:solidFill>
            <a:srgbClr val="8BB5C7"/>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custDataLst>
              <p:tags r:id="rId3"/>
            </p:custDataLst>
          </p:nvPr>
        </p:nvSpPr>
        <p:spPr>
          <a:xfrm>
            <a:off x="2085340" y="4337050"/>
            <a:ext cx="7065645" cy="2117090"/>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custDataLst>
              <p:tags r:id="rId4"/>
            </p:custDataLst>
          </p:nvPr>
        </p:nvSpPr>
        <p:spPr>
          <a:xfrm>
            <a:off x="3982720" y="4006215"/>
            <a:ext cx="3550285" cy="744220"/>
          </a:xfrm>
          <a:prstGeom prst="rect">
            <a:avLst/>
          </a:prstGeom>
          <a:solidFill>
            <a:srgbClr val="69A7C5"/>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5"/>
            </p:custDataLst>
          </p:nvPr>
        </p:nvSpPr>
        <p:spPr>
          <a:xfrm>
            <a:off x="4055110" y="1256665"/>
            <a:ext cx="3289935"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700" b="1" spc="300">
                <a:solidFill>
                  <a:srgbClr val="FFFFFF"/>
                </a:solidFill>
                <a:latin typeface="Arial" panose="020B0604020202020204" pitchFamily="34" charset="0"/>
                <a:cs typeface="+mn-ea"/>
                <a:sym typeface="Arial" panose="020B0604020202020204" pitchFamily="34" charset="0"/>
              </a:rPr>
              <a:t>证券投资顾问业务暂行规定</a:t>
            </a:r>
            <a:endParaRPr lang="zh-CN" altLang="en-US" sz="1700" b="1" spc="300">
              <a:solidFill>
                <a:srgbClr val="FFFFFF"/>
              </a:solidFill>
              <a:latin typeface="Arial" panose="020B0604020202020204" pitchFamily="34" charset="0"/>
              <a:cs typeface="+mn-ea"/>
              <a:sym typeface="Arial" panose="020B0604020202020204" pitchFamily="34" charset="0"/>
            </a:endParaRPr>
          </a:p>
        </p:txBody>
      </p:sp>
      <p:sp>
        <p:nvSpPr>
          <p:cNvPr id="21" name="文本框 20"/>
          <p:cNvSpPr txBox="1"/>
          <p:nvPr>
            <p:custDataLst>
              <p:tags r:id="rId6"/>
            </p:custDataLst>
          </p:nvPr>
        </p:nvSpPr>
        <p:spPr>
          <a:xfrm>
            <a:off x="2335530" y="1959610"/>
            <a:ext cx="6697980" cy="631190"/>
          </a:xfrm>
          <a:prstGeom prst="rect">
            <a:avLst/>
          </a:prstGeom>
        </p:spPr>
        <p:txBody>
          <a:bodyPr wrap="square">
            <a:noAutofit/>
          </a:bodyPr>
          <a:lstStyle>
            <a:defPPr>
              <a:defRPr lang="zh-CN"/>
            </a:defPPr>
            <a:lvl1pPr>
              <a:defRPr sz="1400">
                <a:solidFill>
                  <a:srgbClr val="474546"/>
                </a:solidFill>
                <a:latin typeface="Arial" panose="020B0604020202020204" pitchFamily="34" charset="0"/>
              </a:defRPr>
            </a:lvl1pPr>
          </a:lstStyle>
          <a:p>
            <a:pPr algn="l">
              <a:lnSpc>
                <a:spcPct val="130000"/>
              </a:lnSpc>
            </a:pPr>
            <a:r>
              <a:rPr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第</a:t>
            </a:r>
            <a:r>
              <a:rPr lang="en-US"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7</a:t>
            </a:r>
            <a:r>
              <a:rPr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条</a:t>
            </a:r>
            <a:r>
              <a:rPr sz="1600"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　向客户提供证券投资顾问服务的人员，应当符合相关从业条件，并在中国证券业协会</a:t>
            </a:r>
            <a:r>
              <a:rPr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注册登记为证券投资顾问</a:t>
            </a:r>
            <a:r>
              <a:rPr sz="1600"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。证券投资顾问不得同时注册为证券分析师。</a:t>
            </a:r>
            <a:endParaRPr sz="1600" spc="15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30000"/>
              </a:lnSpc>
            </a:pPr>
            <a:r>
              <a:rPr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第</a:t>
            </a:r>
            <a:r>
              <a:rPr lang="en-US"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16</a:t>
            </a:r>
            <a:r>
              <a:rPr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条</a:t>
            </a:r>
            <a:r>
              <a:rPr sz="1600"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r>
              <a:rPr sz="1600" b="1"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证券投资顾问</a:t>
            </a:r>
            <a:r>
              <a:rPr sz="1600" spc="150">
                <a:solidFill>
                  <a:srgbClr val="000000"/>
                </a:solidFill>
                <a:latin typeface="微软雅黑" panose="020B0503020204020204" pitchFamily="34" charset="-122"/>
                <a:ea typeface="微软雅黑" panose="020B0503020204020204" pitchFamily="34" charset="-122"/>
                <a:sym typeface="Arial" panose="020B0604020202020204" pitchFamily="34" charset="0"/>
              </a:rPr>
              <a:t>向客户提供投资建议，应当具有合理的依据。投资建议的依据包括证券研究报告或者基于证券研究报告、理论模型以及分析方法形成的投资分析意见等。</a:t>
            </a:r>
            <a:endParaRPr sz="1600" spc="15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文本框 21"/>
          <p:cNvSpPr txBox="1"/>
          <p:nvPr>
            <p:custDataLst>
              <p:tags r:id="rId7"/>
            </p:custDataLst>
          </p:nvPr>
        </p:nvSpPr>
        <p:spPr>
          <a:xfrm>
            <a:off x="4121785" y="4092575"/>
            <a:ext cx="3289935" cy="57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700" b="1" spc="300">
                <a:solidFill>
                  <a:srgbClr val="FFFFFF"/>
                </a:solidFill>
                <a:latin typeface="Arial" panose="020B0604020202020204" pitchFamily="34" charset="0"/>
                <a:sym typeface="Arial" panose="020B0604020202020204" pitchFamily="34" charset="0"/>
              </a:rPr>
              <a:t>证券公司和证券投资基金管理公司合规管理办法</a:t>
            </a:r>
            <a:endParaRPr lang="zh-CN" altLang="en-US" sz="1700" b="1" spc="300">
              <a:solidFill>
                <a:srgbClr val="FFFFFF"/>
              </a:solidFill>
              <a:latin typeface="Arial" panose="020B0604020202020204" pitchFamily="34" charset="0"/>
              <a:sym typeface="Arial" panose="020B0604020202020204" pitchFamily="34" charset="0"/>
            </a:endParaRPr>
          </a:p>
        </p:txBody>
      </p:sp>
      <p:sp>
        <p:nvSpPr>
          <p:cNvPr id="19" name="文本框 18"/>
          <p:cNvSpPr txBox="1"/>
          <p:nvPr>
            <p:custDataLst>
              <p:tags r:id="rId8"/>
            </p:custDataLst>
          </p:nvPr>
        </p:nvSpPr>
        <p:spPr>
          <a:xfrm>
            <a:off x="2419350" y="4755515"/>
            <a:ext cx="6477635" cy="1698625"/>
          </a:xfrm>
          <a:prstGeom prst="rect">
            <a:avLst/>
          </a:prstGeom>
        </p:spPr>
        <p:txBody>
          <a:bodyPr wrap="square">
            <a:normAutofit/>
          </a:bodyPr>
          <a:lstStyle>
            <a:defPPr>
              <a:defRPr lang="zh-CN"/>
            </a:defPPr>
            <a:lvl1pPr>
              <a:defRPr sz="1400">
                <a:solidFill>
                  <a:srgbClr val="474546"/>
                </a:solidFill>
                <a:latin typeface="Arial" panose="020B0604020202020204" pitchFamily="34" charset="0"/>
              </a:defRPr>
            </a:lvl1pPr>
          </a:lstStyle>
          <a:p>
            <a:pPr algn="l">
              <a:lnSpc>
                <a:spcPct val="130000"/>
              </a:lnSpc>
            </a:pPr>
            <a:r>
              <a:rPr sz="1600" b="1"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a:t>
            </a:r>
            <a:r>
              <a:rPr lang="en-US" sz="1600" b="1"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a:t>
            </a:r>
            <a:r>
              <a:rPr sz="1600" b="1"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条</a:t>
            </a:r>
            <a:r>
              <a:rPr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1600" b="1"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证券基金经营机构</a:t>
            </a:r>
            <a:r>
              <a:rPr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开展各项业务，应当合规经营、勤勉尽责，坚持客户利益至上原则，并遵守下列基本要求：</a:t>
            </a:r>
            <a:endParaRPr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a:lnSpc>
                <a:spcPct val="130000"/>
              </a:lnSpc>
            </a:pPr>
            <a:r>
              <a:rPr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(四)严格规范工作人员执业行为，督促工作人员勤勉尽责，防范其利用职务便利从事违法违规、超越权限或者其他损害客户合法权益的行为。</a:t>
            </a:r>
            <a:endParaRPr sz="1600" spc="15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517935" y="38978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0708" y="85266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5"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文本框 17"/>
          <p:cNvSpPr txBox="1"/>
          <p:nvPr/>
        </p:nvSpPr>
        <p:spPr>
          <a:xfrm>
            <a:off x="1952625" y="410845"/>
            <a:ext cx="7767320" cy="521970"/>
          </a:xfrm>
          <a:prstGeom prst="rect">
            <a:avLst/>
          </a:prstGeom>
          <a:noFill/>
        </p:spPr>
        <p:txBody>
          <a:bodyPr wrap="square" rtlCol="0">
            <a:spAutoFit/>
          </a:bodyPr>
          <a:lstStyle/>
          <a:p>
            <a:r>
              <a:rPr lang="zh-CN" altLang="zh-CN" sz="2800" b="1" spc="300" dirty="0">
                <a:solidFill>
                  <a:srgbClr val="4472C4"/>
                </a:solidFill>
                <a:latin typeface="微软雅黑" panose="020B0503020204020204" pitchFamily="34" charset="-122"/>
                <a:ea typeface="微软雅黑" panose="020B0503020204020204" pitchFamily="34" charset="-122"/>
                <a:sym typeface="+mn-ea"/>
              </a:rPr>
              <a:t>违规兼职案例</a:t>
            </a:r>
            <a:r>
              <a:rPr lang="en-US" altLang="zh-CN" sz="2800" b="1" spc="300" dirty="0">
                <a:solidFill>
                  <a:srgbClr val="4472C4"/>
                </a:solidFill>
                <a:latin typeface="微软雅黑" panose="020B0503020204020204" pitchFamily="34" charset="-122"/>
                <a:ea typeface="微软雅黑" panose="020B0503020204020204" pitchFamily="34" charset="-122"/>
                <a:sym typeface="+mn-ea"/>
              </a:rPr>
              <a:t>1</a:t>
            </a:r>
            <a:endParaRPr lang="en-US" altLang="zh-CN" sz="2800" b="1" spc="300" dirty="0">
              <a:solidFill>
                <a:srgbClr val="4472C4"/>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2286000" y="1118235"/>
            <a:ext cx="8191500" cy="5288915"/>
          </a:xfrm>
          <a:prstGeom prst="rect">
            <a:avLst/>
          </a:prstGeom>
        </p:spPr>
      </p:pic>
      <p:sp>
        <p:nvSpPr>
          <p:cNvPr id="2" name="文本框 1"/>
          <p:cNvSpPr txBox="1"/>
          <p:nvPr/>
        </p:nvSpPr>
        <p:spPr>
          <a:xfrm>
            <a:off x="517935" y="33073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2"/>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0708" y="85266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5"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文本框 17"/>
          <p:cNvSpPr txBox="1"/>
          <p:nvPr/>
        </p:nvSpPr>
        <p:spPr>
          <a:xfrm>
            <a:off x="1952625" y="410845"/>
            <a:ext cx="7767320" cy="521970"/>
          </a:xfrm>
          <a:prstGeom prst="rect">
            <a:avLst/>
          </a:prstGeom>
          <a:noFill/>
        </p:spPr>
        <p:txBody>
          <a:bodyPr wrap="square" rtlCol="0">
            <a:spAutoFit/>
          </a:bodyPr>
          <a:lstStyle/>
          <a:p>
            <a:r>
              <a:rPr lang="zh-CN" altLang="zh-CN" sz="2800" b="1" spc="300" dirty="0">
                <a:solidFill>
                  <a:srgbClr val="4472C4"/>
                </a:solidFill>
                <a:latin typeface="微软雅黑" panose="020B0503020204020204" pitchFamily="34" charset="-122"/>
                <a:ea typeface="微软雅黑" panose="020B0503020204020204" pitchFamily="34" charset="-122"/>
                <a:sym typeface="+mn-ea"/>
              </a:rPr>
              <a:t>违规兼职案例</a:t>
            </a:r>
            <a:r>
              <a:rPr lang="en-US" altLang="zh-CN" sz="2800" b="1" spc="300" dirty="0">
                <a:solidFill>
                  <a:srgbClr val="4472C4"/>
                </a:solidFill>
                <a:latin typeface="微软雅黑" panose="020B0503020204020204" pitchFamily="34" charset="-122"/>
                <a:ea typeface="微软雅黑" panose="020B0503020204020204" pitchFamily="34" charset="-122"/>
                <a:sym typeface="+mn-ea"/>
              </a:rPr>
              <a:t>2</a:t>
            </a:r>
            <a:endParaRPr lang="en-US" altLang="zh-CN" sz="2800" b="1" spc="300" dirty="0">
              <a:solidFill>
                <a:srgbClr val="4472C4"/>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2665095" y="1066165"/>
            <a:ext cx="7054850" cy="5015865"/>
          </a:xfrm>
          <a:prstGeom prst="rect">
            <a:avLst/>
          </a:prstGeom>
        </p:spPr>
      </p:pic>
      <p:sp>
        <p:nvSpPr>
          <p:cNvPr id="2" name="文本框 1"/>
          <p:cNvSpPr txBox="1"/>
          <p:nvPr/>
        </p:nvSpPr>
        <p:spPr>
          <a:xfrm>
            <a:off x="473485" y="33073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26917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391795"/>
            <a:ext cx="8082915" cy="521970"/>
          </a:xfrm>
          <a:prstGeom prst="rect">
            <a:avLst/>
          </a:prstGeom>
          <a:noFill/>
        </p:spPr>
        <p:txBody>
          <a:bodyPr wrap="square" rtlCol="0">
            <a:spAutoFit/>
          </a:bodyPr>
          <a:lstStyle/>
          <a:p>
            <a:pPr marL="0" lvl="1" algn="l">
              <a:buClrTx/>
              <a:buSzTx/>
              <a:buFontTx/>
            </a:pPr>
            <a:r>
              <a:rPr lang="zh-CN" altLang="en-US" sz="2800" b="1" dirty="0">
                <a:solidFill>
                  <a:srgbClr val="4472C4"/>
                </a:solidFill>
                <a:latin typeface="微软雅黑" panose="020B0503020204020204" pitchFamily="34" charset="-122"/>
                <a:ea typeface="微软雅黑" panose="020B0503020204020204" pitchFamily="34" charset="-122"/>
                <a:sym typeface="+mn-ea"/>
              </a:rPr>
              <a:t>禁止</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违规兼职的监管规定</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cxnSp>
        <p:nvCxnSpPr>
          <p:cNvPr id="2" name="直接连接符 1"/>
          <p:cNvCxnSpPr/>
          <p:nvPr/>
        </p:nvCxnSpPr>
        <p:spPr>
          <a:xfrm>
            <a:off x="2999740" y="1732915"/>
            <a:ext cx="0" cy="3528695"/>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3460750" y="1338580"/>
            <a:ext cx="8109585" cy="4246245"/>
          </a:xfrm>
          <a:prstGeom prst="rect">
            <a:avLst/>
          </a:prstGeom>
          <a:noFill/>
        </p:spPr>
        <p:txBody>
          <a:bodyPr wrap="square" rtlCol="0">
            <a:spAutoFit/>
          </a:bodyPr>
          <a:lstStyle/>
          <a:p>
            <a:pPr indent="0">
              <a:lnSpc>
                <a:spcPct val="150000"/>
              </a:lnSpc>
              <a:buNone/>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、《证券基金经营机构董事、监事、高级管理人员及从业人员监督管理办法》</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第三十二条　证券基金经营机构的高级管理人员、部门负责人和分支机构负责人，不得在证券基金经营机构参股或者控股的公司以外的</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营利性机构兼职</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；在证券基金经营机构参股的公司仅可兼任董事、监事，且数量不得超过2家，在证券基金经营机构控股子公司兼职的，不受前述限制。法律法规和中国证监会另有规定的，从其规定。</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、《证券期货经营机构及其工作人员廉洁从业规定》</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条 </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证券期货经营机构</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工作人员</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不得以下列方式谋取不正当利益：</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（四）违规从事营利性经营活动，违规兼任可能</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影响其独立性</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的职务或者从事与所在机构或者投资者合法</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利益相冲突</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的活动；</a:t>
            </a:r>
            <a:r>
              <a:rPr lang="en-US" altLang="zh-CN"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839470" y="2636520"/>
            <a:ext cx="2030095" cy="1337945"/>
          </a:xfrm>
          <a:prstGeom prst="rect">
            <a:avLst/>
          </a:prstGeom>
          <a:noFill/>
        </p:spPr>
        <p:txBody>
          <a:bodyPr wrap="square" rtlCol="0">
            <a:spAutoFit/>
          </a:bodyPr>
          <a:lstStyle/>
          <a:p>
            <a:pPr algn="ctr">
              <a:lnSpc>
                <a:spcPct val="150000"/>
              </a:lnSpc>
            </a:pPr>
            <a:r>
              <a:rPr lang="zh-CN" altLang="en-US">
                <a:latin typeface="微软雅黑" panose="020B0503020204020204" pitchFamily="34" charset="-122"/>
                <a:ea typeface="微软雅黑" panose="020B0503020204020204" pitchFamily="34" charset="-122"/>
              </a:rPr>
              <a:t>禁止违规兼职的</a:t>
            </a:r>
            <a:endParaRPr lang="zh-CN" altLang="en-US">
              <a:latin typeface="微软雅黑" panose="020B0503020204020204" pitchFamily="34" charset="-122"/>
              <a:ea typeface="微软雅黑" panose="020B0503020204020204" pitchFamily="34" charset="-122"/>
            </a:endParaRPr>
          </a:p>
          <a:p>
            <a:pPr algn="ctr">
              <a:lnSpc>
                <a:spcPct val="150000"/>
              </a:lnSpc>
            </a:pPr>
            <a:r>
              <a:rPr lang="zh-CN" altLang="en-US">
                <a:latin typeface="微软雅黑" panose="020B0503020204020204" pitchFamily="34" charset="-122"/>
                <a:ea typeface="微软雅黑" panose="020B0503020204020204" pitchFamily="34" charset="-122"/>
              </a:rPr>
              <a:t>相关法律法规</a:t>
            </a:r>
            <a:endParaRPr lang="zh-CN" altLang="en-US">
              <a:latin typeface="微软雅黑" panose="020B0503020204020204" pitchFamily="34" charset="-122"/>
              <a:ea typeface="微软雅黑" panose="020B0503020204020204" pitchFamily="34" charset="-122"/>
            </a:endParaRPr>
          </a:p>
          <a:p>
            <a:pPr algn="ctr">
              <a:lnSpc>
                <a:spcPct val="150000"/>
              </a:lnSpc>
            </a:pP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596675" y="33200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操作客户账户案例</a:t>
            </a:r>
            <a:r>
              <a:rPr lang="en-US" alt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2" name="图片 1"/>
          <p:cNvPicPr>
            <a:picLocks noChangeAspect="1"/>
          </p:cNvPicPr>
          <p:nvPr/>
        </p:nvPicPr>
        <p:blipFill>
          <a:blip r:embed="rId1"/>
          <a:stretch>
            <a:fillRect/>
          </a:stretch>
        </p:blipFill>
        <p:spPr>
          <a:xfrm>
            <a:off x="1595755" y="1036320"/>
            <a:ext cx="8282940" cy="5402580"/>
          </a:xfrm>
          <a:prstGeom prst="rect">
            <a:avLst/>
          </a:prstGeom>
        </p:spPr>
      </p:pic>
      <p:sp>
        <p:nvSpPr>
          <p:cNvPr id="3" name="文本框 2"/>
          <p:cNvSpPr txBox="1"/>
          <p:nvPr/>
        </p:nvSpPr>
        <p:spPr>
          <a:xfrm>
            <a:off x="473485" y="332001"/>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14547"/>
          <a:stretch>
            <a:fillRect/>
          </a:stretch>
        </p:blipFill>
        <p:spPr>
          <a:xfrm>
            <a:off x="1" y="0"/>
            <a:ext cx="12191999" cy="6858000"/>
          </a:xfrm>
          <a:prstGeom prst="rect">
            <a:avLst/>
          </a:prstGeom>
        </p:spPr>
      </p:pic>
      <p:sp>
        <p:nvSpPr>
          <p:cNvPr id="11" name="任意多边形: 形状 10"/>
          <p:cNvSpPr/>
          <p:nvPr/>
        </p:nvSpPr>
        <p:spPr>
          <a:xfrm>
            <a:off x="-1" y="-2"/>
            <a:ext cx="6665636" cy="6858001"/>
          </a:xfrm>
          <a:custGeom>
            <a:avLst/>
            <a:gdLst>
              <a:gd name="connsiteX0" fmla="*/ 0 w 6665636"/>
              <a:gd name="connsiteY0" fmla="*/ 0 h 6858001"/>
              <a:gd name="connsiteX1" fmla="*/ 5036949 w 6665636"/>
              <a:gd name="connsiteY1" fmla="*/ 0 h 6858001"/>
              <a:gd name="connsiteX2" fmla="*/ 5036949 w 6665636"/>
              <a:gd name="connsiteY2" fmla="*/ 1 h 6858001"/>
              <a:gd name="connsiteX3" fmla="*/ 6212183 w 6665636"/>
              <a:gd name="connsiteY3" fmla="*/ 1 h 6858001"/>
              <a:gd name="connsiteX4" fmla="*/ 6278534 w 6665636"/>
              <a:gd name="connsiteY4" fmla="*/ 182022 h 6858001"/>
              <a:gd name="connsiteX5" fmla="*/ 6577300 w 6665636"/>
              <a:gd name="connsiteY5" fmla="*/ 1427341 h 6858001"/>
              <a:gd name="connsiteX6" fmla="*/ 4847328 w 6665636"/>
              <a:gd name="connsiteY6" fmla="*/ 6854726 h 6858001"/>
              <a:gd name="connsiteX7" fmla="*/ 4842505 w 6665636"/>
              <a:gd name="connsiteY7" fmla="*/ 6858001 h 6858001"/>
              <a:gd name="connsiteX8" fmla="*/ 132547 w 6665636"/>
              <a:gd name="connsiteY8" fmla="*/ 6858001 h 6858001"/>
              <a:gd name="connsiteX9" fmla="*/ 1 w 6665636"/>
              <a:gd name="connsiteY9" fmla="*/ 5991622 h 6858001"/>
              <a:gd name="connsiteX10" fmla="*/ 1 w 6665636"/>
              <a:gd name="connsiteY10" fmla="*/ 4355026 h 6858001"/>
              <a:gd name="connsiteX11" fmla="*/ 0 w 6665636"/>
              <a:gd name="connsiteY11" fmla="*/ 435502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636" h="6858001">
                <a:moveTo>
                  <a:pt x="0" y="0"/>
                </a:moveTo>
                <a:lnTo>
                  <a:pt x="5036949" y="0"/>
                </a:lnTo>
                <a:lnTo>
                  <a:pt x="5036949" y="1"/>
                </a:lnTo>
                <a:lnTo>
                  <a:pt x="6212183" y="1"/>
                </a:lnTo>
                <a:lnTo>
                  <a:pt x="6278534" y="182022"/>
                </a:lnTo>
                <a:cubicBezTo>
                  <a:pt x="6409575" y="576032"/>
                  <a:pt x="6510830" y="992860"/>
                  <a:pt x="6577300" y="1427341"/>
                </a:cubicBezTo>
                <a:cubicBezTo>
                  <a:pt x="6931809" y="3744577"/>
                  <a:pt x="6192015" y="5878436"/>
                  <a:pt x="4847328" y="6854726"/>
                </a:cubicBezTo>
                <a:lnTo>
                  <a:pt x="4842505" y="6858001"/>
                </a:lnTo>
                <a:lnTo>
                  <a:pt x="132547" y="6858001"/>
                </a:lnTo>
                <a:lnTo>
                  <a:pt x="1" y="5991622"/>
                </a:lnTo>
                <a:lnTo>
                  <a:pt x="1" y="4355026"/>
                </a:lnTo>
                <a:lnTo>
                  <a:pt x="0" y="4355026"/>
                </a:lnTo>
                <a:close/>
              </a:path>
            </a:pathLst>
          </a:custGeom>
          <a:solidFill>
            <a:srgbClr val="4472C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7" name="文本框 6"/>
          <p:cNvSpPr txBox="1"/>
          <p:nvPr/>
        </p:nvSpPr>
        <p:spPr>
          <a:xfrm>
            <a:off x="1559292" y="2591302"/>
            <a:ext cx="3278463" cy="1015663"/>
          </a:xfrm>
          <a:prstGeom prst="rect">
            <a:avLst/>
          </a:prstGeom>
          <a:noFill/>
        </p:spPr>
        <p:txBody>
          <a:bodyPr wrap="none" rtlCol="0">
            <a:spAutoFit/>
          </a:bodyPr>
          <a:lstStyle/>
          <a:p>
            <a:pPr algn="ctr"/>
            <a:r>
              <a:rPr lang="en-US" altLang="zh-CN" sz="6000" dirty="0">
                <a:solidFill>
                  <a:srgbClr val="FFFFFF"/>
                </a:solidFill>
                <a:effectLst>
                  <a:outerShdw blurRad="38100" dist="38100" dir="2700000" algn="tl">
                    <a:srgbClr val="000000">
                      <a:alpha val="43137"/>
                    </a:srgbClr>
                  </a:outerShdw>
                </a:effectLst>
                <a:latin typeface="Source Han Sans K Bold" panose="02010600030101010101" pitchFamily="34" charset="-128"/>
                <a:ea typeface="Source Han Sans K Bold" panose="02010600030101010101" pitchFamily="34" charset="-128"/>
              </a:rPr>
              <a:t>PART 01</a:t>
            </a:r>
            <a:endParaRPr lang="zh-CN" altLang="en-US" sz="6000" dirty="0">
              <a:solidFill>
                <a:srgbClr val="FFFFFF"/>
              </a:solidFill>
              <a:effectLst>
                <a:outerShdw blurRad="38100" dist="38100" dir="2700000" algn="tl">
                  <a:srgbClr val="000000">
                    <a:alpha val="43137"/>
                  </a:srgbClr>
                </a:outerShdw>
              </a:effectLst>
              <a:latin typeface="Source Han Sans K Bold" panose="02010600030101010101" pitchFamily="34" charset="-128"/>
              <a:ea typeface="Source Han Sans K Bold" panose="02010600030101010101" pitchFamily="34" charset="-128"/>
            </a:endParaRPr>
          </a:p>
        </p:txBody>
      </p:sp>
      <p:sp>
        <p:nvSpPr>
          <p:cNvPr id="13" name="文本框 12"/>
          <p:cNvSpPr txBox="1"/>
          <p:nvPr/>
        </p:nvSpPr>
        <p:spPr>
          <a:xfrm>
            <a:off x="521956" y="3801795"/>
            <a:ext cx="6188075" cy="706755"/>
          </a:xfrm>
          <a:prstGeom prst="rect">
            <a:avLst/>
          </a:prstGeom>
          <a:noFill/>
        </p:spPr>
        <p:txBody>
          <a:bodyPr wrap="none" rtlCol="0">
            <a:spAutoFit/>
          </a:bodyPr>
          <a:lstStyle/>
          <a:p>
            <a:pPr algn="l"/>
            <a:r>
              <a:rPr lang="en-US" altLang="zh-CN" sz="4000" b="1" dirty="0" smtClean="0">
                <a:solidFill>
                  <a:schemeClr val="bg1"/>
                </a:solidFill>
                <a:latin typeface="微软雅黑" panose="020B0503020204020204" pitchFamily="34" charset="-122"/>
                <a:ea typeface="微软雅黑" panose="020B0503020204020204" pitchFamily="34" charset="-122"/>
                <a:sym typeface="+mn-ea"/>
              </a:rPr>
              <a:t>2021</a:t>
            </a:r>
            <a:r>
              <a:rPr lang="zh-CN" altLang="en-US" sz="4000" b="1" dirty="0" smtClean="0">
                <a:solidFill>
                  <a:schemeClr val="bg1"/>
                </a:solidFill>
                <a:latin typeface="微软雅黑" panose="020B0503020204020204" pitchFamily="34" charset="-122"/>
                <a:ea typeface="微软雅黑" panose="020B0503020204020204" pitchFamily="34" charset="-122"/>
                <a:sym typeface="+mn-ea"/>
              </a:rPr>
              <a:t>年监管处罚情况介绍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椭圆 25"/>
          <p:cNvSpPr/>
          <p:nvPr/>
        </p:nvSpPr>
        <p:spPr>
          <a:xfrm>
            <a:off x="413078"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7" name="椭圆 26"/>
          <p:cNvSpPr/>
          <p:nvPr/>
        </p:nvSpPr>
        <p:spPr>
          <a:xfrm>
            <a:off x="697366"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8" name="椭圆 27"/>
          <p:cNvSpPr/>
          <p:nvPr/>
        </p:nvSpPr>
        <p:spPr>
          <a:xfrm>
            <a:off x="981653"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grpSp>
        <p:nvGrpSpPr>
          <p:cNvPr id="34" name="组合 33"/>
          <p:cNvGrpSpPr/>
          <p:nvPr/>
        </p:nvGrpSpPr>
        <p:grpSpPr>
          <a:xfrm>
            <a:off x="2837398" y="1718697"/>
            <a:ext cx="722249" cy="718447"/>
            <a:chOff x="1229785" y="1754718"/>
            <a:chExt cx="402167" cy="400050"/>
          </a:xfrm>
          <a:solidFill>
            <a:schemeClr val="bg1"/>
          </a:solidFill>
          <a:effectLst>
            <a:outerShdw blurRad="63500" sx="102000" sy="102000" algn="ctr" rotWithShape="0">
              <a:prstClr val="black">
                <a:alpha val="40000"/>
              </a:prstClr>
            </a:outerShdw>
          </a:effectLst>
        </p:grpSpPr>
        <p:sp>
          <p:nvSpPr>
            <p:cNvPr id="29" name="Freeform 5"/>
            <p:cNvSpPr/>
            <p:nvPr/>
          </p:nvSpPr>
          <p:spPr>
            <a:xfrm>
              <a:off x="1229785" y="1754718"/>
              <a:ext cx="402167" cy="400049"/>
            </a:xfrm>
            <a:custGeom>
              <a:avLst/>
              <a:gdLst/>
              <a:ahLst/>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l="0" t="0" r="0" b="0"/>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latin typeface="Lao UI" panose="020B0502040204020203" pitchFamily="34" charset="0"/>
                <a:ea typeface="微软雅黑" panose="020B0503020204020204" pitchFamily="34" charset="-122"/>
              </a:endParaRPr>
            </a:p>
          </p:txBody>
        </p:sp>
        <p:sp>
          <p:nvSpPr>
            <p:cNvPr id="30" name="Rectangle 6"/>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1" name="Rectangle 7"/>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2" name="Rectangle 8"/>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3" name="Rectangle 9"/>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2" name="图片 1"/>
          <p:cNvPicPr>
            <a:picLocks noChangeAspect="1"/>
          </p:cNvPicPr>
          <p:nvPr/>
        </p:nvPicPr>
        <p:blipFill>
          <a:blip r:embed="rId1"/>
          <a:stretch>
            <a:fillRect/>
          </a:stretch>
        </p:blipFill>
        <p:spPr>
          <a:xfrm>
            <a:off x="2120900" y="1031240"/>
            <a:ext cx="8141970" cy="5413375"/>
          </a:xfrm>
          <a:prstGeom prst="rect">
            <a:avLst/>
          </a:prstGeom>
        </p:spPr>
      </p:pic>
      <p:sp>
        <p:nvSpPr>
          <p:cNvPr id="3" name="文本框 2"/>
          <p:cNvSpPr txBox="1"/>
          <p:nvPr/>
        </p:nvSpPr>
        <p:spPr>
          <a:xfrm>
            <a:off x="473485" y="332001"/>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4" name="文本框 3"/>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操作客户账户案例</a:t>
            </a:r>
            <a:r>
              <a:rPr lang="en-US" alt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关于禁止操作账户的监管依据</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cxnSp>
        <p:nvCxnSpPr>
          <p:cNvPr id="2" name="直接连接符 1"/>
          <p:cNvCxnSpPr/>
          <p:nvPr/>
        </p:nvCxnSpPr>
        <p:spPr>
          <a:xfrm>
            <a:off x="3288894" y="1701113"/>
            <a:ext cx="0" cy="3896751"/>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3747135" y="1360805"/>
            <a:ext cx="6979920" cy="5169535"/>
          </a:xfrm>
          <a:prstGeom prst="rect">
            <a:avLst/>
          </a:prstGeom>
          <a:noFill/>
        </p:spPr>
        <p:txBody>
          <a:bodyPr wrap="square" rtlCol="0">
            <a:spAutoFit/>
          </a:bodyPr>
          <a:lstStyle/>
          <a:p>
            <a:pPr indent="0">
              <a:lnSpc>
                <a:spcPct val="150000"/>
              </a:lnSpc>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证券经纪人管理暂行规定</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条  </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证券</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经纪人应当在本规定第十条规定和证券公司授权的范围内执业，不得有下列行为：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（一）替客户办理账户开立、注销、转移，证券认购、交易或者资金存取、划转、查询等事宜；</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26</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条 证券公司的员工从事证券经纪业务营销活动，参照本规定执行。</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27125" y="2924810"/>
            <a:ext cx="2030095" cy="553085"/>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法条依据</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578895" y="34152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关于禁止操作账户监管依据新变化</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24" name="Rectangle 114"/>
          <p:cNvSpPr>
            <a:spLocks noChangeArrowheads="1"/>
          </p:cNvSpPr>
          <p:nvPr>
            <p:custDataLst>
              <p:tags r:id="rId1"/>
            </p:custDataLst>
          </p:nvPr>
        </p:nvSpPr>
        <p:spPr bwMode="auto">
          <a:xfrm>
            <a:off x="2306955" y="2271395"/>
            <a:ext cx="7578725" cy="3308350"/>
          </a:xfrm>
          <a:prstGeom prst="rect">
            <a:avLst/>
          </a:prstGeom>
          <a:solidFill>
            <a:srgbClr val="FFFFFF"/>
          </a:solidFill>
          <a:ln w="14288" cap="flat">
            <a:solidFill>
              <a:srgbClr val="C7312A"/>
            </a:solidFill>
            <a:prstDash val="solid"/>
            <a:miter lim="800000"/>
          </a:ln>
        </p:spPr>
        <p:txBody>
          <a:bodyPr vert="horz" wrap="square" lIns="68580" tIns="34290" rIns="68580" bIns="34290" numCol="1" anchor="t" anchorCtr="0" compatLnSpc="1"/>
          <a:lstStyle/>
          <a:p>
            <a:pPr algn="ctr"/>
            <a:endParaRPr lang="zh-CN" altLang="en-US" sz="1350"/>
          </a:p>
        </p:txBody>
      </p:sp>
      <p:sp>
        <p:nvSpPr>
          <p:cNvPr id="26" name="Freeform 116"/>
          <p:cNvSpPr/>
          <p:nvPr>
            <p:custDataLst>
              <p:tags r:id="rId2"/>
            </p:custDataLst>
          </p:nvPr>
        </p:nvSpPr>
        <p:spPr bwMode="auto">
          <a:xfrm>
            <a:off x="2328545" y="1456690"/>
            <a:ext cx="7579360" cy="953135"/>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4472C4"/>
          </a:solidFill>
          <a:ln>
            <a:noFill/>
          </a:ln>
        </p:spPr>
        <p:txBody>
          <a:bodyPr vert="horz" wrap="square" lIns="68580" tIns="34290" rIns="68580" bIns="34290" numCol="1" anchor="t" anchorCtr="0" compatLnSpc="1"/>
          <a:lstStyle/>
          <a:p>
            <a:pPr algn="ctr"/>
            <a:endParaRPr lang="zh-CN" altLang="en-US" sz="1350" dirty="0"/>
          </a:p>
        </p:txBody>
      </p:sp>
      <p:sp>
        <p:nvSpPr>
          <p:cNvPr id="49" name="矩形 48"/>
          <p:cNvSpPr/>
          <p:nvPr>
            <p:custDataLst>
              <p:tags r:id="rId3"/>
            </p:custDataLst>
          </p:nvPr>
        </p:nvSpPr>
        <p:spPr>
          <a:xfrm>
            <a:off x="2618839" y="1682145"/>
            <a:ext cx="7194550" cy="829945"/>
          </a:xfrm>
          <a:prstGeom prst="rect">
            <a:avLst/>
          </a:prstGeom>
        </p:spPr>
        <p:txBody>
          <a:bodyPr wrap="none">
            <a:spAutoFit/>
          </a:bodyPr>
          <a:lstStyle/>
          <a:p>
            <a:pPr algn="ctr"/>
            <a:r>
              <a:rPr lang="en-US" altLang="zh-CN" sz="2400" b="1" dirty="0" smtClean="0">
                <a:solidFill>
                  <a:schemeClr val="bg1"/>
                </a:solidFill>
                <a:sym typeface="+mn-ea"/>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证券公司及证券投资基金管理公司合规管理办法</a:t>
            </a: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2400" b="1" dirty="0" smtClean="0">
              <a:solidFill>
                <a:schemeClr val="bg1"/>
              </a:solidFill>
              <a:latin typeface="微软雅黑" panose="020B0503020204020204" pitchFamily="34" charset="-122"/>
              <a:ea typeface="微软雅黑" panose="020B0503020204020204" pitchFamily="34" charset="-122"/>
              <a:cs typeface="+mn-ea"/>
            </a:endParaRPr>
          </a:p>
        </p:txBody>
      </p:sp>
      <p:sp>
        <p:nvSpPr>
          <p:cNvPr id="6" name="文本框 5"/>
          <p:cNvSpPr txBox="1"/>
          <p:nvPr>
            <p:custDataLst>
              <p:tags r:id="rId4"/>
            </p:custDataLst>
          </p:nvPr>
        </p:nvSpPr>
        <p:spPr>
          <a:xfrm>
            <a:off x="2495550" y="2388870"/>
            <a:ext cx="7296150" cy="3549015"/>
          </a:xfrm>
          <a:prstGeom prst="rect">
            <a:avLst/>
          </a:prstGeom>
          <a:noFill/>
        </p:spPr>
        <p:txBody>
          <a:bodyPr wrap="square" rtlCol="0">
            <a:spAutoFit/>
          </a:bodyPr>
          <a:lstStyle/>
          <a:p>
            <a:pPr algn="l">
              <a:lnSpc>
                <a:spcPct val="14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证券基金经营机构各部门、各分支机构和各层级子公司（以下统称下属各单位）负责人负责落实本单位的合规管理目标，对本单位合规运营承担责任。</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40000"/>
              </a:lnSpc>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证券基金经营机构全体工作人员应当遵守与其执业行为有关的法律、法规和准则，主动识别、控制其执业行为的合规风险，并对其执业行为的合规性承担责任。</a:t>
            </a:r>
            <a:endParaRPr lang="zh-CN"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4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下属各单位及工作人员发现违法违规行为或者合规风险隐患时，应当主动及时向合规负责人报告。</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endParaRPr lang="zh-CN" altLang="en-US" dirty="0" smtClean="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78895" y="332001"/>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120" name="任意多边形 119"/>
          <p:cNvSpPr/>
          <p:nvPr>
            <p:custDataLst>
              <p:tags r:id="rId1"/>
            </p:custDataLst>
          </p:nvPr>
        </p:nvSpPr>
        <p:spPr bwMode="auto">
          <a:xfrm>
            <a:off x="-709931" y="1611630"/>
            <a:ext cx="5195149" cy="2831960"/>
          </a:xfrm>
          <a:custGeom>
            <a:avLst/>
            <a:gdLst>
              <a:gd name="T0" fmla="*/ 0 w 2629"/>
              <a:gd name="T1" fmla="*/ 539 h 1433"/>
              <a:gd name="T2" fmla="*/ 0 w 2629"/>
              <a:gd name="T3" fmla="*/ 1433 h 1433"/>
              <a:gd name="T4" fmla="*/ 488 w 2629"/>
              <a:gd name="T5" fmla="*/ 876 h 1433"/>
              <a:gd name="T6" fmla="*/ 830 w 2629"/>
              <a:gd name="T7" fmla="*/ 462 h 1433"/>
              <a:gd name="T8" fmla="*/ 934 w 2629"/>
              <a:gd name="T9" fmla="*/ 499 h 1433"/>
              <a:gd name="T10" fmla="*/ 1103 w 2629"/>
              <a:gd name="T11" fmla="*/ 605 h 1433"/>
              <a:gd name="T12" fmla="*/ 1234 w 2629"/>
              <a:gd name="T13" fmla="*/ 662 h 1433"/>
              <a:gd name="T14" fmla="*/ 1375 w 2629"/>
              <a:gd name="T15" fmla="*/ 803 h 1433"/>
              <a:gd name="T16" fmla="*/ 1540 w 2629"/>
              <a:gd name="T17" fmla="*/ 975 h 1433"/>
              <a:gd name="T18" fmla="*/ 1702 w 2629"/>
              <a:gd name="T19" fmla="*/ 1113 h 1433"/>
              <a:gd name="T20" fmla="*/ 1767 w 2629"/>
              <a:gd name="T21" fmla="*/ 1032 h 1433"/>
              <a:gd name="T22" fmla="*/ 1628 w 2629"/>
              <a:gd name="T23" fmla="*/ 798 h 1433"/>
              <a:gd name="T24" fmla="*/ 1487 w 2629"/>
              <a:gd name="T25" fmla="*/ 629 h 1433"/>
              <a:gd name="T26" fmla="*/ 1458 w 2629"/>
              <a:gd name="T27" fmla="*/ 565 h 1433"/>
              <a:gd name="T28" fmla="*/ 1487 w 2629"/>
              <a:gd name="T29" fmla="*/ 502 h 1433"/>
              <a:gd name="T30" fmla="*/ 1540 w 2629"/>
              <a:gd name="T31" fmla="*/ 476 h 1433"/>
              <a:gd name="T32" fmla="*/ 1727 w 2629"/>
              <a:gd name="T33" fmla="*/ 595 h 1433"/>
              <a:gd name="T34" fmla="*/ 1806 w 2629"/>
              <a:gd name="T35" fmla="*/ 648 h 1433"/>
              <a:gd name="T36" fmla="*/ 1841 w 2629"/>
              <a:gd name="T37" fmla="*/ 729 h 1433"/>
              <a:gd name="T38" fmla="*/ 1884 w 2629"/>
              <a:gd name="T39" fmla="*/ 819 h 1433"/>
              <a:gd name="T40" fmla="*/ 1890 w 2629"/>
              <a:gd name="T41" fmla="*/ 947 h 1433"/>
              <a:gd name="T42" fmla="*/ 1968 w 2629"/>
              <a:gd name="T43" fmla="*/ 1042 h 1433"/>
              <a:gd name="T44" fmla="*/ 2004 w 2629"/>
              <a:gd name="T45" fmla="*/ 887 h 1433"/>
              <a:gd name="T46" fmla="*/ 1998 w 2629"/>
              <a:gd name="T47" fmla="*/ 689 h 1433"/>
              <a:gd name="T48" fmla="*/ 1971 w 2629"/>
              <a:gd name="T49" fmla="*/ 558 h 1433"/>
              <a:gd name="T50" fmla="*/ 1818 w 2629"/>
              <a:gd name="T51" fmla="*/ 398 h 1433"/>
              <a:gd name="T52" fmla="*/ 1983 w 2629"/>
              <a:gd name="T53" fmla="*/ 482 h 1433"/>
              <a:gd name="T54" fmla="*/ 2166 w 2629"/>
              <a:gd name="T55" fmla="*/ 615 h 1433"/>
              <a:gd name="T56" fmla="*/ 2260 w 2629"/>
              <a:gd name="T57" fmla="*/ 700 h 1433"/>
              <a:gd name="T58" fmla="*/ 2368 w 2629"/>
              <a:gd name="T59" fmla="*/ 829 h 1433"/>
              <a:gd name="T60" fmla="*/ 2508 w 2629"/>
              <a:gd name="T61" fmla="*/ 823 h 1433"/>
              <a:gd name="T62" fmla="*/ 2424 w 2629"/>
              <a:gd name="T63" fmla="*/ 707 h 1433"/>
              <a:gd name="T64" fmla="*/ 2300 w 2629"/>
              <a:gd name="T65" fmla="*/ 519 h 1433"/>
              <a:gd name="T66" fmla="*/ 2186 w 2629"/>
              <a:gd name="T67" fmla="*/ 382 h 1433"/>
              <a:gd name="T68" fmla="*/ 2257 w 2629"/>
              <a:gd name="T69" fmla="*/ 428 h 1433"/>
              <a:gd name="T70" fmla="*/ 2335 w 2629"/>
              <a:gd name="T71" fmla="*/ 466 h 1433"/>
              <a:gd name="T72" fmla="*/ 2402 w 2629"/>
              <a:gd name="T73" fmla="*/ 520 h 1433"/>
              <a:gd name="T74" fmla="*/ 2535 w 2629"/>
              <a:gd name="T75" fmla="*/ 598 h 1433"/>
              <a:gd name="T76" fmla="*/ 2599 w 2629"/>
              <a:gd name="T77" fmla="*/ 527 h 1433"/>
              <a:gd name="T78" fmla="*/ 2490 w 2629"/>
              <a:gd name="T79" fmla="*/ 436 h 1433"/>
              <a:gd name="T80" fmla="*/ 2386 w 2629"/>
              <a:gd name="T81" fmla="*/ 352 h 1433"/>
              <a:gd name="T82" fmla="*/ 2318 w 2629"/>
              <a:gd name="T83" fmla="*/ 284 h 1433"/>
              <a:gd name="T84" fmla="*/ 2260 w 2629"/>
              <a:gd name="T85" fmla="*/ 248 h 1433"/>
              <a:gd name="T86" fmla="*/ 2384 w 2629"/>
              <a:gd name="T87" fmla="*/ 240 h 1433"/>
              <a:gd name="T88" fmla="*/ 2442 w 2629"/>
              <a:gd name="T89" fmla="*/ 150 h 1433"/>
              <a:gd name="T90" fmla="*/ 2331 w 2629"/>
              <a:gd name="T91" fmla="*/ 159 h 1433"/>
              <a:gd name="T92" fmla="*/ 2140 w 2629"/>
              <a:gd name="T93" fmla="*/ 150 h 1433"/>
              <a:gd name="T94" fmla="*/ 1899 w 2629"/>
              <a:gd name="T95" fmla="*/ 117 h 1433"/>
              <a:gd name="T96" fmla="*/ 1743 w 2629"/>
              <a:gd name="T97" fmla="*/ 126 h 1433"/>
              <a:gd name="T98" fmla="*/ 1591 w 2629"/>
              <a:gd name="T99" fmla="*/ 85 h 1433"/>
              <a:gd name="T100" fmla="*/ 1203 w 2629"/>
              <a:gd name="T101" fmla="*/ 13 h 1433"/>
              <a:gd name="T102" fmla="*/ 969 w 2629"/>
              <a:gd name="T103" fmla="*/ 23 h 1433"/>
              <a:gd name="T104" fmla="*/ 686 w 2629"/>
              <a:gd name="T105" fmla="*/ 74 h 1433"/>
              <a:gd name="T106" fmla="*/ 0 w 2629"/>
              <a:gd name="T107" fmla="*/ 53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9" h="1433">
                <a:moveTo>
                  <a:pt x="0" y="539"/>
                </a:moveTo>
                <a:cubicBezTo>
                  <a:pt x="0" y="1433"/>
                  <a:pt x="0" y="1433"/>
                  <a:pt x="0" y="1433"/>
                </a:cubicBezTo>
                <a:cubicBezTo>
                  <a:pt x="0" y="1433"/>
                  <a:pt x="334" y="1066"/>
                  <a:pt x="488" y="876"/>
                </a:cubicBezTo>
                <a:cubicBezTo>
                  <a:pt x="642" y="685"/>
                  <a:pt x="830" y="462"/>
                  <a:pt x="830" y="462"/>
                </a:cubicBezTo>
                <a:cubicBezTo>
                  <a:pt x="830" y="462"/>
                  <a:pt x="906" y="479"/>
                  <a:pt x="934" y="499"/>
                </a:cubicBezTo>
                <a:cubicBezTo>
                  <a:pt x="962" y="519"/>
                  <a:pt x="1063" y="583"/>
                  <a:pt x="1103" y="605"/>
                </a:cubicBezTo>
                <a:cubicBezTo>
                  <a:pt x="1142" y="626"/>
                  <a:pt x="1208" y="646"/>
                  <a:pt x="1234" y="662"/>
                </a:cubicBezTo>
                <a:cubicBezTo>
                  <a:pt x="1259" y="679"/>
                  <a:pt x="1335" y="757"/>
                  <a:pt x="1375" y="803"/>
                </a:cubicBezTo>
                <a:cubicBezTo>
                  <a:pt x="1415" y="849"/>
                  <a:pt x="1487" y="943"/>
                  <a:pt x="1540" y="975"/>
                </a:cubicBezTo>
                <a:cubicBezTo>
                  <a:pt x="1593" y="1006"/>
                  <a:pt x="1672" y="1094"/>
                  <a:pt x="1702" y="1113"/>
                </a:cubicBezTo>
                <a:cubicBezTo>
                  <a:pt x="1732" y="1133"/>
                  <a:pt x="1788" y="1161"/>
                  <a:pt x="1767" y="1032"/>
                </a:cubicBezTo>
                <a:cubicBezTo>
                  <a:pt x="1745" y="904"/>
                  <a:pt x="1653" y="819"/>
                  <a:pt x="1628" y="798"/>
                </a:cubicBezTo>
                <a:cubicBezTo>
                  <a:pt x="1603" y="776"/>
                  <a:pt x="1502" y="643"/>
                  <a:pt x="1487" y="629"/>
                </a:cubicBezTo>
                <a:cubicBezTo>
                  <a:pt x="1473" y="616"/>
                  <a:pt x="1461" y="582"/>
                  <a:pt x="1458" y="565"/>
                </a:cubicBezTo>
                <a:cubicBezTo>
                  <a:pt x="1454" y="548"/>
                  <a:pt x="1479" y="530"/>
                  <a:pt x="1487" y="502"/>
                </a:cubicBezTo>
                <a:cubicBezTo>
                  <a:pt x="1496" y="474"/>
                  <a:pt x="1497" y="471"/>
                  <a:pt x="1540" y="476"/>
                </a:cubicBezTo>
                <a:cubicBezTo>
                  <a:pt x="1583" y="481"/>
                  <a:pt x="1682" y="550"/>
                  <a:pt x="1727" y="595"/>
                </a:cubicBezTo>
                <a:cubicBezTo>
                  <a:pt x="1772" y="639"/>
                  <a:pt x="1806" y="648"/>
                  <a:pt x="1806" y="648"/>
                </a:cubicBezTo>
                <a:cubicBezTo>
                  <a:pt x="1806" y="648"/>
                  <a:pt x="1828" y="697"/>
                  <a:pt x="1841" y="729"/>
                </a:cubicBezTo>
                <a:cubicBezTo>
                  <a:pt x="1854" y="760"/>
                  <a:pt x="1884" y="819"/>
                  <a:pt x="1884" y="819"/>
                </a:cubicBezTo>
                <a:cubicBezTo>
                  <a:pt x="1884" y="819"/>
                  <a:pt x="1871" y="890"/>
                  <a:pt x="1890" y="947"/>
                </a:cubicBezTo>
                <a:cubicBezTo>
                  <a:pt x="1910" y="1004"/>
                  <a:pt x="1947" y="1049"/>
                  <a:pt x="1968" y="1042"/>
                </a:cubicBezTo>
                <a:cubicBezTo>
                  <a:pt x="1990" y="1036"/>
                  <a:pt x="1991" y="940"/>
                  <a:pt x="2004" y="887"/>
                </a:cubicBezTo>
                <a:cubicBezTo>
                  <a:pt x="2018" y="834"/>
                  <a:pt x="2013" y="743"/>
                  <a:pt x="1998" y="689"/>
                </a:cubicBezTo>
                <a:cubicBezTo>
                  <a:pt x="1983" y="634"/>
                  <a:pt x="1980" y="586"/>
                  <a:pt x="1971" y="558"/>
                </a:cubicBezTo>
                <a:cubicBezTo>
                  <a:pt x="1963" y="530"/>
                  <a:pt x="1819" y="413"/>
                  <a:pt x="1818" y="398"/>
                </a:cubicBezTo>
                <a:cubicBezTo>
                  <a:pt x="1816" y="383"/>
                  <a:pt x="1928" y="471"/>
                  <a:pt x="1983" y="482"/>
                </a:cubicBezTo>
                <a:cubicBezTo>
                  <a:pt x="2037" y="494"/>
                  <a:pt x="2125" y="577"/>
                  <a:pt x="2166" y="615"/>
                </a:cubicBezTo>
                <a:cubicBezTo>
                  <a:pt x="2208" y="653"/>
                  <a:pt x="2244" y="674"/>
                  <a:pt x="2260" y="700"/>
                </a:cubicBezTo>
                <a:cubicBezTo>
                  <a:pt x="2277" y="727"/>
                  <a:pt x="2315" y="791"/>
                  <a:pt x="2368" y="829"/>
                </a:cubicBezTo>
                <a:cubicBezTo>
                  <a:pt x="2421" y="867"/>
                  <a:pt x="2492" y="847"/>
                  <a:pt x="2508" y="823"/>
                </a:cubicBezTo>
                <a:cubicBezTo>
                  <a:pt x="2525" y="798"/>
                  <a:pt x="2442" y="735"/>
                  <a:pt x="2424" y="707"/>
                </a:cubicBezTo>
                <a:cubicBezTo>
                  <a:pt x="2406" y="679"/>
                  <a:pt x="2358" y="583"/>
                  <a:pt x="2300" y="519"/>
                </a:cubicBezTo>
                <a:cubicBezTo>
                  <a:pt x="2242" y="454"/>
                  <a:pt x="2178" y="388"/>
                  <a:pt x="2186" y="382"/>
                </a:cubicBezTo>
                <a:cubicBezTo>
                  <a:pt x="2194" y="375"/>
                  <a:pt x="2216" y="406"/>
                  <a:pt x="2257" y="428"/>
                </a:cubicBezTo>
                <a:cubicBezTo>
                  <a:pt x="2298" y="449"/>
                  <a:pt x="2335" y="466"/>
                  <a:pt x="2335" y="466"/>
                </a:cubicBezTo>
                <a:cubicBezTo>
                  <a:pt x="2335" y="466"/>
                  <a:pt x="2381" y="506"/>
                  <a:pt x="2402" y="520"/>
                </a:cubicBezTo>
                <a:cubicBezTo>
                  <a:pt x="2424" y="535"/>
                  <a:pt x="2459" y="600"/>
                  <a:pt x="2535" y="598"/>
                </a:cubicBezTo>
                <a:cubicBezTo>
                  <a:pt x="2611" y="596"/>
                  <a:pt x="2629" y="553"/>
                  <a:pt x="2599" y="527"/>
                </a:cubicBezTo>
                <a:cubicBezTo>
                  <a:pt x="2569" y="501"/>
                  <a:pt x="2512" y="466"/>
                  <a:pt x="2490" y="436"/>
                </a:cubicBezTo>
                <a:cubicBezTo>
                  <a:pt x="2469" y="406"/>
                  <a:pt x="2386" y="352"/>
                  <a:pt x="2386" y="352"/>
                </a:cubicBezTo>
                <a:cubicBezTo>
                  <a:pt x="2386" y="352"/>
                  <a:pt x="2360" y="311"/>
                  <a:pt x="2318" y="284"/>
                </a:cubicBezTo>
                <a:cubicBezTo>
                  <a:pt x="2277" y="258"/>
                  <a:pt x="2260" y="248"/>
                  <a:pt x="2260" y="248"/>
                </a:cubicBezTo>
                <a:cubicBezTo>
                  <a:pt x="2260" y="248"/>
                  <a:pt x="2313" y="251"/>
                  <a:pt x="2384" y="240"/>
                </a:cubicBezTo>
                <a:cubicBezTo>
                  <a:pt x="2455" y="228"/>
                  <a:pt x="2474" y="155"/>
                  <a:pt x="2442" y="150"/>
                </a:cubicBezTo>
                <a:cubicBezTo>
                  <a:pt x="2411" y="145"/>
                  <a:pt x="2356" y="165"/>
                  <a:pt x="2331" y="159"/>
                </a:cubicBezTo>
                <a:cubicBezTo>
                  <a:pt x="2307" y="152"/>
                  <a:pt x="2180" y="150"/>
                  <a:pt x="2140" y="150"/>
                </a:cubicBezTo>
                <a:cubicBezTo>
                  <a:pt x="2100" y="149"/>
                  <a:pt x="1981" y="117"/>
                  <a:pt x="1899" y="117"/>
                </a:cubicBezTo>
                <a:cubicBezTo>
                  <a:pt x="1816" y="117"/>
                  <a:pt x="1743" y="126"/>
                  <a:pt x="1743" y="126"/>
                </a:cubicBezTo>
                <a:cubicBezTo>
                  <a:pt x="1743" y="126"/>
                  <a:pt x="1719" y="99"/>
                  <a:pt x="1591" y="85"/>
                </a:cubicBezTo>
                <a:cubicBezTo>
                  <a:pt x="1464" y="71"/>
                  <a:pt x="1311" y="23"/>
                  <a:pt x="1203" y="13"/>
                </a:cubicBezTo>
                <a:cubicBezTo>
                  <a:pt x="1096" y="3"/>
                  <a:pt x="1015" y="25"/>
                  <a:pt x="969" y="23"/>
                </a:cubicBezTo>
                <a:cubicBezTo>
                  <a:pt x="923" y="22"/>
                  <a:pt x="812" y="0"/>
                  <a:pt x="686" y="74"/>
                </a:cubicBezTo>
                <a:cubicBezTo>
                  <a:pt x="561" y="149"/>
                  <a:pt x="0" y="539"/>
                  <a:pt x="0" y="539"/>
                </a:cubicBezTo>
                <a:close/>
              </a:path>
            </a:pathLst>
          </a:custGeom>
          <a:solidFill>
            <a:sysClr val="window" lastClr="FFFFFF">
              <a:lumMod val="85000"/>
            </a:sysClr>
          </a:solidFill>
          <a:ln>
            <a:noFill/>
          </a:ln>
        </p:spPr>
        <p:txBody>
          <a:bodyPr vert="horz" wrap="square" lIns="91440" tIns="45720" rIns="91440" bIns="45720" numCol="1" anchor="t" anchorCtr="0" compatLnSpc="1">
            <a:normAutofit/>
          </a:bodyPr>
          <a:lstStyle/>
          <a:p>
            <a:endParaRPr lang="en-US"/>
          </a:p>
        </p:txBody>
      </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组织出借账户、提供融资便利</a:t>
            </a:r>
            <a:endParaRPr lang="en-US" alt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2147482622"/>
          <p:cNvPicPr>
            <a:picLocks noChangeAspect="1"/>
          </p:cNvPicPr>
          <p:nvPr/>
        </p:nvPicPr>
        <p:blipFill>
          <a:blip r:embed="rId2"/>
          <a:stretch>
            <a:fillRect/>
          </a:stretch>
        </p:blipFill>
        <p:spPr>
          <a:xfrm>
            <a:off x="1345549" y="1611630"/>
            <a:ext cx="7905132" cy="4877435"/>
          </a:xfrm>
          <a:prstGeom prst="rect">
            <a:avLst/>
          </a:prstGeom>
          <a:noFill/>
          <a:ln w="9525">
            <a:noFill/>
          </a:ln>
        </p:spPr>
      </p:pic>
      <p:sp>
        <p:nvSpPr>
          <p:cNvPr id="3" name="文本框 2"/>
          <p:cNvSpPr txBox="1"/>
          <p:nvPr/>
        </p:nvSpPr>
        <p:spPr>
          <a:xfrm>
            <a:off x="596675" y="259611"/>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2.2.6</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120" name="任意多边形 119"/>
          <p:cNvSpPr/>
          <p:nvPr>
            <p:custDataLst>
              <p:tags r:id="rId1"/>
            </p:custDataLst>
          </p:nvPr>
        </p:nvSpPr>
        <p:spPr bwMode="auto">
          <a:xfrm>
            <a:off x="-709931" y="1611630"/>
            <a:ext cx="5195149" cy="2831960"/>
          </a:xfrm>
          <a:custGeom>
            <a:avLst/>
            <a:gdLst>
              <a:gd name="T0" fmla="*/ 0 w 2629"/>
              <a:gd name="T1" fmla="*/ 539 h 1433"/>
              <a:gd name="T2" fmla="*/ 0 w 2629"/>
              <a:gd name="T3" fmla="*/ 1433 h 1433"/>
              <a:gd name="T4" fmla="*/ 488 w 2629"/>
              <a:gd name="T5" fmla="*/ 876 h 1433"/>
              <a:gd name="T6" fmla="*/ 830 w 2629"/>
              <a:gd name="T7" fmla="*/ 462 h 1433"/>
              <a:gd name="T8" fmla="*/ 934 w 2629"/>
              <a:gd name="T9" fmla="*/ 499 h 1433"/>
              <a:gd name="T10" fmla="*/ 1103 w 2629"/>
              <a:gd name="T11" fmla="*/ 605 h 1433"/>
              <a:gd name="T12" fmla="*/ 1234 w 2629"/>
              <a:gd name="T13" fmla="*/ 662 h 1433"/>
              <a:gd name="T14" fmla="*/ 1375 w 2629"/>
              <a:gd name="T15" fmla="*/ 803 h 1433"/>
              <a:gd name="T16" fmla="*/ 1540 w 2629"/>
              <a:gd name="T17" fmla="*/ 975 h 1433"/>
              <a:gd name="T18" fmla="*/ 1702 w 2629"/>
              <a:gd name="T19" fmla="*/ 1113 h 1433"/>
              <a:gd name="T20" fmla="*/ 1767 w 2629"/>
              <a:gd name="T21" fmla="*/ 1032 h 1433"/>
              <a:gd name="T22" fmla="*/ 1628 w 2629"/>
              <a:gd name="T23" fmla="*/ 798 h 1433"/>
              <a:gd name="T24" fmla="*/ 1487 w 2629"/>
              <a:gd name="T25" fmla="*/ 629 h 1433"/>
              <a:gd name="T26" fmla="*/ 1458 w 2629"/>
              <a:gd name="T27" fmla="*/ 565 h 1433"/>
              <a:gd name="T28" fmla="*/ 1487 w 2629"/>
              <a:gd name="T29" fmla="*/ 502 h 1433"/>
              <a:gd name="T30" fmla="*/ 1540 w 2629"/>
              <a:gd name="T31" fmla="*/ 476 h 1433"/>
              <a:gd name="T32" fmla="*/ 1727 w 2629"/>
              <a:gd name="T33" fmla="*/ 595 h 1433"/>
              <a:gd name="T34" fmla="*/ 1806 w 2629"/>
              <a:gd name="T35" fmla="*/ 648 h 1433"/>
              <a:gd name="T36" fmla="*/ 1841 w 2629"/>
              <a:gd name="T37" fmla="*/ 729 h 1433"/>
              <a:gd name="T38" fmla="*/ 1884 w 2629"/>
              <a:gd name="T39" fmla="*/ 819 h 1433"/>
              <a:gd name="T40" fmla="*/ 1890 w 2629"/>
              <a:gd name="T41" fmla="*/ 947 h 1433"/>
              <a:gd name="T42" fmla="*/ 1968 w 2629"/>
              <a:gd name="T43" fmla="*/ 1042 h 1433"/>
              <a:gd name="T44" fmla="*/ 2004 w 2629"/>
              <a:gd name="T45" fmla="*/ 887 h 1433"/>
              <a:gd name="T46" fmla="*/ 1998 w 2629"/>
              <a:gd name="T47" fmla="*/ 689 h 1433"/>
              <a:gd name="T48" fmla="*/ 1971 w 2629"/>
              <a:gd name="T49" fmla="*/ 558 h 1433"/>
              <a:gd name="T50" fmla="*/ 1818 w 2629"/>
              <a:gd name="T51" fmla="*/ 398 h 1433"/>
              <a:gd name="T52" fmla="*/ 1983 w 2629"/>
              <a:gd name="T53" fmla="*/ 482 h 1433"/>
              <a:gd name="T54" fmla="*/ 2166 w 2629"/>
              <a:gd name="T55" fmla="*/ 615 h 1433"/>
              <a:gd name="T56" fmla="*/ 2260 w 2629"/>
              <a:gd name="T57" fmla="*/ 700 h 1433"/>
              <a:gd name="T58" fmla="*/ 2368 w 2629"/>
              <a:gd name="T59" fmla="*/ 829 h 1433"/>
              <a:gd name="T60" fmla="*/ 2508 w 2629"/>
              <a:gd name="T61" fmla="*/ 823 h 1433"/>
              <a:gd name="T62" fmla="*/ 2424 w 2629"/>
              <a:gd name="T63" fmla="*/ 707 h 1433"/>
              <a:gd name="T64" fmla="*/ 2300 w 2629"/>
              <a:gd name="T65" fmla="*/ 519 h 1433"/>
              <a:gd name="T66" fmla="*/ 2186 w 2629"/>
              <a:gd name="T67" fmla="*/ 382 h 1433"/>
              <a:gd name="T68" fmla="*/ 2257 w 2629"/>
              <a:gd name="T69" fmla="*/ 428 h 1433"/>
              <a:gd name="T70" fmla="*/ 2335 w 2629"/>
              <a:gd name="T71" fmla="*/ 466 h 1433"/>
              <a:gd name="T72" fmla="*/ 2402 w 2629"/>
              <a:gd name="T73" fmla="*/ 520 h 1433"/>
              <a:gd name="T74" fmla="*/ 2535 w 2629"/>
              <a:gd name="T75" fmla="*/ 598 h 1433"/>
              <a:gd name="T76" fmla="*/ 2599 w 2629"/>
              <a:gd name="T77" fmla="*/ 527 h 1433"/>
              <a:gd name="T78" fmla="*/ 2490 w 2629"/>
              <a:gd name="T79" fmla="*/ 436 h 1433"/>
              <a:gd name="T80" fmla="*/ 2386 w 2629"/>
              <a:gd name="T81" fmla="*/ 352 h 1433"/>
              <a:gd name="T82" fmla="*/ 2318 w 2629"/>
              <a:gd name="T83" fmla="*/ 284 h 1433"/>
              <a:gd name="T84" fmla="*/ 2260 w 2629"/>
              <a:gd name="T85" fmla="*/ 248 h 1433"/>
              <a:gd name="T86" fmla="*/ 2384 w 2629"/>
              <a:gd name="T87" fmla="*/ 240 h 1433"/>
              <a:gd name="T88" fmla="*/ 2442 w 2629"/>
              <a:gd name="T89" fmla="*/ 150 h 1433"/>
              <a:gd name="T90" fmla="*/ 2331 w 2629"/>
              <a:gd name="T91" fmla="*/ 159 h 1433"/>
              <a:gd name="T92" fmla="*/ 2140 w 2629"/>
              <a:gd name="T93" fmla="*/ 150 h 1433"/>
              <a:gd name="T94" fmla="*/ 1899 w 2629"/>
              <a:gd name="T95" fmla="*/ 117 h 1433"/>
              <a:gd name="T96" fmla="*/ 1743 w 2629"/>
              <a:gd name="T97" fmla="*/ 126 h 1433"/>
              <a:gd name="T98" fmla="*/ 1591 w 2629"/>
              <a:gd name="T99" fmla="*/ 85 h 1433"/>
              <a:gd name="T100" fmla="*/ 1203 w 2629"/>
              <a:gd name="T101" fmla="*/ 13 h 1433"/>
              <a:gd name="T102" fmla="*/ 969 w 2629"/>
              <a:gd name="T103" fmla="*/ 23 h 1433"/>
              <a:gd name="T104" fmla="*/ 686 w 2629"/>
              <a:gd name="T105" fmla="*/ 74 h 1433"/>
              <a:gd name="T106" fmla="*/ 0 w 2629"/>
              <a:gd name="T107" fmla="*/ 53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9" h="1433">
                <a:moveTo>
                  <a:pt x="0" y="539"/>
                </a:moveTo>
                <a:cubicBezTo>
                  <a:pt x="0" y="1433"/>
                  <a:pt x="0" y="1433"/>
                  <a:pt x="0" y="1433"/>
                </a:cubicBezTo>
                <a:cubicBezTo>
                  <a:pt x="0" y="1433"/>
                  <a:pt x="334" y="1066"/>
                  <a:pt x="488" y="876"/>
                </a:cubicBezTo>
                <a:cubicBezTo>
                  <a:pt x="642" y="685"/>
                  <a:pt x="830" y="462"/>
                  <a:pt x="830" y="462"/>
                </a:cubicBezTo>
                <a:cubicBezTo>
                  <a:pt x="830" y="462"/>
                  <a:pt x="906" y="479"/>
                  <a:pt x="934" y="499"/>
                </a:cubicBezTo>
                <a:cubicBezTo>
                  <a:pt x="962" y="519"/>
                  <a:pt x="1063" y="583"/>
                  <a:pt x="1103" y="605"/>
                </a:cubicBezTo>
                <a:cubicBezTo>
                  <a:pt x="1142" y="626"/>
                  <a:pt x="1208" y="646"/>
                  <a:pt x="1234" y="662"/>
                </a:cubicBezTo>
                <a:cubicBezTo>
                  <a:pt x="1259" y="679"/>
                  <a:pt x="1335" y="757"/>
                  <a:pt x="1375" y="803"/>
                </a:cubicBezTo>
                <a:cubicBezTo>
                  <a:pt x="1415" y="849"/>
                  <a:pt x="1487" y="943"/>
                  <a:pt x="1540" y="975"/>
                </a:cubicBezTo>
                <a:cubicBezTo>
                  <a:pt x="1593" y="1006"/>
                  <a:pt x="1672" y="1094"/>
                  <a:pt x="1702" y="1113"/>
                </a:cubicBezTo>
                <a:cubicBezTo>
                  <a:pt x="1732" y="1133"/>
                  <a:pt x="1788" y="1161"/>
                  <a:pt x="1767" y="1032"/>
                </a:cubicBezTo>
                <a:cubicBezTo>
                  <a:pt x="1745" y="904"/>
                  <a:pt x="1653" y="819"/>
                  <a:pt x="1628" y="798"/>
                </a:cubicBezTo>
                <a:cubicBezTo>
                  <a:pt x="1603" y="776"/>
                  <a:pt x="1502" y="643"/>
                  <a:pt x="1487" y="629"/>
                </a:cubicBezTo>
                <a:cubicBezTo>
                  <a:pt x="1473" y="616"/>
                  <a:pt x="1461" y="582"/>
                  <a:pt x="1458" y="565"/>
                </a:cubicBezTo>
                <a:cubicBezTo>
                  <a:pt x="1454" y="548"/>
                  <a:pt x="1479" y="530"/>
                  <a:pt x="1487" y="502"/>
                </a:cubicBezTo>
                <a:cubicBezTo>
                  <a:pt x="1496" y="474"/>
                  <a:pt x="1497" y="471"/>
                  <a:pt x="1540" y="476"/>
                </a:cubicBezTo>
                <a:cubicBezTo>
                  <a:pt x="1583" y="481"/>
                  <a:pt x="1682" y="550"/>
                  <a:pt x="1727" y="595"/>
                </a:cubicBezTo>
                <a:cubicBezTo>
                  <a:pt x="1772" y="639"/>
                  <a:pt x="1806" y="648"/>
                  <a:pt x="1806" y="648"/>
                </a:cubicBezTo>
                <a:cubicBezTo>
                  <a:pt x="1806" y="648"/>
                  <a:pt x="1828" y="697"/>
                  <a:pt x="1841" y="729"/>
                </a:cubicBezTo>
                <a:cubicBezTo>
                  <a:pt x="1854" y="760"/>
                  <a:pt x="1884" y="819"/>
                  <a:pt x="1884" y="819"/>
                </a:cubicBezTo>
                <a:cubicBezTo>
                  <a:pt x="1884" y="819"/>
                  <a:pt x="1871" y="890"/>
                  <a:pt x="1890" y="947"/>
                </a:cubicBezTo>
                <a:cubicBezTo>
                  <a:pt x="1910" y="1004"/>
                  <a:pt x="1947" y="1049"/>
                  <a:pt x="1968" y="1042"/>
                </a:cubicBezTo>
                <a:cubicBezTo>
                  <a:pt x="1990" y="1036"/>
                  <a:pt x="1991" y="940"/>
                  <a:pt x="2004" y="887"/>
                </a:cubicBezTo>
                <a:cubicBezTo>
                  <a:pt x="2018" y="834"/>
                  <a:pt x="2013" y="743"/>
                  <a:pt x="1998" y="689"/>
                </a:cubicBezTo>
                <a:cubicBezTo>
                  <a:pt x="1983" y="634"/>
                  <a:pt x="1980" y="586"/>
                  <a:pt x="1971" y="558"/>
                </a:cubicBezTo>
                <a:cubicBezTo>
                  <a:pt x="1963" y="530"/>
                  <a:pt x="1819" y="413"/>
                  <a:pt x="1818" y="398"/>
                </a:cubicBezTo>
                <a:cubicBezTo>
                  <a:pt x="1816" y="383"/>
                  <a:pt x="1928" y="471"/>
                  <a:pt x="1983" y="482"/>
                </a:cubicBezTo>
                <a:cubicBezTo>
                  <a:pt x="2037" y="494"/>
                  <a:pt x="2125" y="577"/>
                  <a:pt x="2166" y="615"/>
                </a:cubicBezTo>
                <a:cubicBezTo>
                  <a:pt x="2208" y="653"/>
                  <a:pt x="2244" y="674"/>
                  <a:pt x="2260" y="700"/>
                </a:cubicBezTo>
                <a:cubicBezTo>
                  <a:pt x="2277" y="727"/>
                  <a:pt x="2315" y="791"/>
                  <a:pt x="2368" y="829"/>
                </a:cubicBezTo>
                <a:cubicBezTo>
                  <a:pt x="2421" y="867"/>
                  <a:pt x="2492" y="847"/>
                  <a:pt x="2508" y="823"/>
                </a:cubicBezTo>
                <a:cubicBezTo>
                  <a:pt x="2525" y="798"/>
                  <a:pt x="2442" y="735"/>
                  <a:pt x="2424" y="707"/>
                </a:cubicBezTo>
                <a:cubicBezTo>
                  <a:pt x="2406" y="679"/>
                  <a:pt x="2358" y="583"/>
                  <a:pt x="2300" y="519"/>
                </a:cubicBezTo>
                <a:cubicBezTo>
                  <a:pt x="2242" y="454"/>
                  <a:pt x="2178" y="388"/>
                  <a:pt x="2186" y="382"/>
                </a:cubicBezTo>
                <a:cubicBezTo>
                  <a:pt x="2194" y="375"/>
                  <a:pt x="2216" y="406"/>
                  <a:pt x="2257" y="428"/>
                </a:cubicBezTo>
                <a:cubicBezTo>
                  <a:pt x="2298" y="449"/>
                  <a:pt x="2335" y="466"/>
                  <a:pt x="2335" y="466"/>
                </a:cubicBezTo>
                <a:cubicBezTo>
                  <a:pt x="2335" y="466"/>
                  <a:pt x="2381" y="506"/>
                  <a:pt x="2402" y="520"/>
                </a:cubicBezTo>
                <a:cubicBezTo>
                  <a:pt x="2424" y="535"/>
                  <a:pt x="2459" y="600"/>
                  <a:pt x="2535" y="598"/>
                </a:cubicBezTo>
                <a:cubicBezTo>
                  <a:pt x="2611" y="596"/>
                  <a:pt x="2629" y="553"/>
                  <a:pt x="2599" y="527"/>
                </a:cubicBezTo>
                <a:cubicBezTo>
                  <a:pt x="2569" y="501"/>
                  <a:pt x="2512" y="466"/>
                  <a:pt x="2490" y="436"/>
                </a:cubicBezTo>
                <a:cubicBezTo>
                  <a:pt x="2469" y="406"/>
                  <a:pt x="2386" y="352"/>
                  <a:pt x="2386" y="352"/>
                </a:cubicBezTo>
                <a:cubicBezTo>
                  <a:pt x="2386" y="352"/>
                  <a:pt x="2360" y="311"/>
                  <a:pt x="2318" y="284"/>
                </a:cubicBezTo>
                <a:cubicBezTo>
                  <a:pt x="2277" y="258"/>
                  <a:pt x="2260" y="248"/>
                  <a:pt x="2260" y="248"/>
                </a:cubicBezTo>
                <a:cubicBezTo>
                  <a:pt x="2260" y="248"/>
                  <a:pt x="2313" y="251"/>
                  <a:pt x="2384" y="240"/>
                </a:cubicBezTo>
                <a:cubicBezTo>
                  <a:pt x="2455" y="228"/>
                  <a:pt x="2474" y="155"/>
                  <a:pt x="2442" y="150"/>
                </a:cubicBezTo>
                <a:cubicBezTo>
                  <a:pt x="2411" y="145"/>
                  <a:pt x="2356" y="165"/>
                  <a:pt x="2331" y="159"/>
                </a:cubicBezTo>
                <a:cubicBezTo>
                  <a:pt x="2307" y="152"/>
                  <a:pt x="2180" y="150"/>
                  <a:pt x="2140" y="150"/>
                </a:cubicBezTo>
                <a:cubicBezTo>
                  <a:pt x="2100" y="149"/>
                  <a:pt x="1981" y="117"/>
                  <a:pt x="1899" y="117"/>
                </a:cubicBezTo>
                <a:cubicBezTo>
                  <a:pt x="1816" y="117"/>
                  <a:pt x="1743" y="126"/>
                  <a:pt x="1743" y="126"/>
                </a:cubicBezTo>
                <a:cubicBezTo>
                  <a:pt x="1743" y="126"/>
                  <a:pt x="1719" y="99"/>
                  <a:pt x="1591" y="85"/>
                </a:cubicBezTo>
                <a:cubicBezTo>
                  <a:pt x="1464" y="71"/>
                  <a:pt x="1311" y="23"/>
                  <a:pt x="1203" y="13"/>
                </a:cubicBezTo>
                <a:cubicBezTo>
                  <a:pt x="1096" y="3"/>
                  <a:pt x="1015" y="25"/>
                  <a:pt x="969" y="23"/>
                </a:cubicBezTo>
                <a:cubicBezTo>
                  <a:pt x="923" y="22"/>
                  <a:pt x="812" y="0"/>
                  <a:pt x="686" y="74"/>
                </a:cubicBezTo>
                <a:cubicBezTo>
                  <a:pt x="561" y="149"/>
                  <a:pt x="0" y="539"/>
                  <a:pt x="0" y="539"/>
                </a:cubicBezTo>
                <a:close/>
              </a:path>
            </a:pathLst>
          </a:custGeom>
          <a:solidFill>
            <a:sysClr val="window" lastClr="FFFFFF">
              <a:lumMod val="85000"/>
            </a:sysClr>
          </a:solidFill>
          <a:ln>
            <a:noFill/>
          </a:ln>
        </p:spPr>
        <p:txBody>
          <a:bodyPr vert="horz" wrap="square" lIns="91440" tIns="45720" rIns="91440" bIns="45720" numCol="1" anchor="t" anchorCtr="0" compatLnSpc="1">
            <a:normAutofit/>
          </a:bodyPr>
          <a:lstStyle/>
          <a:p>
            <a:endParaRPr lang="en-US"/>
          </a:p>
        </p:txBody>
      </p:sp>
      <p:pic>
        <p:nvPicPr>
          <p:cNvPr id="2" name="图片 -2147482620"/>
          <p:cNvPicPr>
            <a:picLocks noChangeAspect="1"/>
          </p:cNvPicPr>
          <p:nvPr/>
        </p:nvPicPr>
        <p:blipFill>
          <a:blip r:embed="rId2"/>
          <a:stretch>
            <a:fillRect/>
          </a:stretch>
        </p:blipFill>
        <p:spPr>
          <a:xfrm>
            <a:off x="1875155" y="1280795"/>
            <a:ext cx="7914005" cy="5184775"/>
          </a:xfrm>
          <a:prstGeom prst="rect">
            <a:avLst/>
          </a:prstGeom>
          <a:noFill/>
          <a:ln w="9525">
            <a:noFill/>
          </a:ln>
        </p:spPr>
      </p:pic>
      <p:sp>
        <p:nvSpPr>
          <p:cNvPr id="3" name="文本框 2"/>
          <p:cNvSpPr txBox="1"/>
          <p:nvPr/>
        </p:nvSpPr>
        <p:spPr>
          <a:xfrm>
            <a:off x="578895" y="25008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2.2.6</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4" name="文本框 3"/>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违规为客户提供融资便利</a:t>
            </a:r>
            <a:endParaRPr lang="en-US" alt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监管依据</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cxnSp>
        <p:nvCxnSpPr>
          <p:cNvPr id="2" name="直接连接符 1"/>
          <p:cNvCxnSpPr/>
          <p:nvPr/>
        </p:nvCxnSpPr>
        <p:spPr>
          <a:xfrm>
            <a:off x="3288894" y="1863038"/>
            <a:ext cx="0" cy="3896751"/>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3897630" y="1536700"/>
            <a:ext cx="6979920" cy="4401205"/>
          </a:xfrm>
          <a:prstGeom prst="rect">
            <a:avLst/>
          </a:prstGeom>
          <a:noFill/>
        </p:spPr>
        <p:txBody>
          <a:bodyPr wrap="square" rtlCol="0">
            <a:spAutoFit/>
          </a:bodyPr>
          <a:lstStyle/>
          <a:p>
            <a:pPr indent="0">
              <a:lnSpc>
                <a:spcPct val="140000"/>
              </a:lnSpc>
              <a:buNone/>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证券经纪人管理暂行规定</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40000"/>
              </a:lnSpc>
              <a:buNone/>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28</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证券公司不得将客户的资金账户、证券账户提供给他人使用。</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40000"/>
              </a:lnSpc>
              <a:buNone/>
            </a:pP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40000"/>
              </a:lnSpc>
              <a:buNone/>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《证券公司和证券投资基金管理公司合规管理办法》</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40000"/>
              </a:lnSpc>
              <a:buNone/>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条　证券基金经营机构开展各项业务，应当合规经营、勤勉尽责，坚持客户利益至上原则，并遵守下列基本要求：</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4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（四）严格规范工作人员执业行为，督促工作人员勤勉尽责，防范其利用职务便利从事违法违规、超越权限或者其他损害客户合法权益的行为。</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27125" y="3086735"/>
            <a:ext cx="2030095" cy="553085"/>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法条依据</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78895" y="250086"/>
            <a:ext cx="1053494" cy="52322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2.2.6</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71503" y="80948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cxnSp>
        <p:nvCxnSpPr>
          <p:cNvPr id="72" name="直接连接符 71"/>
          <p:cNvCxnSpPr/>
          <p:nvPr>
            <p:custDataLst>
              <p:tags r:id="rId1"/>
            </p:custDataLst>
          </p:nvPr>
        </p:nvCxnSpPr>
        <p:spPr>
          <a:xfrm>
            <a:off x="6170278" y="4740341"/>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2"/>
            </p:custDataLst>
          </p:nvPr>
        </p:nvSpPr>
        <p:spPr>
          <a:xfrm>
            <a:off x="7141908" y="361117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产品销售和适当性管理</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custDataLst>
              <p:tags r:id="rId3"/>
            </p:custDataLst>
          </p:nvPr>
        </p:nvSpPr>
        <p:spPr>
          <a:xfrm>
            <a:off x="6168851" y="3480462"/>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0" name="直接连接符 59"/>
          <p:cNvCxnSpPr/>
          <p:nvPr>
            <p:custDataLst>
              <p:tags r:id="rId4"/>
            </p:custDataLst>
          </p:nvPr>
        </p:nvCxnSpPr>
        <p:spPr>
          <a:xfrm>
            <a:off x="1359358" y="4740341"/>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4" name="矩形 3"/>
          <p:cNvSpPr/>
          <p:nvPr>
            <p:custDataLst>
              <p:tags r:id="rId5"/>
            </p:custDataLst>
          </p:nvPr>
        </p:nvSpPr>
        <p:spPr>
          <a:xfrm>
            <a:off x="1357931" y="3480462"/>
            <a:ext cx="821640" cy="821640"/>
          </a:xfrm>
          <a:prstGeom prst="rect">
            <a:avLst/>
          </a:prstGeom>
          <a:solidFill>
            <a:schemeClr val="accent1">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6"/>
            </p:custDataLst>
          </p:nvPr>
        </p:nvSpPr>
        <p:spPr>
          <a:xfrm>
            <a:off x="2437033" y="3675308"/>
            <a:ext cx="3342732" cy="38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分支机构业务管控</a:t>
            </a:r>
            <a:endParaRPr lang="zh-CN" altLang="en-US" sz="1800" b="1" spc="300">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直接连接符 70"/>
          <p:cNvCxnSpPr/>
          <p:nvPr>
            <p:custDataLst>
              <p:tags r:id="rId7"/>
            </p:custDataLst>
          </p:nvPr>
        </p:nvCxnSpPr>
        <p:spPr>
          <a:xfrm>
            <a:off x="6170278" y="3094150"/>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32" name="矩形 31"/>
          <p:cNvSpPr/>
          <p:nvPr>
            <p:custDataLst>
              <p:tags r:id="rId8"/>
            </p:custDataLst>
          </p:nvPr>
        </p:nvSpPr>
        <p:spPr>
          <a:xfrm>
            <a:off x="6168851" y="1834271"/>
            <a:ext cx="821640" cy="821640"/>
          </a:xfrm>
          <a:prstGeom prst="rect">
            <a:avLst/>
          </a:prstGeom>
          <a:solidFill>
            <a:schemeClr val="bg1">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9"/>
            </p:custDataLst>
          </p:nvPr>
        </p:nvSpPr>
        <p:spPr>
          <a:xfrm>
            <a:off x="7164133" y="208881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1">
                    <a:lumMod val="75000"/>
                  </a:schemeClr>
                </a:solidFill>
                <a:cs typeface="+mn-ea"/>
                <a:sym typeface="Arial" panose="020B0604020202020204" pitchFamily="34" charset="0"/>
              </a:rPr>
              <a:t>员工执业行为管理</a:t>
            </a:r>
            <a:endParaRPr lang="zh-CN" altLang="en-US" sz="1800" b="1" spc="300">
              <a:solidFill>
                <a:schemeClr val="bg1">
                  <a:lumMod val="75000"/>
                </a:schemeClr>
              </a:solidFill>
              <a:cs typeface="+mn-ea"/>
              <a:sym typeface="Arial" panose="020B0604020202020204" pitchFamily="34" charset="0"/>
            </a:endParaRPr>
          </a:p>
        </p:txBody>
      </p:sp>
      <p:cxnSp>
        <p:nvCxnSpPr>
          <p:cNvPr id="57" name="直接连接符 56"/>
          <p:cNvCxnSpPr/>
          <p:nvPr>
            <p:custDataLst>
              <p:tags r:id="rId10"/>
            </p:custDataLst>
          </p:nvPr>
        </p:nvCxnSpPr>
        <p:spPr>
          <a:xfrm>
            <a:off x="1359358" y="3094150"/>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63" name="矩形 62"/>
          <p:cNvSpPr/>
          <p:nvPr>
            <p:custDataLst>
              <p:tags r:id="rId11"/>
            </p:custDataLst>
          </p:nvPr>
        </p:nvSpPr>
        <p:spPr>
          <a:xfrm>
            <a:off x="1357931" y="1834271"/>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2"/>
            </p:custDataLst>
          </p:nvPr>
        </p:nvSpPr>
        <p:spPr>
          <a:xfrm>
            <a:off x="2437130" y="1715135"/>
            <a:ext cx="3342640" cy="92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cs typeface="+mn-ea"/>
                <a:sym typeface="+mn-ea"/>
              </a:rPr>
              <a:t>分支机构内部管理</a:t>
            </a:r>
            <a:endParaRPr lang="zh-CN" altLang="en-US" sz="1800" b="1" spc="300">
              <a:solidFill>
                <a:schemeClr val="bg2">
                  <a:lumMod val="75000"/>
                </a:schemeClr>
              </a:solidFill>
              <a:ea typeface="微软雅黑" panose="020B0503020204020204" pitchFamily="34" charset="-122"/>
              <a:cs typeface="+mn-ea"/>
              <a:sym typeface="+mn-ea"/>
            </a:endParaRPr>
          </a:p>
        </p:txBody>
      </p:sp>
      <p:sp>
        <p:nvSpPr>
          <p:cNvPr id="30" name="文本框 29"/>
          <p:cNvSpPr txBox="1"/>
          <p:nvPr>
            <p:custDataLst>
              <p:tags r:id="rId13"/>
            </p:custDataLst>
          </p:nvPr>
        </p:nvSpPr>
        <p:spPr>
          <a:xfrm>
            <a:off x="2399093" y="5264984"/>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廉洁从业</a:t>
            </a:r>
            <a:endPar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4"/>
            </p:custDataLst>
          </p:nvPr>
        </p:nvSpPr>
        <p:spPr>
          <a:xfrm>
            <a:off x="1356186" y="5126653"/>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633505" y="287551"/>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3" name="文本框 2"/>
          <p:cNvSpPr txBox="1"/>
          <p:nvPr/>
        </p:nvSpPr>
        <p:spPr>
          <a:xfrm>
            <a:off x="1919605" y="432435"/>
            <a:ext cx="7135495" cy="521970"/>
          </a:xfrm>
          <a:prstGeom prst="rect">
            <a:avLst/>
          </a:prstGeom>
          <a:noFill/>
        </p:spPr>
        <p:txBody>
          <a:bodyPr wrap="square" rtlCol="0">
            <a:spAutoFit/>
          </a:bodyPr>
          <a:lstStyle/>
          <a:p>
            <a:r>
              <a:rPr lang="zh-CN" altLang="en-US" sz="2800" b="1" dirty="0">
                <a:solidFill>
                  <a:srgbClr val="4472C4"/>
                </a:solidFill>
                <a:latin typeface="微软雅黑" panose="020B0503020204020204" pitchFamily="34" charset="-122"/>
                <a:ea typeface="微软雅黑" panose="020B0503020204020204" pitchFamily="34" charset="-122"/>
                <a:sym typeface="+mn-ea"/>
              </a:rPr>
              <a:t>监管处罚案例解析</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26917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823720" y="400685"/>
            <a:ext cx="8082915" cy="521970"/>
          </a:xfrm>
          <a:prstGeom prst="rect">
            <a:avLst/>
          </a:prstGeom>
          <a:noFill/>
        </p:spPr>
        <p:txBody>
          <a:bodyPr wrap="square" rtlCol="0">
            <a:spAutoFit/>
          </a:bodyPr>
          <a:lstStyle/>
          <a:p>
            <a:pPr marL="0" lvl="1" algn="l">
              <a:buClrTx/>
              <a:buSzTx/>
              <a:buFontTx/>
            </a:pPr>
            <a:r>
              <a:rPr lang="en-US" altLang="zh-CN" sz="2800" b="1" dirty="0" smtClean="0">
                <a:solidFill>
                  <a:srgbClr val="4472C4"/>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违规客户引流、网络营销受处罚案例</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5" name="图片 4"/>
          <p:cNvPicPr>
            <a:picLocks noChangeAspect="1"/>
          </p:cNvPicPr>
          <p:nvPr/>
        </p:nvPicPr>
        <p:blipFill>
          <a:blip r:embed="rId1"/>
          <a:stretch>
            <a:fillRect/>
          </a:stretch>
        </p:blipFill>
        <p:spPr>
          <a:xfrm>
            <a:off x="1517015" y="1207135"/>
            <a:ext cx="9384030" cy="5184775"/>
          </a:xfrm>
          <a:prstGeom prst="rect">
            <a:avLst/>
          </a:prstGeom>
        </p:spPr>
      </p:pic>
      <p:sp>
        <p:nvSpPr>
          <p:cNvPr id="6" name="文本框 5"/>
          <p:cNvSpPr txBox="1"/>
          <p:nvPr/>
        </p:nvSpPr>
        <p:spPr>
          <a:xfrm>
            <a:off x="596675" y="25961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2.3.1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943608" y="2814586"/>
            <a:ext cx="2745475" cy="1847583"/>
          </a:xfrm>
          <a:prstGeom prst="rect">
            <a:avLst/>
          </a:prstGeom>
          <a:solidFill>
            <a:srgbClr val="4472C4"/>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p>
        </p:txBody>
      </p:sp>
      <p:sp>
        <p:nvSpPr>
          <p:cNvPr id="8" name="等腰三角形 7"/>
          <p:cNvSpPr/>
          <p:nvPr>
            <p:custDataLst>
              <p:tags r:id="rId2"/>
            </p:custDataLst>
          </p:nvPr>
        </p:nvSpPr>
        <p:spPr>
          <a:xfrm rot="5400000">
            <a:off x="7935759" y="3602817"/>
            <a:ext cx="332178" cy="286360"/>
          </a:xfrm>
          <a:prstGeom prst="triangl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cxnSp>
        <p:nvCxnSpPr>
          <p:cNvPr id="10" name="直接连接符 9"/>
          <p:cNvCxnSpPr/>
          <p:nvPr>
            <p:custDataLst>
              <p:tags r:id="rId3"/>
            </p:custDataLst>
          </p:nvPr>
        </p:nvCxnSpPr>
        <p:spPr>
          <a:xfrm>
            <a:off x="6316345" y="2814320"/>
            <a:ext cx="0" cy="184785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51" name="文本框 50"/>
          <p:cNvSpPr txBox="1"/>
          <p:nvPr>
            <p:custDataLst>
              <p:tags r:id="rId4"/>
            </p:custDataLst>
          </p:nvPr>
        </p:nvSpPr>
        <p:spPr>
          <a:xfrm>
            <a:off x="1350645" y="1681480"/>
            <a:ext cx="3124835" cy="414655"/>
          </a:xfrm>
          <a:prstGeom prst="rect">
            <a:avLst/>
          </a:prstGeom>
          <a:noFill/>
        </p:spPr>
        <p:txBody>
          <a:bodyPr wrap="square" rtlCol="0">
            <a:noAutofit/>
          </a:bodyPr>
          <a:lstStyle/>
          <a:p>
            <a:pPr>
              <a:lnSpc>
                <a:spcPct val="140000"/>
              </a:lnSpc>
            </a:pPr>
            <a:r>
              <a:rPr lang="zh-CN" altLang="en-US" sz="2000" b="1">
                <a:solidFill>
                  <a:sysClr val="windowText" lastClr="000000">
                    <a:lumMod val="65000"/>
                    <a:lumOff val="35000"/>
                  </a:sysClr>
                </a:solidFill>
                <a:latin typeface="Arial" panose="020B0604020202020204" pitchFamily="34" charset="0"/>
                <a:ea typeface="微软雅黑" panose="020B0503020204020204" pitchFamily="34" charset="-122"/>
                <a:sym typeface="微软雅黑" panose="020B0503020204020204" pitchFamily="34" charset="-122"/>
              </a:rPr>
              <a:t>投放开户链接模式</a:t>
            </a:r>
            <a:endParaRPr lang="zh-CN" altLang="en-US" sz="2000" b="1">
              <a:solidFill>
                <a:sysClr val="windowText" lastClr="000000">
                  <a:lumMod val="65000"/>
                  <a:lumOff val="35000"/>
                </a:sys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3" name="文本框 12"/>
          <p:cNvSpPr txBox="1"/>
          <p:nvPr/>
        </p:nvSpPr>
        <p:spPr>
          <a:xfrm>
            <a:off x="6523355" y="3159125"/>
            <a:ext cx="1068070" cy="1014730"/>
          </a:xfrm>
          <a:prstGeom prst="rect">
            <a:avLst/>
          </a:prstGeom>
          <a:noFill/>
        </p:spPr>
        <p:txBody>
          <a:bodyPr wrap="square" rtlCol="0">
            <a:spAutoFit/>
          </a:bodyPr>
          <a:lstStyle/>
          <a:p>
            <a:pPr algn="ctr">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违规网络营销</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990465" y="2907030"/>
            <a:ext cx="1285875" cy="1476375"/>
          </a:xfrm>
          <a:prstGeom prst="rect">
            <a:avLst/>
          </a:prstGeom>
          <a:noFill/>
        </p:spPr>
        <p:txBody>
          <a:bodyPr wrap="square" rtlCol="0">
            <a:spAutoFit/>
          </a:bodyPr>
          <a:lstStyle/>
          <a:p>
            <a:pPr algn="ctr">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“大 V”引流开户给奖励</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478520" y="1681480"/>
            <a:ext cx="3447415" cy="515620"/>
          </a:xfrm>
          <a:prstGeom prst="rect">
            <a:avLst/>
          </a:prstGeom>
          <a:noFill/>
          <a:ln w="158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92505" y="1681480"/>
            <a:ext cx="3096260" cy="515620"/>
          </a:xfrm>
          <a:prstGeom prst="rect">
            <a:avLst/>
          </a:prstGeom>
          <a:noFill/>
          <a:ln w="158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1506855" y="457835"/>
            <a:ext cx="8082915" cy="521970"/>
          </a:xfrm>
          <a:prstGeom prst="rect">
            <a:avLst/>
          </a:prstGeom>
          <a:noFill/>
        </p:spPr>
        <p:txBody>
          <a:bodyPr wrap="square" rtlCol="0">
            <a:spAutoFit/>
          </a:bodyPr>
          <a:lstStyle/>
          <a:p>
            <a:pPr marL="0" lvl="1" algn="l">
              <a:buClrTx/>
              <a:buSzTx/>
              <a:buFontTx/>
            </a:pPr>
            <a:r>
              <a:rPr lang="en-US" altLang="zh-CN" sz="2800" b="1" dirty="0" smtClean="0">
                <a:solidFill>
                  <a:srgbClr val="4472C4"/>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违规客户引流、网络营销的主要情形</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34720" y="2682875"/>
            <a:ext cx="3096260" cy="2348230"/>
          </a:xfrm>
          <a:prstGeom prst="rect">
            <a:avLst/>
          </a:prstGeom>
          <a:noFill/>
        </p:spPr>
        <p:txBody>
          <a:bodyPr wrap="square" rtlCol="0">
            <a:spAutoFit/>
          </a:bodyPr>
          <a:lstStyle/>
          <a:p>
            <a:pPr marL="285750" indent="-285750" fontAlgn="auto">
              <a:lnSpc>
                <a:spcPts val="22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通过微信“大 V”投放开户链接，投资者通过点击开户链接转到相关公司开户页面进行开户操作。</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ts val="22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在付费方式 上，主要是通过支付广告费的形式付给“大 V”。该做法在形式上与开户数量不直接挂钩，但实质上仍是按照实施效果， 如点击量、投放时间等付费。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等腰三角形 10"/>
          <p:cNvSpPr/>
          <p:nvPr>
            <p:custDataLst>
              <p:tags r:id="rId5"/>
            </p:custDataLst>
          </p:nvPr>
        </p:nvSpPr>
        <p:spPr>
          <a:xfrm rot="16020000">
            <a:off x="4365154" y="3602817"/>
            <a:ext cx="332178" cy="286360"/>
          </a:xfrm>
          <a:prstGeom prst="triangl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2" name="文本框 11"/>
          <p:cNvSpPr txBox="1"/>
          <p:nvPr>
            <p:custDataLst>
              <p:tags r:id="rId6"/>
            </p:custDataLst>
          </p:nvPr>
        </p:nvSpPr>
        <p:spPr>
          <a:xfrm>
            <a:off x="8640445" y="1681480"/>
            <a:ext cx="3285490" cy="414655"/>
          </a:xfrm>
          <a:prstGeom prst="rect">
            <a:avLst/>
          </a:prstGeom>
          <a:noFill/>
        </p:spPr>
        <p:txBody>
          <a:bodyPr wrap="square" rtlCol="0">
            <a:noAutofit/>
          </a:bodyPr>
          <a:lstStyle/>
          <a:p>
            <a:pPr>
              <a:lnSpc>
                <a:spcPct val="140000"/>
              </a:lnSpc>
            </a:pPr>
            <a:r>
              <a:rPr lang="zh-CN" altLang="en-US" sz="2000" b="1">
                <a:solidFill>
                  <a:sysClr val="windowText" lastClr="000000">
                    <a:lumMod val="65000"/>
                    <a:lumOff val="35000"/>
                  </a:sysClr>
                </a:solidFill>
                <a:latin typeface="Arial" panose="020B0604020202020204" pitchFamily="34" charset="0"/>
                <a:ea typeface="微软雅黑" panose="020B0503020204020204" pitchFamily="34" charset="-122"/>
                <a:sym typeface="微软雅黑" panose="020B0503020204020204" pitchFamily="34" charset="-122"/>
              </a:rPr>
              <a:t>通过网络直播方式从事营销</a:t>
            </a:r>
            <a:endParaRPr lang="zh-CN" altLang="en-US" sz="2000" b="1">
              <a:solidFill>
                <a:sysClr val="windowText" lastClr="000000">
                  <a:lumMod val="65000"/>
                  <a:lumOff val="35000"/>
                </a:sys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文本框 16"/>
          <p:cNvSpPr txBox="1"/>
          <p:nvPr/>
        </p:nvSpPr>
        <p:spPr>
          <a:xfrm>
            <a:off x="8601710" y="2682875"/>
            <a:ext cx="3096260" cy="2066290"/>
          </a:xfrm>
          <a:prstGeom prst="rect">
            <a:avLst/>
          </a:prstGeom>
          <a:noFill/>
        </p:spPr>
        <p:txBody>
          <a:bodyPr wrap="square" rtlCol="0">
            <a:spAutoFit/>
          </a:bodyPr>
          <a:lstStyle/>
          <a:p>
            <a:pPr marL="285750" indent="-285750" fontAlgn="auto">
              <a:lnSpc>
                <a:spcPts val="22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直播内容涉及投资品种选择、投资组合推介等荐股行为</a:t>
            </a:r>
            <a:endParaRPr lang="zh-CN" altLang="en-US" sz="1400">
              <a:latin typeface="微软雅黑" panose="020B0503020204020204" pitchFamily="34" charset="-122"/>
              <a:ea typeface="微软雅黑" panose="020B0503020204020204" pitchFamily="34" charset="-122"/>
            </a:endParaRPr>
          </a:p>
          <a:p>
            <a:pPr marL="285750" indent="-285750" fontAlgn="auto">
              <a:lnSpc>
                <a:spcPts val="22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证券公司未对直播内容履行内部审核流程</a:t>
            </a:r>
            <a:endParaRPr lang="zh-CN" altLang="en-US" sz="1400">
              <a:latin typeface="微软雅黑" panose="020B0503020204020204" pitchFamily="34" charset="-122"/>
              <a:ea typeface="微软雅黑" panose="020B0503020204020204" pitchFamily="34" charset="-122"/>
            </a:endParaRPr>
          </a:p>
          <a:p>
            <a:pPr marL="285750" indent="-285750" fontAlgn="auto">
              <a:lnSpc>
                <a:spcPts val="22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直播中观点所涉立场未秉持中立、客观原则，未体现专业审慎的研究态度，出现不当言论</a:t>
            </a:r>
            <a:endParaRPr lang="zh-CN" altLang="en-US" sz="140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文本框 17"/>
          <p:cNvSpPr txBox="1"/>
          <p:nvPr/>
        </p:nvSpPr>
        <p:spPr>
          <a:xfrm>
            <a:off x="596675" y="25961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2.3.1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9"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14"/>
          <p:cNvSpPr txBox="1"/>
          <p:nvPr/>
        </p:nvSpPr>
        <p:spPr>
          <a:xfrm>
            <a:off x="596675" y="25961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2.3.2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619885" y="341630"/>
            <a:ext cx="8082915" cy="521970"/>
          </a:xfrm>
          <a:prstGeom prst="rect">
            <a:avLst/>
          </a:prstGeom>
          <a:noFill/>
        </p:spPr>
        <p:txBody>
          <a:bodyPr wrap="square" rtlCol="0">
            <a:spAutoFit/>
          </a:bodyPr>
          <a:lstStyle/>
          <a:p>
            <a:pPr marL="0" lvl="1" algn="l">
              <a:buClrTx/>
              <a:buSzTx/>
              <a:buFontTx/>
            </a:pPr>
            <a:r>
              <a:rPr lang="en-US" altLang="zh-CN" sz="2800" b="1" dirty="0" smtClean="0">
                <a:solidFill>
                  <a:srgbClr val="4472C4"/>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员工考核未与合规性挂钩</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814830" y="1138555"/>
            <a:ext cx="9008110" cy="5182235"/>
          </a:xfrm>
          <a:prstGeom prst="rect">
            <a:avLst/>
          </a:prstGeom>
        </p:spPr>
      </p:pic>
      <p:cxnSp>
        <p:nvCxnSpPr>
          <p:cNvPr id="3" name="直接连接符 2"/>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39220" y="359941"/>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1.1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01</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421640"/>
            <a:ext cx="5776595" cy="521970"/>
          </a:xfrm>
          <a:prstGeom prst="rect">
            <a:avLst/>
          </a:prstGeom>
          <a:noFill/>
        </p:spPr>
        <p:txBody>
          <a:bodyPr wrap="square" rtlCol="0">
            <a:spAutoFit/>
          </a:bodyPr>
          <a:lstStyle/>
          <a:p>
            <a:pPr marL="0" lvl="1" algn="l">
              <a:buClrTx/>
              <a:buSzTx/>
              <a:buFontTx/>
            </a:pPr>
            <a:r>
              <a:rPr lang="zh-CN" altLang="en-US" sz="2800" b="1" spc="150" noProof="0" dirty="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处罚类型分类</a:t>
            </a:r>
            <a:endParaRPr kumimoji="0" lang="zh-CN" altLang="en-US" sz="2800" b="1" i="0" u="none" strike="noStrike" kern="1200" cap="none" spc="150" normalizeH="0" baseline="0" noProof="0" dirty="0" smtClean="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ExtraShape"/>
          <p:cNvSpPr/>
          <p:nvPr>
            <p:custDataLst>
              <p:tags r:id="rId1"/>
            </p:custDataLst>
          </p:nvPr>
        </p:nvSpPr>
        <p:spPr bwMode="auto">
          <a:xfrm>
            <a:off x="5678170" y="3891915"/>
            <a:ext cx="869315" cy="8699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ExtraShape"/>
          <p:cNvSpPr/>
          <p:nvPr>
            <p:custDataLst>
              <p:tags r:id="rId2"/>
            </p:custDataLst>
          </p:nvPr>
        </p:nvSpPr>
        <p:spPr bwMode="auto">
          <a:xfrm>
            <a:off x="5608320" y="3813810"/>
            <a:ext cx="1010285" cy="113030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xtraShape"/>
          <p:cNvSpPr/>
          <p:nvPr>
            <p:custDataLst>
              <p:tags r:id="rId3"/>
            </p:custDataLst>
          </p:nvPr>
        </p:nvSpPr>
        <p:spPr bwMode="auto">
          <a:xfrm>
            <a:off x="5615940" y="5046980"/>
            <a:ext cx="855980" cy="1059815"/>
          </a:xfrm>
          <a:custGeom>
            <a:avLst/>
            <a:gdLst>
              <a:gd name="connsiteX0" fmla="*/ 196471 w 1227494"/>
              <a:gd name="connsiteY0" fmla="*/ 0 h 1744855"/>
              <a:gd name="connsiteX1" fmla="*/ 1029221 w 1227494"/>
              <a:gd name="connsiteY1" fmla="*/ 0 h 1744855"/>
              <a:gd name="connsiteX2" fmla="*/ 1227494 w 1227494"/>
              <a:gd name="connsiteY2" fmla="*/ 198282 h 1744855"/>
              <a:gd name="connsiteX3" fmla="*/ 1227494 w 1227494"/>
              <a:gd name="connsiteY3" fmla="*/ 969780 h 1744855"/>
              <a:gd name="connsiteX4" fmla="*/ 1211976 w 1227494"/>
              <a:gd name="connsiteY4" fmla="*/ 1046389 h 1744855"/>
              <a:gd name="connsiteX5" fmla="*/ 1194730 w 1227494"/>
              <a:gd name="connsiteY5" fmla="*/ 1072058 h 1744855"/>
              <a:gd name="connsiteX6" fmla="*/ 1219874 w 1227494"/>
              <a:gd name="connsiteY6" fmla="*/ 1072058 h 1744855"/>
              <a:gd name="connsiteX7" fmla="*/ 1219874 w 1227494"/>
              <a:gd name="connsiteY7" fmla="*/ 1744855 h 1744855"/>
              <a:gd name="connsiteX8" fmla="*/ 249156 w 1227494"/>
              <a:gd name="connsiteY8" fmla="*/ 1744855 h 1744855"/>
              <a:gd name="connsiteX9" fmla="*/ 249156 w 1227494"/>
              <a:gd name="connsiteY9" fmla="*/ 1168062 h 1744855"/>
              <a:gd name="connsiteX10" fmla="*/ 240386 w 1227494"/>
              <a:gd name="connsiteY10" fmla="*/ 1168062 h 1744855"/>
              <a:gd name="connsiteX11" fmla="*/ 196471 w 1227494"/>
              <a:gd name="connsiteY11" fmla="*/ 1168062 h 1744855"/>
              <a:gd name="connsiteX12" fmla="*/ 0 w 1227494"/>
              <a:gd name="connsiteY12" fmla="*/ 969780 h 1744855"/>
              <a:gd name="connsiteX13" fmla="*/ 0 w 1227494"/>
              <a:gd name="connsiteY13" fmla="*/ 198282 h 1744855"/>
              <a:gd name="connsiteX14" fmla="*/ 196471 w 1227494"/>
              <a:gd name="connsiteY14" fmla="*/ 0 h 174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7494" h="1744855">
                <a:moveTo>
                  <a:pt x="196471" y="0"/>
                </a:moveTo>
                <a:cubicBezTo>
                  <a:pt x="1029221" y="0"/>
                  <a:pt x="1029221" y="0"/>
                  <a:pt x="1029221" y="0"/>
                </a:cubicBezTo>
                <a:cubicBezTo>
                  <a:pt x="1139172" y="0"/>
                  <a:pt x="1227494" y="88326"/>
                  <a:pt x="1227494" y="198282"/>
                </a:cubicBezTo>
                <a:cubicBezTo>
                  <a:pt x="1227494" y="969780"/>
                  <a:pt x="1227494" y="969780"/>
                  <a:pt x="1227494" y="969780"/>
                </a:cubicBezTo>
                <a:cubicBezTo>
                  <a:pt x="1227494" y="996819"/>
                  <a:pt x="1221974" y="1022731"/>
                  <a:pt x="1211976" y="1046389"/>
                </a:cubicBezTo>
                <a:lnTo>
                  <a:pt x="1194730" y="1072058"/>
                </a:lnTo>
                <a:lnTo>
                  <a:pt x="1219874" y="1072058"/>
                </a:lnTo>
                <a:lnTo>
                  <a:pt x="1219874" y="1744855"/>
                </a:lnTo>
                <a:lnTo>
                  <a:pt x="249156" y="1744855"/>
                </a:lnTo>
                <a:lnTo>
                  <a:pt x="249156" y="1168062"/>
                </a:lnTo>
                <a:lnTo>
                  <a:pt x="240386" y="1168062"/>
                </a:lnTo>
                <a:cubicBezTo>
                  <a:pt x="196471" y="1168062"/>
                  <a:pt x="196471" y="1168062"/>
                  <a:pt x="196471" y="1168062"/>
                </a:cubicBezTo>
                <a:cubicBezTo>
                  <a:pt x="88322" y="1168062"/>
                  <a:pt x="0" y="1077934"/>
                  <a:pt x="0" y="969780"/>
                </a:cubicBezTo>
                <a:cubicBezTo>
                  <a:pt x="0" y="198282"/>
                  <a:pt x="0" y="198282"/>
                  <a:pt x="0" y="198282"/>
                </a:cubicBezTo>
                <a:cubicBezTo>
                  <a:pt x="0" y="88326"/>
                  <a:pt x="88322" y="0"/>
                  <a:pt x="196471" y="0"/>
                </a:cubicBezTo>
                <a:close/>
              </a:path>
            </a:pathLst>
          </a:custGeom>
          <a:solidFill>
            <a:srgbClr val="FDCF9D"/>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ExtraShape"/>
          <p:cNvSpPr/>
          <p:nvPr>
            <p:custDataLst>
              <p:tags r:id="rId4"/>
            </p:custDataLst>
          </p:nvPr>
        </p:nvSpPr>
        <p:spPr bwMode="auto">
          <a:xfrm>
            <a:off x="5993130" y="4944110"/>
            <a:ext cx="258445" cy="734060"/>
          </a:xfrm>
          <a:prstGeom prst="rect">
            <a:avLst/>
          </a:prstGeom>
          <a:solidFill>
            <a:schemeClr val="tx2">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ExtraShape"/>
          <p:cNvSpPr/>
          <p:nvPr>
            <p:custDataLst>
              <p:tags r:id="rId5"/>
            </p:custDataLst>
          </p:nvPr>
        </p:nvSpPr>
        <p:spPr bwMode="auto">
          <a:xfrm>
            <a:off x="6120130" y="5071110"/>
            <a:ext cx="258445" cy="7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ExtraShape"/>
          <p:cNvSpPr/>
          <p:nvPr>
            <p:custDataLst>
              <p:tags r:id="rId6"/>
            </p:custDataLst>
          </p:nvPr>
        </p:nvSpPr>
        <p:spPr bwMode="auto">
          <a:xfrm>
            <a:off x="6046470" y="5046980"/>
            <a:ext cx="36830"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ExtraShape"/>
          <p:cNvSpPr/>
          <p:nvPr>
            <p:custDataLst>
              <p:tags r:id="rId7"/>
            </p:custDataLst>
          </p:nvPr>
        </p:nvSpPr>
        <p:spPr bwMode="auto">
          <a:xfrm>
            <a:off x="6127115" y="5804535"/>
            <a:ext cx="344170" cy="277495"/>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ExtraShape"/>
          <p:cNvSpPr/>
          <p:nvPr>
            <p:custDataLst>
              <p:tags r:id="rId8"/>
            </p:custDataLst>
          </p:nvPr>
        </p:nvSpPr>
        <p:spPr bwMode="auto">
          <a:xfrm>
            <a:off x="6127115" y="5761355"/>
            <a:ext cx="317500" cy="100330"/>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ExtraShape"/>
          <p:cNvSpPr/>
          <p:nvPr>
            <p:custDataLst>
              <p:tags r:id="rId9"/>
            </p:custDataLst>
          </p:nvPr>
        </p:nvSpPr>
        <p:spPr bwMode="auto">
          <a:xfrm>
            <a:off x="6129020" y="5194300"/>
            <a:ext cx="38735" cy="450215"/>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ExtraShape"/>
          <p:cNvSpPr/>
          <p:nvPr>
            <p:custDataLst>
              <p:tags r:id="rId10"/>
            </p:custDataLst>
          </p:nvPr>
        </p:nvSpPr>
        <p:spPr bwMode="auto">
          <a:xfrm>
            <a:off x="6482715" y="5592445"/>
            <a:ext cx="120650" cy="286385"/>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ExtraShape"/>
          <p:cNvSpPr/>
          <p:nvPr>
            <p:custDataLst>
              <p:tags r:id="rId11"/>
            </p:custDataLst>
          </p:nvPr>
        </p:nvSpPr>
        <p:spPr bwMode="auto">
          <a:xfrm>
            <a:off x="6432550" y="5556885"/>
            <a:ext cx="193040" cy="332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ExtraShape"/>
          <p:cNvSpPr/>
          <p:nvPr>
            <p:custDataLst>
              <p:tags r:id="rId12"/>
            </p:custDataLst>
          </p:nvPr>
        </p:nvSpPr>
        <p:spPr bwMode="auto">
          <a:xfrm>
            <a:off x="6069330" y="4888865"/>
            <a:ext cx="540385" cy="948690"/>
          </a:xfrm>
          <a:custGeom>
            <a:avLst/>
            <a:gdLst>
              <a:gd name="connsiteX0" fmla="*/ 636186 w 774898"/>
              <a:gd name="connsiteY0" fmla="*/ 906714 h 1360833"/>
              <a:gd name="connsiteX1" fmla="*/ 765891 w 774898"/>
              <a:gd name="connsiteY1" fmla="*/ 1009432 h 1360833"/>
              <a:gd name="connsiteX2" fmla="*/ 774898 w 774898"/>
              <a:gd name="connsiteY2" fmla="*/ 1058087 h 1360833"/>
              <a:gd name="connsiteX3" fmla="*/ 670414 w 774898"/>
              <a:gd name="connsiteY3" fmla="*/ 1202252 h 1360833"/>
              <a:gd name="connsiteX4" fmla="*/ 218248 w 774898"/>
              <a:gd name="connsiteY4" fmla="*/ 1353625 h 1360833"/>
              <a:gd name="connsiteX5" fmla="*/ 169609 w 774898"/>
              <a:gd name="connsiteY5" fmla="*/ 1360833 h 1360833"/>
              <a:gd name="connsiteX6" fmla="*/ 27294 w 774898"/>
              <a:gd name="connsiteY6" fmla="*/ 1256314 h 1360833"/>
              <a:gd name="connsiteX7" fmla="*/ 18286 w 774898"/>
              <a:gd name="connsiteY7" fmla="*/ 1209460 h 1360833"/>
              <a:gd name="connsiteX8" fmla="*/ 122771 w 774898"/>
              <a:gd name="connsiteY8" fmla="*/ 1065295 h 1360833"/>
              <a:gd name="connsiteX9" fmla="*/ 138984 w 774898"/>
              <a:gd name="connsiteY9" fmla="*/ 1059889 h 1360833"/>
              <a:gd name="connsiteX10" fmla="*/ 151594 w 774898"/>
              <a:gd name="connsiteY10" fmla="*/ 1059889 h 1360833"/>
              <a:gd name="connsiteX11" fmla="*/ 200233 w 774898"/>
              <a:gd name="connsiteY11" fmla="*/ 1052681 h 1360833"/>
              <a:gd name="connsiteX12" fmla="*/ 636186 w 774898"/>
              <a:gd name="connsiteY12" fmla="*/ 906714 h 1360833"/>
              <a:gd name="connsiteX13" fmla="*/ 603488 w 774898"/>
              <a:gd name="connsiteY13" fmla="*/ 605908 h 1360833"/>
              <a:gd name="connsiteX14" fmla="*/ 556650 w 774898"/>
              <a:gd name="connsiteY14" fmla="*/ 613121 h 1360833"/>
              <a:gd name="connsiteX15" fmla="*/ 203374 w 774898"/>
              <a:gd name="connsiteY15" fmla="*/ 731982 h 1360833"/>
              <a:gd name="connsiteX16" fmla="*/ 128970 w 774898"/>
              <a:gd name="connsiteY16" fmla="*/ 757015 h 1360833"/>
              <a:gd name="connsiteX17" fmla="*/ 151323 w 774898"/>
              <a:gd name="connsiteY17" fmla="*/ 758737 h 1360833"/>
              <a:gd name="connsiteX18" fmla="*/ 199962 w 774898"/>
              <a:gd name="connsiteY18" fmla="*/ 749721 h 1360833"/>
              <a:gd name="connsiteX19" fmla="*/ 553238 w 774898"/>
              <a:gd name="connsiteY19" fmla="*/ 632345 h 1360833"/>
              <a:gd name="connsiteX20" fmla="*/ 627616 w 774898"/>
              <a:gd name="connsiteY20" fmla="*/ 607633 h 1360833"/>
              <a:gd name="connsiteX21" fmla="*/ 625106 w 774898"/>
              <a:gd name="connsiteY21" fmla="*/ 304778 h 1360833"/>
              <a:gd name="connsiteX22" fmla="*/ 747605 w 774898"/>
              <a:gd name="connsiteY22" fmla="*/ 407559 h 1360833"/>
              <a:gd name="connsiteX23" fmla="*/ 756612 w 774898"/>
              <a:gd name="connsiteY23" fmla="*/ 456245 h 1360833"/>
              <a:gd name="connsiteX24" fmla="*/ 652128 w 774898"/>
              <a:gd name="connsiteY24" fmla="*/ 598695 h 1360833"/>
              <a:gd name="connsiteX25" fmla="*/ 642248 w 774898"/>
              <a:gd name="connsiteY25" fmla="*/ 602499 h 1360833"/>
              <a:gd name="connsiteX26" fmla="*/ 629345 w 774898"/>
              <a:gd name="connsiteY26" fmla="*/ 607466 h 1360833"/>
              <a:gd name="connsiteX27" fmla="*/ 667553 w 774898"/>
              <a:gd name="connsiteY27" fmla="*/ 619244 h 1360833"/>
              <a:gd name="connsiteX28" fmla="*/ 747605 w 774898"/>
              <a:gd name="connsiteY28" fmla="*/ 708248 h 1360833"/>
              <a:gd name="connsiteX29" fmla="*/ 756612 w 774898"/>
              <a:gd name="connsiteY29" fmla="*/ 756933 h 1360833"/>
              <a:gd name="connsiteX30" fmla="*/ 652128 w 774898"/>
              <a:gd name="connsiteY30" fmla="*/ 901187 h 1360833"/>
              <a:gd name="connsiteX31" fmla="*/ 635915 w 774898"/>
              <a:gd name="connsiteY31" fmla="*/ 906597 h 1360833"/>
              <a:gd name="connsiteX32" fmla="*/ 621503 w 774898"/>
              <a:gd name="connsiteY32" fmla="*/ 904794 h 1360833"/>
              <a:gd name="connsiteX33" fmla="*/ 574665 w 774898"/>
              <a:gd name="connsiteY33" fmla="*/ 913809 h 1360833"/>
              <a:gd name="connsiteX34" fmla="*/ 138712 w 774898"/>
              <a:gd name="connsiteY34" fmla="*/ 1059866 h 1360833"/>
              <a:gd name="connsiteX35" fmla="*/ 9008 w 774898"/>
              <a:gd name="connsiteY35" fmla="*/ 957085 h 1360833"/>
              <a:gd name="connsiteX36" fmla="*/ 0 w 774898"/>
              <a:gd name="connsiteY36" fmla="*/ 908400 h 1360833"/>
              <a:gd name="connsiteX37" fmla="*/ 104485 w 774898"/>
              <a:gd name="connsiteY37" fmla="*/ 764146 h 1360833"/>
              <a:gd name="connsiteX38" fmla="*/ 114365 w 774898"/>
              <a:gd name="connsiteY38" fmla="*/ 761103 h 1360833"/>
              <a:gd name="connsiteX39" fmla="*/ 127189 w 774898"/>
              <a:gd name="connsiteY39" fmla="*/ 757153 h 1360833"/>
              <a:gd name="connsiteX40" fmla="*/ 89060 w 774898"/>
              <a:gd name="connsiteY40" fmla="*/ 745372 h 1360833"/>
              <a:gd name="connsiteX41" fmla="*/ 9008 w 774898"/>
              <a:gd name="connsiteY41" fmla="*/ 654593 h 1360833"/>
              <a:gd name="connsiteX42" fmla="*/ 0 w 774898"/>
              <a:gd name="connsiteY42" fmla="*/ 607711 h 1360833"/>
              <a:gd name="connsiteX43" fmla="*/ 104485 w 774898"/>
              <a:gd name="connsiteY43" fmla="*/ 463457 h 1360833"/>
              <a:gd name="connsiteX44" fmla="*/ 131507 w 774898"/>
              <a:gd name="connsiteY44" fmla="*/ 454441 h 1360833"/>
              <a:gd name="connsiteX45" fmla="*/ 151323 w 774898"/>
              <a:gd name="connsiteY45" fmla="*/ 454441 h 1360833"/>
              <a:gd name="connsiteX46" fmla="*/ 199962 w 774898"/>
              <a:gd name="connsiteY46" fmla="*/ 447229 h 1360833"/>
              <a:gd name="connsiteX47" fmla="*/ 625106 w 774898"/>
              <a:gd name="connsiteY47" fmla="*/ 304778 h 1360833"/>
              <a:gd name="connsiteX48" fmla="*/ 603488 w 774898"/>
              <a:gd name="connsiteY48" fmla="*/ 0 h 1360833"/>
              <a:gd name="connsiteX49" fmla="*/ 747605 w 774898"/>
              <a:gd name="connsiteY49" fmla="*/ 102718 h 1360833"/>
              <a:gd name="connsiteX50" fmla="*/ 756612 w 774898"/>
              <a:gd name="connsiteY50" fmla="*/ 151373 h 1360833"/>
              <a:gd name="connsiteX51" fmla="*/ 652128 w 774898"/>
              <a:gd name="connsiteY51" fmla="*/ 295538 h 1360833"/>
              <a:gd name="connsiteX52" fmla="*/ 625106 w 774898"/>
              <a:gd name="connsiteY52" fmla="*/ 304548 h 1360833"/>
              <a:gd name="connsiteX53" fmla="*/ 603488 w 774898"/>
              <a:gd name="connsiteY53" fmla="*/ 302746 h 1360833"/>
              <a:gd name="connsiteX54" fmla="*/ 556650 w 774898"/>
              <a:gd name="connsiteY54" fmla="*/ 311757 h 1360833"/>
              <a:gd name="connsiteX55" fmla="*/ 131507 w 774898"/>
              <a:gd name="connsiteY55" fmla="*/ 454119 h 1360833"/>
              <a:gd name="connsiteX56" fmla="*/ 9008 w 774898"/>
              <a:gd name="connsiteY56" fmla="*/ 351402 h 1360833"/>
              <a:gd name="connsiteX57" fmla="*/ 0 w 774898"/>
              <a:gd name="connsiteY57" fmla="*/ 302746 h 1360833"/>
              <a:gd name="connsiteX58" fmla="*/ 19816 w 774898"/>
              <a:gd name="connsiteY58" fmla="*/ 227060 h 1360833"/>
              <a:gd name="connsiteX59" fmla="*/ 104485 w 774898"/>
              <a:gd name="connsiteY59" fmla="*/ 158581 h 1360833"/>
              <a:gd name="connsiteX60" fmla="*/ 261212 w 774898"/>
              <a:gd name="connsiteY60" fmla="*/ 106322 h 1360833"/>
              <a:gd name="connsiteX61" fmla="*/ 556650 w 774898"/>
              <a:gd name="connsiteY61" fmla="*/ 7208 h 1360833"/>
              <a:gd name="connsiteX62" fmla="*/ 603488 w 774898"/>
              <a:gd name="connsiteY62" fmla="*/ 0 h 136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74898" h="1360833">
                <a:moveTo>
                  <a:pt x="636186" y="906714"/>
                </a:moveTo>
                <a:cubicBezTo>
                  <a:pt x="693833" y="912120"/>
                  <a:pt x="746075" y="949964"/>
                  <a:pt x="765891" y="1009432"/>
                </a:cubicBezTo>
                <a:cubicBezTo>
                  <a:pt x="771295" y="1025650"/>
                  <a:pt x="774898" y="1041869"/>
                  <a:pt x="774898" y="1058087"/>
                </a:cubicBezTo>
                <a:cubicBezTo>
                  <a:pt x="774898" y="1121159"/>
                  <a:pt x="733465" y="1180627"/>
                  <a:pt x="670414" y="1202252"/>
                </a:cubicBezTo>
                <a:cubicBezTo>
                  <a:pt x="670414" y="1202252"/>
                  <a:pt x="670414" y="1202252"/>
                  <a:pt x="218248" y="1353625"/>
                </a:cubicBezTo>
                <a:cubicBezTo>
                  <a:pt x="202035" y="1357229"/>
                  <a:pt x="185822" y="1360833"/>
                  <a:pt x="169609" y="1360833"/>
                </a:cubicBezTo>
                <a:cubicBezTo>
                  <a:pt x="106558" y="1360833"/>
                  <a:pt x="47110" y="1321188"/>
                  <a:pt x="27294" y="1256314"/>
                </a:cubicBezTo>
                <a:cubicBezTo>
                  <a:pt x="21889" y="1241897"/>
                  <a:pt x="18286" y="1225679"/>
                  <a:pt x="18286" y="1209460"/>
                </a:cubicBezTo>
                <a:cubicBezTo>
                  <a:pt x="18286" y="1144586"/>
                  <a:pt x="57918" y="1086920"/>
                  <a:pt x="122771" y="1065295"/>
                </a:cubicBezTo>
                <a:cubicBezTo>
                  <a:pt x="122771" y="1065295"/>
                  <a:pt x="122771" y="1065295"/>
                  <a:pt x="138984" y="1059889"/>
                </a:cubicBezTo>
                <a:cubicBezTo>
                  <a:pt x="142587" y="1059889"/>
                  <a:pt x="147991" y="1059889"/>
                  <a:pt x="151594" y="1059889"/>
                </a:cubicBezTo>
                <a:cubicBezTo>
                  <a:pt x="167807" y="1059889"/>
                  <a:pt x="184020" y="1058087"/>
                  <a:pt x="200233" y="1052681"/>
                </a:cubicBezTo>
                <a:cubicBezTo>
                  <a:pt x="200233" y="1052681"/>
                  <a:pt x="200233" y="1052681"/>
                  <a:pt x="636186" y="906714"/>
                </a:cubicBezTo>
                <a:close/>
                <a:moveTo>
                  <a:pt x="603488" y="605908"/>
                </a:moveTo>
                <a:cubicBezTo>
                  <a:pt x="587275" y="605908"/>
                  <a:pt x="571062" y="607711"/>
                  <a:pt x="556650" y="613121"/>
                </a:cubicBezTo>
                <a:cubicBezTo>
                  <a:pt x="556650" y="613121"/>
                  <a:pt x="556650" y="613121"/>
                  <a:pt x="203374" y="731982"/>
                </a:cubicBezTo>
                <a:lnTo>
                  <a:pt x="128970" y="757015"/>
                </a:lnTo>
                <a:lnTo>
                  <a:pt x="151323" y="758737"/>
                </a:lnTo>
                <a:cubicBezTo>
                  <a:pt x="167536" y="758737"/>
                  <a:pt x="183749" y="755130"/>
                  <a:pt x="199962" y="749721"/>
                </a:cubicBezTo>
                <a:cubicBezTo>
                  <a:pt x="199962" y="749721"/>
                  <a:pt x="199962" y="749721"/>
                  <a:pt x="553238" y="632345"/>
                </a:cubicBezTo>
                <a:lnTo>
                  <a:pt x="627616" y="607633"/>
                </a:lnTo>
                <a:close/>
                <a:moveTo>
                  <a:pt x="625106" y="304778"/>
                </a:moveTo>
                <a:cubicBezTo>
                  <a:pt x="679150" y="311991"/>
                  <a:pt x="729590" y="349858"/>
                  <a:pt x="747605" y="407559"/>
                </a:cubicBezTo>
                <a:cubicBezTo>
                  <a:pt x="753009" y="423788"/>
                  <a:pt x="756612" y="440016"/>
                  <a:pt x="756612" y="456245"/>
                </a:cubicBezTo>
                <a:cubicBezTo>
                  <a:pt x="756612" y="519356"/>
                  <a:pt x="715179" y="578860"/>
                  <a:pt x="652128" y="598695"/>
                </a:cubicBezTo>
                <a:cubicBezTo>
                  <a:pt x="652128" y="598695"/>
                  <a:pt x="652128" y="598695"/>
                  <a:pt x="642248" y="602499"/>
                </a:cubicBezTo>
                <a:lnTo>
                  <a:pt x="629345" y="607466"/>
                </a:lnTo>
                <a:lnTo>
                  <a:pt x="667553" y="619244"/>
                </a:lnTo>
                <a:cubicBezTo>
                  <a:pt x="704370" y="636234"/>
                  <a:pt x="734094" y="667676"/>
                  <a:pt x="747605" y="708248"/>
                </a:cubicBezTo>
                <a:cubicBezTo>
                  <a:pt x="753009" y="724476"/>
                  <a:pt x="756612" y="740705"/>
                  <a:pt x="756612" y="756933"/>
                </a:cubicBezTo>
                <a:cubicBezTo>
                  <a:pt x="756612" y="820044"/>
                  <a:pt x="715179" y="879549"/>
                  <a:pt x="652128" y="901187"/>
                </a:cubicBezTo>
                <a:cubicBezTo>
                  <a:pt x="652128" y="901187"/>
                  <a:pt x="652128" y="901187"/>
                  <a:pt x="635915" y="906597"/>
                </a:cubicBezTo>
                <a:cubicBezTo>
                  <a:pt x="632312" y="906597"/>
                  <a:pt x="626907" y="904794"/>
                  <a:pt x="621503" y="904794"/>
                </a:cubicBezTo>
                <a:cubicBezTo>
                  <a:pt x="605290" y="904794"/>
                  <a:pt x="589077" y="908400"/>
                  <a:pt x="574665" y="913809"/>
                </a:cubicBezTo>
                <a:cubicBezTo>
                  <a:pt x="574665" y="913809"/>
                  <a:pt x="574665" y="913809"/>
                  <a:pt x="138712" y="1059866"/>
                </a:cubicBezTo>
                <a:cubicBezTo>
                  <a:pt x="79264" y="1054457"/>
                  <a:pt x="28824" y="1014787"/>
                  <a:pt x="9008" y="957085"/>
                </a:cubicBezTo>
                <a:cubicBezTo>
                  <a:pt x="3603" y="940857"/>
                  <a:pt x="0" y="924628"/>
                  <a:pt x="0" y="908400"/>
                </a:cubicBezTo>
                <a:cubicBezTo>
                  <a:pt x="0" y="845289"/>
                  <a:pt x="41434" y="785784"/>
                  <a:pt x="104485" y="764146"/>
                </a:cubicBezTo>
                <a:cubicBezTo>
                  <a:pt x="104485" y="764146"/>
                  <a:pt x="104485" y="764146"/>
                  <a:pt x="114365" y="761103"/>
                </a:cubicBezTo>
                <a:lnTo>
                  <a:pt x="127189" y="757153"/>
                </a:lnTo>
                <a:lnTo>
                  <a:pt x="89060" y="745372"/>
                </a:lnTo>
                <a:cubicBezTo>
                  <a:pt x="52242" y="728298"/>
                  <a:pt x="22519" y="696517"/>
                  <a:pt x="9008" y="654593"/>
                </a:cubicBezTo>
                <a:cubicBezTo>
                  <a:pt x="3603" y="638365"/>
                  <a:pt x="0" y="622136"/>
                  <a:pt x="0" y="607711"/>
                </a:cubicBezTo>
                <a:cubicBezTo>
                  <a:pt x="0" y="542797"/>
                  <a:pt x="41434" y="485095"/>
                  <a:pt x="104485" y="463457"/>
                </a:cubicBezTo>
                <a:cubicBezTo>
                  <a:pt x="104485" y="463457"/>
                  <a:pt x="104485" y="463457"/>
                  <a:pt x="131507" y="454441"/>
                </a:cubicBezTo>
                <a:cubicBezTo>
                  <a:pt x="138712" y="454441"/>
                  <a:pt x="145918" y="454441"/>
                  <a:pt x="151323" y="454441"/>
                </a:cubicBezTo>
                <a:cubicBezTo>
                  <a:pt x="167536" y="454441"/>
                  <a:pt x="183749" y="452638"/>
                  <a:pt x="199962" y="447229"/>
                </a:cubicBezTo>
                <a:cubicBezTo>
                  <a:pt x="199962" y="447229"/>
                  <a:pt x="199962" y="447229"/>
                  <a:pt x="625106" y="304778"/>
                </a:cubicBezTo>
                <a:close/>
                <a:moveTo>
                  <a:pt x="603488" y="0"/>
                </a:moveTo>
                <a:cubicBezTo>
                  <a:pt x="668341" y="0"/>
                  <a:pt x="725987" y="39646"/>
                  <a:pt x="747605" y="102718"/>
                </a:cubicBezTo>
                <a:cubicBezTo>
                  <a:pt x="753009" y="118936"/>
                  <a:pt x="756612" y="135155"/>
                  <a:pt x="756612" y="151373"/>
                </a:cubicBezTo>
                <a:cubicBezTo>
                  <a:pt x="756612" y="214445"/>
                  <a:pt x="715179" y="273913"/>
                  <a:pt x="652128" y="295538"/>
                </a:cubicBezTo>
                <a:cubicBezTo>
                  <a:pt x="652128" y="295538"/>
                  <a:pt x="652128" y="295538"/>
                  <a:pt x="625106" y="304548"/>
                </a:cubicBezTo>
                <a:cubicBezTo>
                  <a:pt x="617900" y="304548"/>
                  <a:pt x="610694" y="302746"/>
                  <a:pt x="603488" y="302746"/>
                </a:cubicBezTo>
                <a:cubicBezTo>
                  <a:pt x="587275" y="302746"/>
                  <a:pt x="571062" y="306350"/>
                  <a:pt x="556650" y="311757"/>
                </a:cubicBezTo>
                <a:cubicBezTo>
                  <a:pt x="556650" y="311757"/>
                  <a:pt x="556650" y="311757"/>
                  <a:pt x="131507" y="454119"/>
                </a:cubicBezTo>
                <a:cubicBezTo>
                  <a:pt x="75661" y="445109"/>
                  <a:pt x="27022" y="407266"/>
                  <a:pt x="9008" y="351402"/>
                </a:cubicBezTo>
                <a:cubicBezTo>
                  <a:pt x="3603" y="335183"/>
                  <a:pt x="0" y="318965"/>
                  <a:pt x="0" y="302746"/>
                </a:cubicBezTo>
                <a:cubicBezTo>
                  <a:pt x="0" y="275715"/>
                  <a:pt x="7206" y="250487"/>
                  <a:pt x="19816" y="227060"/>
                </a:cubicBezTo>
                <a:cubicBezTo>
                  <a:pt x="37831" y="196425"/>
                  <a:pt x="66654" y="171196"/>
                  <a:pt x="104485" y="158581"/>
                </a:cubicBezTo>
                <a:cubicBezTo>
                  <a:pt x="104485" y="158581"/>
                  <a:pt x="104485" y="158581"/>
                  <a:pt x="261212" y="106322"/>
                </a:cubicBezTo>
                <a:cubicBezTo>
                  <a:pt x="261212" y="106322"/>
                  <a:pt x="261212" y="106322"/>
                  <a:pt x="556650" y="7208"/>
                </a:cubicBezTo>
                <a:cubicBezTo>
                  <a:pt x="571062" y="1802"/>
                  <a:pt x="587275" y="0"/>
                  <a:pt x="603488" y="0"/>
                </a:cubicBezTo>
                <a:close/>
              </a:path>
            </a:pathLst>
          </a:custGeom>
          <a:solidFill>
            <a:srgbClr val="FDCF9D"/>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ExtraShape"/>
          <p:cNvSpPr/>
          <p:nvPr>
            <p:custDataLst>
              <p:tags r:id="rId13"/>
            </p:custDataLst>
          </p:nvPr>
        </p:nvSpPr>
        <p:spPr bwMode="auto">
          <a:xfrm>
            <a:off x="6158865" y="5100320"/>
            <a:ext cx="354330" cy="527685"/>
          </a:xfrm>
          <a:custGeom>
            <a:avLst/>
            <a:gdLst>
              <a:gd name="connsiteX0" fmla="*/ 493795 w 508217"/>
              <a:gd name="connsiteY0" fmla="*/ 601938 h 756613"/>
              <a:gd name="connsiteX1" fmla="*/ 508217 w 508217"/>
              <a:gd name="connsiteY1" fmla="*/ 603737 h 756613"/>
              <a:gd name="connsiteX2" fmla="*/ 71960 w 508217"/>
              <a:gd name="connsiteY2" fmla="*/ 749419 h 756613"/>
              <a:gd name="connsiteX3" fmla="*/ 23286 w 508217"/>
              <a:gd name="connsiteY3" fmla="*/ 756613 h 756613"/>
              <a:gd name="connsiteX4" fmla="*/ 10667 w 508217"/>
              <a:gd name="connsiteY4" fmla="*/ 756613 h 756613"/>
              <a:gd name="connsiteX5" fmla="*/ 446925 w 508217"/>
              <a:gd name="connsiteY5" fmla="*/ 610931 h 756613"/>
              <a:gd name="connsiteX6" fmla="*/ 493795 w 508217"/>
              <a:gd name="connsiteY6" fmla="*/ 601938 h 756613"/>
              <a:gd name="connsiteX7" fmla="*/ 475388 w 508217"/>
              <a:gd name="connsiteY7" fmla="*/ 302493 h 756613"/>
              <a:gd name="connsiteX8" fmla="*/ 500598 w 508217"/>
              <a:gd name="connsiteY8" fmla="*/ 304295 h 756613"/>
              <a:gd name="connsiteX9" fmla="*/ 72029 w 508217"/>
              <a:gd name="connsiteY9" fmla="*/ 446635 h 756613"/>
              <a:gd name="connsiteX10" fmla="*/ 23410 w 508217"/>
              <a:gd name="connsiteY10" fmla="*/ 455644 h 756613"/>
              <a:gd name="connsiteX11" fmla="*/ 0 w 508217"/>
              <a:gd name="connsiteY11" fmla="*/ 453842 h 756613"/>
              <a:gd name="connsiteX12" fmla="*/ 428570 w 508217"/>
              <a:gd name="connsiteY12" fmla="*/ 309700 h 756613"/>
              <a:gd name="connsiteX13" fmla="*/ 475388 w 508217"/>
              <a:gd name="connsiteY13" fmla="*/ 302493 h 756613"/>
              <a:gd name="connsiteX14" fmla="*/ 475928 w 508217"/>
              <a:gd name="connsiteY14" fmla="*/ 0 h 756613"/>
              <a:gd name="connsiteX15" fmla="*/ 497551 w 508217"/>
              <a:gd name="connsiteY15" fmla="*/ 1796 h 756613"/>
              <a:gd name="connsiteX16" fmla="*/ 72285 w 508217"/>
              <a:gd name="connsiteY16" fmla="*/ 143682 h 756613"/>
              <a:gd name="connsiteX17" fmla="*/ 23632 w 508217"/>
              <a:gd name="connsiteY17" fmla="*/ 150866 h 756613"/>
              <a:gd name="connsiteX18" fmla="*/ 3810 w 508217"/>
              <a:gd name="connsiteY18" fmla="*/ 150866 h 756613"/>
              <a:gd name="connsiteX19" fmla="*/ 429076 w 508217"/>
              <a:gd name="connsiteY19" fmla="*/ 8980 h 756613"/>
              <a:gd name="connsiteX20" fmla="*/ 475928 w 508217"/>
              <a:gd name="connsiteY20" fmla="*/ 0 h 75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217" h="756613">
                <a:moveTo>
                  <a:pt x="493795" y="601938"/>
                </a:moveTo>
                <a:cubicBezTo>
                  <a:pt x="499204" y="601938"/>
                  <a:pt x="504612" y="603737"/>
                  <a:pt x="508217" y="603737"/>
                </a:cubicBezTo>
                <a:cubicBezTo>
                  <a:pt x="508217" y="603737"/>
                  <a:pt x="508217" y="603737"/>
                  <a:pt x="71960" y="749419"/>
                </a:cubicBezTo>
                <a:cubicBezTo>
                  <a:pt x="55735" y="754815"/>
                  <a:pt x="39511" y="756613"/>
                  <a:pt x="23286" y="756613"/>
                </a:cubicBezTo>
                <a:cubicBezTo>
                  <a:pt x="19681" y="756613"/>
                  <a:pt x="14273" y="756613"/>
                  <a:pt x="10667" y="756613"/>
                </a:cubicBezTo>
                <a:cubicBezTo>
                  <a:pt x="10667" y="756613"/>
                  <a:pt x="10667" y="756613"/>
                  <a:pt x="446925" y="610931"/>
                </a:cubicBezTo>
                <a:cubicBezTo>
                  <a:pt x="461347" y="605535"/>
                  <a:pt x="477571" y="601938"/>
                  <a:pt x="493795" y="601938"/>
                </a:cubicBezTo>
                <a:close/>
                <a:moveTo>
                  <a:pt x="475388" y="302493"/>
                </a:moveTo>
                <a:cubicBezTo>
                  <a:pt x="484392" y="302493"/>
                  <a:pt x="491595" y="302493"/>
                  <a:pt x="500598" y="304295"/>
                </a:cubicBezTo>
                <a:cubicBezTo>
                  <a:pt x="500598" y="304295"/>
                  <a:pt x="500598" y="304295"/>
                  <a:pt x="72029" y="446635"/>
                </a:cubicBezTo>
                <a:cubicBezTo>
                  <a:pt x="55822" y="452040"/>
                  <a:pt x="39616" y="455644"/>
                  <a:pt x="23410" y="455644"/>
                </a:cubicBezTo>
                <a:cubicBezTo>
                  <a:pt x="16207" y="455644"/>
                  <a:pt x="7203" y="453842"/>
                  <a:pt x="0" y="453842"/>
                </a:cubicBezTo>
                <a:cubicBezTo>
                  <a:pt x="0" y="453842"/>
                  <a:pt x="0" y="453842"/>
                  <a:pt x="428570" y="309700"/>
                </a:cubicBezTo>
                <a:cubicBezTo>
                  <a:pt x="442975" y="304295"/>
                  <a:pt x="459182" y="302493"/>
                  <a:pt x="475388" y="302493"/>
                </a:cubicBezTo>
                <a:close/>
                <a:moveTo>
                  <a:pt x="475928" y="0"/>
                </a:moveTo>
                <a:cubicBezTo>
                  <a:pt x="483135" y="0"/>
                  <a:pt x="490343" y="1796"/>
                  <a:pt x="497551" y="1796"/>
                </a:cubicBezTo>
                <a:cubicBezTo>
                  <a:pt x="497551" y="1796"/>
                  <a:pt x="497551" y="1796"/>
                  <a:pt x="72285" y="143682"/>
                </a:cubicBezTo>
                <a:cubicBezTo>
                  <a:pt x="56068" y="149070"/>
                  <a:pt x="39850" y="150866"/>
                  <a:pt x="23632" y="150866"/>
                </a:cubicBezTo>
                <a:cubicBezTo>
                  <a:pt x="18226" y="150866"/>
                  <a:pt x="11018" y="150866"/>
                  <a:pt x="3810" y="150866"/>
                </a:cubicBezTo>
                <a:cubicBezTo>
                  <a:pt x="3810" y="150866"/>
                  <a:pt x="3810" y="150866"/>
                  <a:pt x="429076" y="8980"/>
                </a:cubicBezTo>
                <a:cubicBezTo>
                  <a:pt x="443492" y="3592"/>
                  <a:pt x="459710" y="0"/>
                  <a:pt x="475928" y="0"/>
                </a:cubicBezTo>
                <a:close/>
              </a:path>
            </a:pathLst>
          </a:custGeom>
          <a:solidFill>
            <a:srgbClr val="F0C495"/>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ExtraShape"/>
          <p:cNvSpPr/>
          <p:nvPr>
            <p:custDataLst>
              <p:tags r:id="rId14"/>
            </p:custDataLst>
          </p:nvPr>
        </p:nvSpPr>
        <p:spPr bwMode="auto">
          <a:xfrm>
            <a:off x="5736590" y="6029960"/>
            <a:ext cx="772795" cy="76835"/>
          </a:xfrm>
          <a:prstGeom prst="rect">
            <a:avLst/>
          </a:pr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ExtraShape"/>
          <p:cNvSpPr/>
          <p:nvPr>
            <p:custDataLst>
              <p:tags r:id="rId15"/>
            </p:custDataLst>
          </p:nvPr>
        </p:nvSpPr>
        <p:spPr bwMode="auto">
          <a:xfrm>
            <a:off x="6092190" y="5022215"/>
            <a:ext cx="107950" cy="164465"/>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ExtraShape"/>
          <p:cNvSpPr/>
          <p:nvPr>
            <p:custDataLst>
              <p:tags r:id="rId16"/>
            </p:custDataLst>
          </p:nvPr>
        </p:nvSpPr>
        <p:spPr bwMode="auto">
          <a:xfrm>
            <a:off x="5615940" y="5046980"/>
            <a:ext cx="542925" cy="212725"/>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ExtraShape"/>
          <p:cNvSpPr/>
          <p:nvPr>
            <p:custDataLst>
              <p:tags r:id="rId17"/>
            </p:custDataLst>
          </p:nvPr>
        </p:nvSpPr>
        <p:spPr bwMode="auto">
          <a:xfrm>
            <a:off x="5952490" y="5036185"/>
            <a:ext cx="370840" cy="394970"/>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ExtraShape"/>
          <p:cNvSpPr/>
          <p:nvPr>
            <p:custDataLst>
              <p:tags r:id="rId18"/>
            </p:custDataLst>
          </p:nvPr>
        </p:nvSpPr>
        <p:spPr bwMode="auto">
          <a:xfrm>
            <a:off x="6087745" y="5259705"/>
            <a:ext cx="193675" cy="551815"/>
          </a:xfrm>
          <a:custGeom>
            <a:avLst/>
            <a:gdLst>
              <a:gd name="connsiteX0" fmla="*/ 115766 w 278215"/>
              <a:gd name="connsiteY0" fmla="*/ 567650 h 791510"/>
              <a:gd name="connsiteX1" fmla="*/ 173603 w 278215"/>
              <a:gd name="connsiteY1" fmla="*/ 787626 h 791510"/>
              <a:gd name="connsiteX2" fmla="*/ 34432 w 278215"/>
              <a:gd name="connsiteY2" fmla="*/ 706487 h 791510"/>
              <a:gd name="connsiteX3" fmla="*/ 115766 w 278215"/>
              <a:gd name="connsiteY3" fmla="*/ 567650 h 791510"/>
              <a:gd name="connsiteX4" fmla="*/ 84810 w 278215"/>
              <a:gd name="connsiteY4" fmla="*/ 261347 h 791510"/>
              <a:gd name="connsiteX5" fmla="*/ 142363 w 278215"/>
              <a:gd name="connsiteY5" fmla="*/ 481323 h 791510"/>
              <a:gd name="connsiteX6" fmla="*/ 3875 w 278215"/>
              <a:gd name="connsiteY6" fmla="*/ 401987 h 791510"/>
              <a:gd name="connsiteX7" fmla="*/ 84810 w 278215"/>
              <a:gd name="connsiteY7" fmla="*/ 261347 h 791510"/>
              <a:gd name="connsiteX8" fmla="*/ 259709 w 278215"/>
              <a:gd name="connsiteY8" fmla="*/ 0 h 791510"/>
              <a:gd name="connsiteX9" fmla="*/ 225427 w 278215"/>
              <a:gd name="connsiteY9" fmla="*/ 156969 h 791510"/>
              <a:gd name="connsiteX10" fmla="*/ 68454 w 278215"/>
              <a:gd name="connsiteY10" fmla="*/ 122688 h 79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15" h="791510">
                <a:moveTo>
                  <a:pt x="115766" y="567650"/>
                </a:moveTo>
                <a:lnTo>
                  <a:pt x="173603" y="787626"/>
                </a:lnTo>
                <a:cubicBezTo>
                  <a:pt x="112151" y="803853"/>
                  <a:pt x="50699" y="767792"/>
                  <a:pt x="34432" y="706487"/>
                </a:cubicBezTo>
                <a:cubicBezTo>
                  <a:pt x="18166" y="646986"/>
                  <a:pt x="54314" y="583878"/>
                  <a:pt x="115766" y="567650"/>
                </a:cubicBezTo>
                <a:close/>
                <a:moveTo>
                  <a:pt x="84810" y="261347"/>
                </a:moveTo>
                <a:lnTo>
                  <a:pt x="142363" y="481323"/>
                </a:lnTo>
                <a:cubicBezTo>
                  <a:pt x="81213" y="497550"/>
                  <a:pt x="20062" y="461489"/>
                  <a:pt x="3875" y="401987"/>
                </a:cubicBezTo>
                <a:cubicBezTo>
                  <a:pt x="-12312" y="340683"/>
                  <a:pt x="23659" y="277575"/>
                  <a:pt x="84810" y="261347"/>
                </a:cubicBezTo>
                <a:close/>
                <a:moveTo>
                  <a:pt x="259709" y="0"/>
                </a:moveTo>
                <a:cubicBezTo>
                  <a:pt x="293990" y="52323"/>
                  <a:pt x="279556" y="122688"/>
                  <a:pt x="225427" y="156969"/>
                </a:cubicBezTo>
                <a:cubicBezTo>
                  <a:pt x="173103" y="191249"/>
                  <a:pt x="102736" y="175011"/>
                  <a:pt x="68454" y="122688"/>
                </a:cubicBez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ExtraShape"/>
          <p:cNvSpPr/>
          <p:nvPr>
            <p:custDataLst>
              <p:tags r:id="rId19"/>
            </p:custDataLst>
          </p:nvPr>
        </p:nvSpPr>
        <p:spPr bwMode="auto">
          <a:xfrm>
            <a:off x="4338258" y="2349377"/>
            <a:ext cx="3459125" cy="1729215"/>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ndParaRPr>
          </a:p>
        </p:txBody>
      </p:sp>
      <p:sp>
        <p:nvSpPr>
          <p:cNvPr id="27" name="ExtraShape"/>
          <p:cNvSpPr/>
          <p:nvPr>
            <p:custDataLst>
              <p:tags r:id="rId20"/>
            </p:custDataLst>
          </p:nvPr>
        </p:nvSpPr>
        <p:spPr bwMode="auto">
          <a:xfrm>
            <a:off x="4513957" y="2482020"/>
            <a:ext cx="3109115" cy="1479902"/>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ndParaRPr>
          </a:p>
        </p:txBody>
      </p:sp>
      <p:sp>
        <p:nvSpPr>
          <p:cNvPr id="28" name="ExtraShape"/>
          <p:cNvSpPr/>
          <p:nvPr>
            <p:custDataLst>
              <p:tags r:id="rId21"/>
            </p:custDataLst>
          </p:nvPr>
        </p:nvSpPr>
        <p:spPr bwMode="auto">
          <a:xfrm>
            <a:off x="4186865" y="2231318"/>
            <a:ext cx="3763301" cy="1980612"/>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ndParaRPr>
          </a:p>
        </p:txBody>
      </p:sp>
      <p:sp>
        <p:nvSpPr>
          <p:cNvPr id="79" name="ValueText1"/>
          <p:cNvSpPr txBox="1"/>
          <p:nvPr>
            <p:custDataLst>
              <p:tags r:id="rId22"/>
            </p:custDataLst>
          </p:nvPr>
        </p:nvSpPr>
        <p:spPr>
          <a:xfrm>
            <a:off x="8521572" y="4000473"/>
            <a:ext cx="1403497" cy="738505"/>
          </a:xfrm>
          <a:prstGeom prst="rect">
            <a:avLst/>
          </a:prstGeom>
          <a:noFill/>
          <a:ln w="12700" cap="flat">
            <a:noFill/>
            <a:miter lim="400000"/>
          </a:ln>
          <a:effectLst/>
        </p:spPr>
        <p:txBody>
          <a:bodyPr wrap="square" lIns="0" tIns="0" rIns="0" bIns="0" numCol="1" anchor="t">
            <a:normAutofit fontScale="80000"/>
          </a:bodyPr>
          <a:lstStyle>
            <a:defPPr>
              <a:defRPr lang="zh-CN"/>
            </a:defPPr>
            <a:lvl1pPr marR="0" lvl="0" indent="0" algn="r" fontAlgn="auto">
              <a:lnSpc>
                <a:spcPct val="100000"/>
              </a:lnSpc>
              <a:spcBef>
                <a:spcPts val="0"/>
              </a:spcBef>
              <a:spcAft>
                <a:spcPts val="0"/>
              </a:spcAft>
              <a:buClrTx/>
              <a:buSzTx/>
              <a:buFontTx/>
              <a:buNone/>
              <a:defRPr kumimoji="0" sz="4800" b="0" i="0" u="none" strike="noStrike" cap="none" spc="0" normalizeH="0" baseline="0">
                <a:ln>
                  <a:noFill/>
                </a:ln>
                <a:solidFill>
                  <a:srgbClr val="508E53"/>
                </a:solidFill>
                <a:effectLst/>
                <a:uLnTx/>
                <a:uFillTx/>
                <a:latin typeface="Impact" panose="020B0806030902050204" pitchFamily="34" charset="0"/>
                <a:ea typeface="微软雅黑" panose="020B0503020204020204" pitchFamily="34" charset="-122"/>
                <a:cs typeface="+mn-ea"/>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a:solidFill>
                  <a:srgbClr val="305892"/>
                </a:solidFill>
              </a:rPr>
              <a:t>72.81%</a:t>
            </a:r>
            <a:endParaRPr lang="en-US" altLang="zh-CN">
              <a:solidFill>
                <a:srgbClr val="305892"/>
              </a:solidFill>
            </a:endParaRPr>
          </a:p>
        </p:txBody>
      </p:sp>
      <p:sp>
        <p:nvSpPr>
          <p:cNvPr id="80" name="Rectangle 33"/>
          <p:cNvSpPr/>
          <p:nvPr>
            <p:custDataLst>
              <p:tags r:id="rId23"/>
            </p:custDataLst>
          </p:nvPr>
        </p:nvSpPr>
        <p:spPr>
          <a:xfrm>
            <a:off x="10018988" y="4376817"/>
            <a:ext cx="1668280" cy="325120"/>
          </a:xfrm>
          <a:prstGeom prst="rect">
            <a:avLst/>
          </a:prstGeom>
        </p:spPr>
        <p:txBody>
          <a:bodyPr wrap="square" lIns="0" tIns="0">
            <a:spAutoFit/>
          </a:bodyPr>
          <a:lstStyle/>
          <a:p>
            <a:pPr>
              <a:lnSpc>
                <a:spcPct val="130000"/>
              </a:lnSpc>
              <a:spcBef>
                <a:spcPts val="1200"/>
              </a:spcBef>
            </a:pPr>
            <a:r>
              <a:rPr lang="en-US" altLang="zh-CN" sz="1400" spc="1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158</a:t>
            </a:r>
            <a:r>
              <a:rPr lang="zh-CN" altLang="en-US" sz="1400" spc="1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个</a:t>
            </a:r>
            <a:endParaRPr lang="zh-CN" altLang="en-US" sz="1400" spc="1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34"/>
          <p:cNvSpPr txBox="1"/>
          <p:nvPr>
            <p:custDataLst>
              <p:tags r:id="rId24"/>
            </p:custDataLst>
          </p:nvPr>
        </p:nvSpPr>
        <p:spPr>
          <a:xfrm>
            <a:off x="10018987" y="3974132"/>
            <a:ext cx="1824990" cy="405130"/>
          </a:xfrm>
          <a:prstGeom prst="rect">
            <a:avLst/>
          </a:prstGeom>
          <a:noFill/>
        </p:spPr>
        <p:txBody>
          <a:bodyPr wrap="square" lIns="0" bIns="0" rtlCol="0" anchor="ctr">
            <a:spAutoFit/>
          </a:bodyPr>
          <a:lstStyle>
            <a:defPPr>
              <a:defRPr lang="zh-CN"/>
            </a:defPPr>
            <a:lvl1pPr marR="0" lvl="0" indent="0" fontAlgn="auto">
              <a:lnSpc>
                <a:spcPct val="130000"/>
              </a:lnSpc>
              <a:spcBef>
                <a:spcPts val="0"/>
              </a:spcBef>
              <a:spcAft>
                <a:spcPts val="0"/>
              </a:spcAft>
              <a:buClrTx/>
              <a:buSzTx/>
              <a:buFontTx/>
              <a:buNone/>
              <a:defRPr kumimoji="0" b="1" i="0" u="none" strike="noStrike" cap="none" spc="150" normalizeH="0" baseline="0">
                <a:ln>
                  <a:noFill/>
                </a:ln>
                <a:solidFill>
                  <a:srgbClr val="508E53"/>
                </a:solidFill>
                <a:effectLst/>
                <a:uLnTx/>
                <a:uFillTx/>
                <a:latin typeface="Arial" panose="020B0604020202020204" pitchFamily="34" charset="0"/>
                <a:ea typeface="微软雅黑" panose="020B0503020204020204" pitchFamily="34" charset="-122"/>
                <a:cs typeface="+mn-ea"/>
              </a:defRPr>
            </a:lvl1pPr>
          </a:lstStyle>
          <a:p>
            <a:r>
              <a:rPr lang="zh-CN" altLang="en-US" dirty="0">
                <a:solidFill>
                  <a:srgbClr val="305892"/>
                </a:solidFill>
                <a:sym typeface="Arial" panose="020B0604020202020204" pitchFamily="34" charset="0"/>
              </a:rPr>
              <a:t>行政监管措施函</a:t>
            </a:r>
            <a:endParaRPr lang="zh-CN" altLang="en-US" dirty="0">
              <a:solidFill>
                <a:srgbClr val="305892"/>
              </a:solidFill>
              <a:sym typeface="Arial" panose="020B0604020202020204" pitchFamily="34" charset="0"/>
            </a:endParaRPr>
          </a:p>
        </p:txBody>
      </p:sp>
      <p:sp>
        <p:nvSpPr>
          <p:cNvPr id="82" name="ValueText1"/>
          <p:cNvSpPr txBox="1"/>
          <p:nvPr>
            <p:custDataLst>
              <p:tags r:id="rId25"/>
            </p:custDataLst>
          </p:nvPr>
        </p:nvSpPr>
        <p:spPr>
          <a:xfrm>
            <a:off x="7634534" y="2271480"/>
            <a:ext cx="1403497" cy="738505"/>
          </a:xfrm>
          <a:prstGeom prst="rect">
            <a:avLst/>
          </a:prstGeom>
          <a:noFill/>
          <a:ln w="12700" cap="flat">
            <a:noFill/>
            <a:miter lim="400000"/>
          </a:ln>
          <a:effectLst/>
        </p:spPr>
        <p:txBody>
          <a:bodyPr wrap="square" lIns="0" tIns="0" rIns="0" bIns="0" numCol="1" anchor="t">
            <a:normAutofit fontScale="90000"/>
          </a:bodyPr>
          <a:lstStyle>
            <a:defPPr>
              <a:defRPr lang="zh-CN"/>
            </a:defPPr>
            <a:lvl1pPr marR="0" lvl="0" indent="0" algn="r" fontAlgn="auto">
              <a:lnSpc>
                <a:spcPct val="100000"/>
              </a:lnSpc>
              <a:spcBef>
                <a:spcPts val="0"/>
              </a:spcBef>
              <a:spcAft>
                <a:spcPts val="0"/>
              </a:spcAft>
              <a:buClrTx/>
              <a:buSzTx/>
              <a:buFontTx/>
              <a:buNone/>
              <a:defRPr kumimoji="0" sz="4800" b="0" i="0" u="none" strike="noStrike" cap="none" spc="0" normalizeH="0" baseline="0">
                <a:ln>
                  <a:noFill/>
                </a:ln>
                <a:solidFill>
                  <a:srgbClr val="508E53"/>
                </a:solidFill>
                <a:effectLst/>
                <a:uLnTx/>
                <a:uFillTx/>
                <a:latin typeface="Impact" panose="020B0806030902050204" pitchFamily="34" charset="0"/>
                <a:ea typeface="微软雅黑" panose="020B0503020204020204" pitchFamily="34" charset="-122"/>
                <a:cs typeface="+mn-ea"/>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a:solidFill>
                  <a:schemeClr val="tx2">
                    <a:lumMod val="60000"/>
                    <a:lumOff val="40000"/>
                  </a:schemeClr>
                </a:solidFill>
              </a:rPr>
              <a:t>9.22%</a:t>
            </a:r>
            <a:endParaRPr lang="en-US" altLang="zh-CN">
              <a:solidFill>
                <a:schemeClr val="tx2">
                  <a:lumMod val="60000"/>
                  <a:lumOff val="40000"/>
                </a:schemeClr>
              </a:solidFill>
            </a:endParaRPr>
          </a:p>
        </p:txBody>
      </p:sp>
      <p:sp>
        <p:nvSpPr>
          <p:cNvPr id="83" name="Rectangle 33"/>
          <p:cNvSpPr/>
          <p:nvPr>
            <p:custDataLst>
              <p:tags r:id="rId26"/>
            </p:custDataLst>
          </p:nvPr>
        </p:nvSpPr>
        <p:spPr>
          <a:xfrm>
            <a:off x="9131950" y="2650999"/>
            <a:ext cx="1668280" cy="325120"/>
          </a:xfrm>
          <a:prstGeom prst="rect">
            <a:avLst/>
          </a:prstGeom>
        </p:spPr>
        <p:txBody>
          <a:bodyPr wrap="square" lIns="0" tIns="0">
            <a:spAutoFit/>
          </a:bodyPr>
          <a:lstStyle/>
          <a:p>
            <a:pPr>
              <a:lnSpc>
                <a:spcPct val="130000"/>
              </a:lnSpc>
              <a:spcBef>
                <a:spcPts val="1200"/>
              </a:spcBef>
            </a:pPr>
            <a:r>
              <a:rPr lang="en-US" altLang="zh-CN" sz="1400" spc="1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1400" spc="1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个</a:t>
            </a:r>
            <a:endParaRPr lang="zh-CN" altLang="en-US" sz="1400" spc="1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34"/>
          <p:cNvSpPr txBox="1"/>
          <p:nvPr>
            <p:custDataLst>
              <p:tags r:id="rId27"/>
            </p:custDataLst>
          </p:nvPr>
        </p:nvSpPr>
        <p:spPr>
          <a:xfrm>
            <a:off x="9131949" y="2245139"/>
            <a:ext cx="834390" cy="405130"/>
          </a:xfrm>
          <a:prstGeom prst="rect">
            <a:avLst/>
          </a:prstGeom>
          <a:noFill/>
        </p:spPr>
        <p:txBody>
          <a:bodyPr wrap="square" lIns="0" bIns="0" rtlCol="0" anchor="ctr">
            <a:spAutoFit/>
          </a:bodyPr>
          <a:lstStyle>
            <a:defPPr>
              <a:defRPr lang="zh-CN"/>
            </a:defPPr>
            <a:lvl1pPr marR="0" lvl="0" indent="0" fontAlgn="auto">
              <a:lnSpc>
                <a:spcPct val="130000"/>
              </a:lnSpc>
              <a:spcBef>
                <a:spcPts val="0"/>
              </a:spcBef>
              <a:spcAft>
                <a:spcPts val="0"/>
              </a:spcAft>
              <a:buClrTx/>
              <a:buSzTx/>
              <a:buFontTx/>
              <a:buNone/>
              <a:defRPr kumimoji="0" b="1" i="0" u="none" strike="noStrike" cap="none" spc="150" normalizeH="0" baseline="0">
                <a:ln>
                  <a:noFill/>
                </a:ln>
                <a:solidFill>
                  <a:srgbClr val="508E53"/>
                </a:solidFill>
                <a:effectLst/>
                <a:uLnTx/>
                <a:uFillTx/>
                <a:latin typeface="Arial" panose="020B0604020202020204" pitchFamily="34" charset="0"/>
                <a:ea typeface="微软雅黑" panose="020B0503020204020204" pitchFamily="34" charset="-122"/>
                <a:cs typeface="+mn-ea"/>
              </a:defRPr>
            </a:lvl1pPr>
          </a:lstStyle>
          <a:p>
            <a:r>
              <a:rPr lang="zh-CN" altLang="en-US">
                <a:solidFill>
                  <a:schemeClr val="tx2">
                    <a:lumMod val="60000"/>
                    <a:lumOff val="40000"/>
                  </a:schemeClr>
                </a:solidFill>
                <a:sym typeface="Arial" panose="020B0604020202020204" pitchFamily="34" charset="0"/>
              </a:rPr>
              <a:t>反洗钱</a:t>
            </a:r>
            <a:endParaRPr lang="zh-CN" altLang="en-US">
              <a:solidFill>
                <a:schemeClr val="tx2">
                  <a:lumMod val="60000"/>
                  <a:lumOff val="40000"/>
                </a:schemeClr>
              </a:solidFill>
              <a:sym typeface="Arial" panose="020B0604020202020204" pitchFamily="34" charset="0"/>
            </a:endParaRPr>
          </a:p>
        </p:txBody>
      </p:sp>
      <p:sp>
        <p:nvSpPr>
          <p:cNvPr id="88" name="ValueText1"/>
          <p:cNvSpPr txBox="1"/>
          <p:nvPr>
            <p:custDataLst>
              <p:tags r:id="rId28"/>
            </p:custDataLst>
          </p:nvPr>
        </p:nvSpPr>
        <p:spPr>
          <a:xfrm>
            <a:off x="2267025" y="3942425"/>
            <a:ext cx="1427055" cy="859155"/>
          </a:xfrm>
          <a:prstGeom prst="rect">
            <a:avLst/>
          </a:prstGeom>
          <a:noFill/>
          <a:ln w="12700" cap="flat">
            <a:noFill/>
            <a:miter lim="400000"/>
          </a:ln>
          <a:effectLst/>
        </p:spPr>
        <p:txBody>
          <a:bodyPr wrap="square" lIns="0" tIns="60948" rIns="60948" bIns="60948" numCol="1" anchor="t">
            <a:normAutofit fontScale="90000"/>
          </a:bodyPr>
          <a:lstStyle>
            <a:defPPr>
              <a:defRPr lang="zh-CN"/>
            </a:defPPr>
            <a:lvl1pPr marR="0" lvl="0" indent="0" fontAlgn="auto">
              <a:lnSpc>
                <a:spcPct val="100000"/>
              </a:lnSpc>
              <a:spcBef>
                <a:spcPts val="0"/>
              </a:spcBef>
              <a:spcAft>
                <a:spcPts val="0"/>
              </a:spcAft>
              <a:buClrTx/>
              <a:buSzTx/>
              <a:buFontTx/>
              <a:buNone/>
              <a:defRPr kumimoji="0" sz="3200" b="1" i="0" u="none" strike="noStrike" cap="none" spc="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mn-ea"/>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a:ln>
                  <a:noFill/>
                </a:ln>
                <a:solidFill>
                  <a:srgbClr val="44546A"/>
                </a:solidFill>
                <a:effectLst/>
                <a:uLnTx/>
                <a:uFillTx/>
                <a:latin typeface="Impact" panose="020B0806030902050204" pitchFamily="34" charset="0"/>
                <a:ea typeface="微软雅黑" panose="020B0503020204020204" pitchFamily="34" charset="-122"/>
              </a:rPr>
              <a:t>8.29%</a:t>
            </a:r>
            <a:endParaRPr kumimoji="0" lang="en-US" altLang="zh-CN" sz="4800" b="0" i="0" u="none" strike="noStrike" kern="1200" cap="none" spc="0" normalizeH="0" baseline="0" noProof="0">
              <a:ln>
                <a:noFill/>
              </a:ln>
              <a:solidFill>
                <a:srgbClr val="44546A"/>
              </a:solidFill>
              <a:effectLst/>
              <a:uLnTx/>
              <a:uFillTx/>
              <a:latin typeface="Impact" panose="020B0806030902050204" pitchFamily="34" charset="0"/>
              <a:ea typeface="微软雅黑" panose="020B0503020204020204" pitchFamily="34" charset="-122"/>
            </a:endParaRPr>
          </a:p>
        </p:txBody>
      </p:sp>
      <p:sp>
        <p:nvSpPr>
          <p:cNvPr id="89" name="Rectangle 33"/>
          <p:cNvSpPr/>
          <p:nvPr>
            <p:custDataLst>
              <p:tags r:id="rId29"/>
            </p:custDataLst>
          </p:nvPr>
        </p:nvSpPr>
        <p:spPr>
          <a:xfrm>
            <a:off x="462121" y="4385491"/>
            <a:ext cx="1679369" cy="325120"/>
          </a:xfrm>
          <a:prstGeom prst="rect">
            <a:avLst/>
          </a:prstGeom>
        </p:spPr>
        <p:txBody>
          <a:bodyPr wrap="square" tIns="0" rIns="0">
            <a:spAutoFit/>
          </a:bodyPr>
          <a:lstStyle/>
          <a:p>
            <a:pPr marL="0" marR="0" lvl="0" indent="0" algn="r" defTabSz="914400" rtl="0" eaLnBrk="1" fontAlgn="auto" latinLnBrk="0" hangingPunct="1">
              <a:lnSpc>
                <a:spcPct val="130000"/>
              </a:lnSpc>
              <a:spcBef>
                <a:spcPts val="1200"/>
              </a:spcBef>
              <a:spcAft>
                <a:spcPts val="0"/>
              </a:spcAft>
              <a:buClrTx/>
              <a:buSzTx/>
              <a:buFontTx/>
              <a:buNone/>
              <a:defRPr/>
            </a:pPr>
            <a:r>
              <a:rPr kumimoji="0" lang="en-US" altLang="zh-CN" sz="1400" b="0" i="0" u="none" strike="noStrike" kern="1200" cap="none" spc="150" normalizeH="0" baseline="0" noProof="0">
                <a:ln>
                  <a:noFill/>
                </a:ln>
                <a:solidFill>
                  <a:schemeClr val="bg1">
                    <a:lumMod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18</a:t>
            </a:r>
            <a:r>
              <a:rPr kumimoji="0" lang="zh-CN" altLang="en-US" sz="1400" b="0" i="0" u="none" strike="noStrike" kern="1200" cap="none" spc="150" normalizeH="0" baseline="0" noProof="0">
                <a:ln>
                  <a:noFill/>
                </a:ln>
                <a:solidFill>
                  <a:schemeClr val="bg1">
                    <a:lumMod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个</a:t>
            </a:r>
            <a:endParaRPr kumimoji="0" lang="zh-CN" altLang="en-US" sz="1400" b="0" i="0" u="none" strike="noStrike" kern="1200" cap="none" spc="150" normalizeH="0" baseline="0" noProof="0">
              <a:ln>
                <a:noFill/>
              </a:ln>
              <a:solidFill>
                <a:schemeClr val="bg1">
                  <a:lumMod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34"/>
          <p:cNvSpPr txBox="1"/>
          <p:nvPr>
            <p:custDataLst>
              <p:tags r:id="rId30"/>
            </p:custDataLst>
          </p:nvPr>
        </p:nvSpPr>
        <p:spPr>
          <a:xfrm>
            <a:off x="316500" y="3971231"/>
            <a:ext cx="1824990" cy="405130"/>
          </a:xfrm>
          <a:prstGeom prst="rect">
            <a:avLst/>
          </a:prstGeom>
          <a:noFill/>
        </p:spPr>
        <p:txBody>
          <a:bodyPr wrap="square" rIns="0" bIns="0" rtlCol="0" anchor="ctr">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1" i="0" u="none" strike="noStrike" kern="1200" cap="none" spc="150" normalizeH="0" baseline="0" noProof="0">
                <a:ln>
                  <a:noFill/>
                </a:ln>
                <a:solidFill>
                  <a:srgbClr val="44546A"/>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行政处罚决定书</a:t>
            </a:r>
            <a:endParaRPr kumimoji="0" lang="zh-CN" altLang="en-US" sz="1800" b="1" i="0" u="none" strike="noStrike" kern="1200" cap="none" spc="150" normalizeH="0" baseline="0" noProof="0">
              <a:ln>
                <a:noFill/>
              </a:ln>
              <a:solidFill>
                <a:srgbClr val="44546A"/>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ValueText1"/>
          <p:cNvSpPr txBox="1"/>
          <p:nvPr>
            <p:custDataLst>
              <p:tags r:id="rId31"/>
            </p:custDataLst>
          </p:nvPr>
        </p:nvSpPr>
        <p:spPr>
          <a:xfrm>
            <a:off x="3334742" y="2207759"/>
            <a:ext cx="1257339" cy="859155"/>
          </a:xfrm>
          <a:prstGeom prst="rect">
            <a:avLst/>
          </a:prstGeom>
          <a:noFill/>
          <a:ln w="12700" cap="flat">
            <a:noFill/>
            <a:miter lim="400000"/>
          </a:ln>
          <a:effectLst/>
        </p:spPr>
        <p:txBody>
          <a:bodyPr wrap="square" lIns="0" tIns="60948" rIns="60948" bIns="60948" numCol="1" anchor="t">
            <a:normAutofit fontScale="77500" lnSpcReduction="20000"/>
          </a:bodyPr>
          <a:lstStyle>
            <a:defPPr>
              <a:defRPr lang="zh-CN"/>
            </a:defPPr>
            <a:lvl1pPr marR="0" lvl="0" indent="0" fontAlgn="auto">
              <a:lnSpc>
                <a:spcPct val="100000"/>
              </a:lnSpc>
              <a:spcBef>
                <a:spcPts val="0"/>
              </a:spcBef>
              <a:spcAft>
                <a:spcPts val="0"/>
              </a:spcAft>
              <a:buClrTx/>
              <a:buSzTx/>
              <a:buFontTx/>
              <a:buNone/>
              <a:defRPr kumimoji="0" sz="3200" b="1" i="0" u="none" strike="noStrike" cap="none" spc="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mn-ea"/>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a:ln>
                  <a:noFill/>
                </a:ln>
                <a:solidFill>
                  <a:srgbClr val="4472C4"/>
                </a:solidFill>
                <a:effectLst/>
                <a:uLnTx/>
                <a:uFillTx/>
                <a:latin typeface="Impact" panose="020B0806030902050204" pitchFamily="34" charset="0"/>
                <a:ea typeface="微软雅黑" panose="020B0503020204020204" pitchFamily="34" charset="-122"/>
              </a:rPr>
              <a:t>9.68%</a:t>
            </a:r>
            <a:endParaRPr kumimoji="0" lang="en-US" altLang="zh-CN" sz="4800" b="0" i="0" u="none" strike="noStrike" kern="1200" cap="none" spc="0" normalizeH="0" baseline="0" noProof="0">
              <a:ln>
                <a:noFill/>
              </a:ln>
              <a:solidFill>
                <a:srgbClr val="4472C4"/>
              </a:solidFill>
              <a:effectLst/>
              <a:uLnTx/>
              <a:uFillTx/>
              <a:latin typeface="Impact" panose="020B0806030902050204" pitchFamily="34" charset="0"/>
              <a:ea typeface="微软雅黑" panose="020B0503020204020204" pitchFamily="34" charset="-122"/>
            </a:endParaRPr>
          </a:p>
        </p:txBody>
      </p:sp>
      <p:sp>
        <p:nvSpPr>
          <p:cNvPr id="92" name="Rectangle 33"/>
          <p:cNvSpPr/>
          <p:nvPr>
            <p:custDataLst>
              <p:tags r:id="rId32"/>
            </p:custDataLst>
          </p:nvPr>
        </p:nvSpPr>
        <p:spPr>
          <a:xfrm>
            <a:off x="1540928" y="2650825"/>
            <a:ext cx="1668279" cy="325120"/>
          </a:xfrm>
          <a:prstGeom prst="rect">
            <a:avLst/>
          </a:prstGeom>
        </p:spPr>
        <p:txBody>
          <a:bodyPr wrap="square" tIns="0" rIns="0">
            <a:spAutoFit/>
          </a:bodyPr>
          <a:lstStyle/>
          <a:p>
            <a:pPr marL="0" marR="0" lvl="0" indent="0" algn="r" defTabSz="914400" rtl="0" eaLnBrk="1" fontAlgn="auto" latinLnBrk="0" hangingPunct="1">
              <a:lnSpc>
                <a:spcPct val="130000"/>
              </a:lnSpc>
              <a:spcBef>
                <a:spcPts val="1200"/>
              </a:spcBef>
              <a:spcAft>
                <a:spcPts val="0"/>
              </a:spcAft>
              <a:buClrTx/>
              <a:buSzTx/>
              <a:buFontTx/>
              <a:buNone/>
              <a:defRPr/>
            </a:pPr>
            <a:r>
              <a:rPr kumimoji="0" lang="en-US" altLang="zh-CN" sz="1400" b="0" i="0" u="none" strike="noStrike" kern="1200" cap="none" spc="150" normalizeH="0" baseline="0" noProof="0">
                <a:ln>
                  <a:noFill/>
                </a:ln>
                <a:solidFill>
                  <a:schemeClr val="bg1">
                    <a:lumMod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21</a:t>
            </a:r>
            <a:r>
              <a:rPr kumimoji="0" lang="zh-CN" altLang="en-US" sz="1400" b="0" i="0" u="none" strike="noStrike" kern="1200" cap="none" spc="150" normalizeH="0" baseline="0" noProof="0">
                <a:ln>
                  <a:noFill/>
                </a:ln>
                <a:solidFill>
                  <a:schemeClr val="bg1">
                    <a:lumMod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个</a:t>
            </a:r>
            <a:endParaRPr kumimoji="0" lang="zh-CN" altLang="en-US" sz="1400" b="0" i="0" u="none" strike="noStrike" kern="1200" cap="none" spc="150" normalizeH="0" baseline="0" noProof="0">
              <a:ln>
                <a:noFill/>
              </a:ln>
              <a:solidFill>
                <a:schemeClr val="bg1">
                  <a:lumMod val="50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Box 34"/>
          <p:cNvSpPr txBox="1"/>
          <p:nvPr>
            <p:custDataLst>
              <p:tags r:id="rId33"/>
            </p:custDataLst>
          </p:nvPr>
        </p:nvSpPr>
        <p:spPr>
          <a:xfrm>
            <a:off x="393617" y="2236564"/>
            <a:ext cx="2815590" cy="405130"/>
          </a:xfrm>
          <a:prstGeom prst="rect">
            <a:avLst/>
          </a:prstGeom>
          <a:noFill/>
        </p:spPr>
        <p:txBody>
          <a:bodyPr wrap="square" rIns="0" bIns="0" rtlCol="0" anchor="ctr">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800" b="1" i="0" u="none" strike="noStrike" kern="1200" cap="none" spc="150" normalizeH="0" baseline="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自律处分及自律监管措施</a:t>
            </a:r>
            <a:endParaRPr kumimoji="0" lang="zh-CN" altLang="en-US" sz="1800" b="1" i="0" u="none" strike="noStrike" kern="1200" cap="none" spc="150" normalizeH="0" baseline="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ValueBack"/>
          <p:cNvSpPr/>
          <p:nvPr>
            <p:custDataLst>
              <p:tags r:id="rId34"/>
            </p:custDataLst>
          </p:nvPr>
        </p:nvSpPr>
        <p:spPr>
          <a:xfrm>
            <a:off x="4653190" y="2082369"/>
            <a:ext cx="1017279" cy="10172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11" name="ValueBack"/>
          <p:cNvSpPr/>
          <p:nvPr>
            <p:custDataLst>
              <p:tags r:id="rId35"/>
            </p:custDataLst>
          </p:nvPr>
        </p:nvSpPr>
        <p:spPr>
          <a:xfrm>
            <a:off x="4744864" y="2177448"/>
            <a:ext cx="833930" cy="8271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5" name="外卖_001"/>
          <p:cNvSpPr>
            <a:spLocks noChangeAspect="1"/>
          </p:cNvSpPr>
          <p:nvPr>
            <p:custDataLst>
              <p:tags r:id="rId36"/>
            </p:custDataLst>
          </p:nvPr>
        </p:nvSpPr>
        <p:spPr bwMode="auto">
          <a:xfrm>
            <a:off x="4951015" y="2430821"/>
            <a:ext cx="421629" cy="415627"/>
          </a:xfrm>
          <a:custGeom>
            <a:avLst/>
            <a:gdLst>
              <a:gd name="connsiteX0" fmla="*/ 133714 w 609473"/>
              <a:gd name="connsiteY0" fmla="*/ 510395 h 600798"/>
              <a:gd name="connsiteX1" fmla="*/ 132920 w 609473"/>
              <a:gd name="connsiteY1" fmla="*/ 517135 h 600798"/>
              <a:gd name="connsiteX2" fmla="*/ 162998 w 609473"/>
              <a:gd name="connsiteY2" fmla="*/ 547169 h 600798"/>
              <a:gd name="connsiteX3" fmla="*/ 193175 w 609473"/>
              <a:gd name="connsiteY3" fmla="*/ 517135 h 600798"/>
              <a:gd name="connsiteX4" fmla="*/ 192381 w 609473"/>
              <a:gd name="connsiteY4" fmla="*/ 510395 h 600798"/>
              <a:gd name="connsiteX5" fmla="*/ 525674 w 609473"/>
              <a:gd name="connsiteY5" fmla="*/ 487013 h 600798"/>
              <a:gd name="connsiteX6" fmla="*/ 495490 w 609473"/>
              <a:gd name="connsiteY6" fmla="*/ 517145 h 600798"/>
              <a:gd name="connsiteX7" fmla="*/ 525674 w 609473"/>
              <a:gd name="connsiteY7" fmla="*/ 547178 h 600798"/>
              <a:gd name="connsiteX8" fmla="*/ 555758 w 609473"/>
              <a:gd name="connsiteY8" fmla="*/ 517145 h 600798"/>
              <a:gd name="connsiteX9" fmla="*/ 525674 w 609473"/>
              <a:gd name="connsiteY9" fmla="*/ 487013 h 600798"/>
              <a:gd name="connsiteX10" fmla="*/ 187219 w 609473"/>
              <a:gd name="connsiteY10" fmla="*/ 294308 h 600798"/>
              <a:gd name="connsiteX11" fmla="*/ 187219 w 609473"/>
              <a:gd name="connsiteY11" fmla="*/ 317106 h 600798"/>
              <a:gd name="connsiteX12" fmla="*/ 204690 w 609473"/>
              <a:gd name="connsiteY12" fmla="*/ 317106 h 600798"/>
              <a:gd name="connsiteX13" fmla="*/ 187219 w 609473"/>
              <a:gd name="connsiteY13" fmla="*/ 294308 h 600798"/>
              <a:gd name="connsiteX14" fmla="*/ 491817 w 609473"/>
              <a:gd name="connsiteY14" fmla="*/ 253192 h 600798"/>
              <a:gd name="connsiteX15" fmla="*/ 500455 w 609473"/>
              <a:gd name="connsiteY15" fmla="*/ 260031 h 600798"/>
              <a:gd name="connsiteX16" fmla="*/ 500455 w 609473"/>
              <a:gd name="connsiteY16" fmla="*/ 320791 h 600798"/>
              <a:gd name="connsiteX17" fmla="*/ 491817 w 609473"/>
              <a:gd name="connsiteY17" fmla="*/ 327630 h 600798"/>
              <a:gd name="connsiteX18" fmla="*/ 465704 w 609473"/>
              <a:gd name="connsiteY18" fmla="*/ 306518 h 600798"/>
              <a:gd name="connsiteX19" fmla="*/ 453392 w 609473"/>
              <a:gd name="connsiteY19" fmla="*/ 306518 h 600798"/>
              <a:gd name="connsiteX20" fmla="*/ 480796 w 609473"/>
              <a:gd name="connsiteY20" fmla="*/ 387894 h 600798"/>
              <a:gd name="connsiteX21" fmla="*/ 519617 w 609473"/>
              <a:gd name="connsiteY21" fmla="*/ 381848 h 600798"/>
              <a:gd name="connsiteX22" fmla="*/ 539674 w 609473"/>
              <a:gd name="connsiteY22" fmla="*/ 403258 h 600798"/>
              <a:gd name="connsiteX23" fmla="*/ 519022 w 609473"/>
              <a:gd name="connsiteY23" fmla="*/ 422090 h 600798"/>
              <a:gd name="connsiteX24" fmla="*/ 493703 w 609473"/>
              <a:gd name="connsiteY24" fmla="*/ 425956 h 600798"/>
              <a:gd name="connsiteX25" fmla="*/ 497774 w 609473"/>
              <a:gd name="connsiteY25" fmla="*/ 438247 h 600798"/>
              <a:gd name="connsiteX26" fmla="*/ 525674 w 609473"/>
              <a:gd name="connsiteY26" fmla="*/ 433489 h 600798"/>
              <a:gd name="connsiteX27" fmla="*/ 609473 w 609473"/>
              <a:gd name="connsiteY27" fmla="*/ 517145 h 600798"/>
              <a:gd name="connsiteX28" fmla="*/ 521702 w 609473"/>
              <a:gd name="connsiteY28" fmla="*/ 600702 h 600798"/>
              <a:gd name="connsiteX29" fmla="*/ 441875 w 609473"/>
              <a:gd name="connsiteY29" fmla="*/ 520713 h 600798"/>
              <a:gd name="connsiteX30" fmla="*/ 469477 w 609473"/>
              <a:gd name="connsiteY30" fmla="*/ 455097 h 600798"/>
              <a:gd name="connsiteX31" fmla="*/ 464810 w 609473"/>
              <a:gd name="connsiteY31" fmla="*/ 441319 h 600798"/>
              <a:gd name="connsiteX32" fmla="*/ 431747 w 609473"/>
              <a:gd name="connsiteY32" fmla="*/ 509711 h 600798"/>
              <a:gd name="connsiteX33" fmla="*/ 410897 w 609473"/>
              <a:gd name="connsiteY33" fmla="*/ 529832 h 600798"/>
              <a:gd name="connsiteX34" fmla="*/ 391536 w 609473"/>
              <a:gd name="connsiteY34" fmla="*/ 509117 h 600798"/>
              <a:gd name="connsiteX35" fmla="*/ 451406 w 609473"/>
              <a:gd name="connsiteY35" fmla="*/ 401573 h 600798"/>
              <a:gd name="connsiteX36" fmla="*/ 442669 w 609473"/>
              <a:gd name="connsiteY36" fmla="*/ 375703 h 600798"/>
              <a:gd name="connsiteX37" fmla="*/ 366118 w 609473"/>
              <a:gd name="connsiteY37" fmla="*/ 495835 h 600798"/>
              <a:gd name="connsiteX38" fmla="*/ 339310 w 609473"/>
              <a:gd name="connsiteY38" fmla="*/ 510504 h 600798"/>
              <a:gd name="connsiteX39" fmla="*/ 313098 w 609473"/>
              <a:gd name="connsiteY39" fmla="*/ 510504 h 600798"/>
              <a:gd name="connsiteX40" fmla="*/ 319254 w 609473"/>
              <a:gd name="connsiteY40" fmla="*/ 506738 h 600798"/>
              <a:gd name="connsiteX41" fmla="*/ 338218 w 609473"/>
              <a:gd name="connsiteY41" fmla="*/ 478291 h 600798"/>
              <a:gd name="connsiteX42" fmla="*/ 339112 w 609473"/>
              <a:gd name="connsiteY42" fmla="*/ 478291 h 600798"/>
              <a:gd name="connsiteX43" fmla="*/ 429662 w 609473"/>
              <a:gd name="connsiteY43" fmla="*/ 337146 h 600798"/>
              <a:gd name="connsiteX44" fmla="*/ 414372 w 609473"/>
              <a:gd name="connsiteY44" fmla="*/ 291650 h 600798"/>
              <a:gd name="connsiteX45" fmla="*/ 446442 w 609473"/>
              <a:gd name="connsiteY45" fmla="*/ 286000 h 600798"/>
              <a:gd name="connsiteX46" fmla="*/ 459846 w 609473"/>
              <a:gd name="connsiteY46" fmla="*/ 274304 h 600798"/>
              <a:gd name="connsiteX47" fmla="*/ 465704 w 609473"/>
              <a:gd name="connsiteY47" fmla="*/ 274304 h 600798"/>
              <a:gd name="connsiteX48" fmla="*/ 491817 w 609473"/>
              <a:gd name="connsiteY48" fmla="*/ 253192 h 600798"/>
              <a:gd name="connsiteX49" fmla="*/ 246879 w 609473"/>
              <a:gd name="connsiteY49" fmla="*/ 117871 h 600798"/>
              <a:gd name="connsiteX50" fmla="*/ 306837 w 609473"/>
              <a:gd name="connsiteY50" fmla="*/ 129964 h 600798"/>
              <a:gd name="connsiteX51" fmla="*/ 333738 w 609473"/>
              <a:gd name="connsiteY51" fmla="*/ 170306 h 600798"/>
              <a:gd name="connsiteX52" fmla="*/ 331554 w 609473"/>
              <a:gd name="connsiteY52" fmla="*/ 180912 h 600798"/>
              <a:gd name="connsiteX53" fmla="*/ 313587 w 609473"/>
              <a:gd name="connsiteY53" fmla="*/ 164458 h 600798"/>
              <a:gd name="connsiteX54" fmla="*/ 345353 w 609473"/>
              <a:gd name="connsiteY54" fmla="*/ 218579 h 600798"/>
              <a:gd name="connsiteX55" fmla="*/ 424767 w 609473"/>
              <a:gd name="connsiteY55" fmla="*/ 223238 h 600798"/>
              <a:gd name="connsiteX56" fmla="*/ 446407 w 609473"/>
              <a:gd name="connsiteY56" fmla="*/ 247423 h 600798"/>
              <a:gd name="connsiteX57" fmla="*/ 422087 w 609473"/>
              <a:gd name="connsiteY57" fmla="*/ 269032 h 600798"/>
              <a:gd name="connsiteX58" fmla="*/ 330363 w 609473"/>
              <a:gd name="connsiteY58" fmla="*/ 263779 h 600798"/>
              <a:gd name="connsiteX59" fmla="*/ 311800 w 609473"/>
              <a:gd name="connsiteY59" fmla="*/ 252379 h 600798"/>
              <a:gd name="connsiteX60" fmla="*/ 273880 w 609473"/>
              <a:gd name="connsiteY60" fmla="*/ 187554 h 600798"/>
              <a:gd name="connsiteX61" fmla="*/ 291947 w 609473"/>
              <a:gd name="connsiteY61" fmla="*/ 263977 h 600798"/>
              <a:gd name="connsiteX62" fmla="*/ 310708 w 609473"/>
              <a:gd name="connsiteY62" fmla="*/ 284594 h 600798"/>
              <a:gd name="connsiteX63" fmla="*/ 308822 w 609473"/>
              <a:gd name="connsiteY63" fmla="*/ 293813 h 600798"/>
              <a:gd name="connsiteX64" fmla="*/ 340091 w 609473"/>
              <a:gd name="connsiteY64" fmla="*/ 305806 h 600798"/>
              <a:gd name="connsiteX65" fmla="*/ 356570 w 609473"/>
              <a:gd name="connsiteY65" fmla="*/ 339409 h 600798"/>
              <a:gd name="connsiteX66" fmla="*/ 316267 w 609473"/>
              <a:gd name="connsiteY66" fmla="*/ 474611 h 600798"/>
              <a:gd name="connsiteX67" fmla="*/ 281921 w 609473"/>
              <a:gd name="connsiteY67" fmla="*/ 493147 h 600798"/>
              <a:gd name="connsiteX68" fmla="*/ 263358 w 609473"/>
              <a:gd name="connsiteY68" fmla="*/ 458752 h 600798"/>
              <a:gd name="connsiteX69" fmla="*/ 291649 w 609473"/>
              <a:gd name="connsiteY69" fmla="*/ 363991 h 600798"/>
              <a:gd name="connsiteX70" fmla="*/ 268619 w 609473"/>
              <a:gd name="connsiteY70" fmla="*/ 363991 h 600798"/>
              <a:gd name="connsiteX71" fmla="*/ 242114 w 609473"/>
              <a:gd name="connsiteY71" fmla="*/ 452507 h 600798"/>
              <a:gd name="connsiteX72" fmla="*/ 266435 w 609473"/>
              <a:gd name="connsiteY72" fmla="*/ 510494 h 600798"/>
              <a:gd name="connsiteX73" fmla="*/ 246581 w 609473"/>
              <a:gd name="connsiteY73" fmla="*/ 510494 h 600798"/>
              <a:gd name="connsiteX74" fmla="*/ 246879 w 609473"/>
              <a:gd name="connsiteY74" fmla="*/ 517135 h 600798"/>
              <a:gd name="connsiteX75" fmla="*/ 162998 w 609473"/>
              <a:gd name="connsiteY75" fmla="*/ 600794 h 600798"/>
              <a:gd name="connsiteX76" fmla="*/ 79216 w 609473"/>
              <a:gd name="connsiteY76" fmla="*/ 517135 h 600798"/>
              <a:gd name="connsiteX77" fmla="*/ 79514 w 609473"/>
              <a:gd name="connsiteY77" fmla="*/ 510395 h 600798"/>
              <a:gd name="connsiteX78" fmla="*/ 58965 w 609473"/>
              <a:gd name="connsiteY78" fmla="*/ 510395 h 600798"/>
              <a:gd name="connsiteX79" fmla="*/ 43479 w 609473"/>
              <a:gd name="connsiteY79" fmla="*/ 491958 h 600798"/>
              <a:gd name="connsiteX80" fmla="*/ 120114 w 609473"/>
              <a:gd name="connsiteY80" fmla="*/ 399675 h 600798"/>
              <a:gd name="connsiteX81" fmla="*/ 120114 w 609473"/>
              <a:gd name="connsiteY81" fmla="*/ 363991 h 600798"/>
              <a:gd name="connsiteX82" fmla="*/ 23527 w 609473"/>
              <a:gd name="connsiteY82" fmla="*/ 363991 h 600798"/>
              <a:gd name="connsiteX83" fmla="*/ 0 w 609473"/>
              <a:gd name="connsiteY83" fmla="*/ 340499 h 600798"/>
              <a:gd name="connsiteX84" fmla="*/ 23527 w 609473"/>
              <a:gd name="connsiteY84" fmla="*/ 317007 h 600798"/>
              <a:gd name="connsiteX85" fmla="*/ 31567 w 609473"/>
              <a:gd name="connsiteY85" fmla="*/ 317007 h 600798"/>
              <a:gd name="connsiteX86" fmla="*/ 31567 w 609473"/>
              <a:gd name="connsiteY86" fmla="*/ 148301 h 600798"/>
              <a:gd name="connsiteX87" fmla="*/ 43182 w 609473"/>
              <a:gd name="connsiteY87" fmla="*/ 136704 h 600798"/>
              <a:gd name="connsiteX88" fmla="*/ 175605 w 609473"/>
              <a:gd name="connsiteY88" fmla="*/ 136704 h 600798"/>
              <a:gd name="connsiteX89" fmla="*/ 187219 w 609473"/>
              <a:gd name="connsiteY89" fmla="*/ 148301 h 600798"/>
              <a:gd name="connsiteX90" fmla="*/ 187219 w 609473"/>
              <a:gd name="connsiteY90" fmla="*/ 240287 h 600798"/>
              <a:gd name="connsiteX91" fmla="*/ 206477 w 609473"/>
              <a:gd name="connsiteY91" fmla="*/ 144733 h 600798"/>
              <a:gd name="connsiteX92" fmla="*/ 246879 w 609473"/>
              <a:gd name="connsiteY92" fmla="*/ 117871 h 600798"/>
              <a:gd name="connsiteX93" fmla="*/ 297962 w 609473"/>
              <a:gd name="connsiteY93" fmla="*/ 0 h 600798"/>
              <a:gd name="connsiteX94" fmla="*/ 348734 w 609473"/>
              <a:gd name="connsiteY94" fmla="*/ 50702 h 600798"/>
              <a:gd name="connsiteX95" fmla="*/ 297962 w 609473"/>
              <a:gd name="connsiteY95" fmla="*/ 101404 h 600798"/>
              <a:gd name="connsiteX96" fmla="*/ 247190 w 609473"/>
              <a:gd name="connsiteY96" fmla="*/ 50702 h 600798"/>
              <a:gd name="connsiteX97" fmla="*/ 297962 w 609473"/>
              <a:gd name="connsiteY97" fmla="*/ 0 h 6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9473" h="600798">
                <a:moveTo>
                  <a:pt x="133714" y="510395"/>
                </a:moveTo>
                <a:cubicBezTo>
                  <a:pt x="133217" y="512575"/>
                  <a:pt x="132920" y="514756"/>
                  <a:pt x="132920" y="517135"/>
                </a:cubicBezTo>
                <a:cubicBezTo>
                  <a:pt x="132920" y="533688"/>
                  <a:pt x="146420" y="547169"/>
                  <a:pt x="162998" y="547169"/>
                </a:cubicBezTo>
                <a:cubicBezTo>
                  <a:pt x="179675" y="547169"/>
                  <a:pt x="193175" y="533688"/>
                  <a:pt x="193175" y="517135"/>
                </a:cubicBezTo>
                <a:cubicBezTo>
                  <a:pt x="193175" y="514756"/>
                  <a:pt x="192877" y="512575"/>
                  <a:pt x="192381" y="510395"/>
                </a:cubicBezTo>
                <a:close/>
                <a:moveTo>
                  <a:pt x="525674" y="487013"/>
                </a:moveTo>
                <a:cubicBezTo>
                  <a:pt x="508994" y="487013"/>
                  <a:pt x="495490" y="500493"/>
                  <a:pt x="495490" y="517145"/>
                </a:cubicBezTo>
                <a:cubicBezTo>
                  <a:pt x="495490" y="533698"/>
                  <a:pt x="508994" y="547178"/>
                  <a:pt x="525674" y="547178"/>
                </a:cubicBezTo>
                <a:cubicBezTo>
                  <a:pt x="542255" y="547178"/>
                  <a:pt x="555758" y="533698"/>
                  <a:pt x="555758" y="517145"/>
                </a:cubicBezTo>
                <a:cubicBezTo>
                  <a:pt x="555758" y="500493"/>
                  <a:pt x="542255" y="487013"/>
                  <a:pt x="525674" y="487013"/>
                </a:cubicBezTo>
                <a:close/>
                <a:moveTo>
                  <a:pt x="187219" y="294308"/>
                </a:moveTo>
                <a:lnTo>
                  <a:pt x="187219" y="317106"/>
                </a:lnTo>
                <a:lnTo>
                  <a:pt x="204690" y="317106"/>
                </a:lnTo>
                <a:cubicBezTo>
                  <a:pt x="197047" y="310961"/>
                  <a:pt x="191091" y="303229"/>
                  <a:pt x="187219" y="294308"/>
                </a:cubicBezTo>
                <a:close/>
                <a:moveTo>
                  <a:pt x="491817" y="253192"/>
                </a:moveTo>
                <a:cubicBezTo>
                  <a:pt x="496185" y="252201"/>
                  <a:pt x="500455" y="255571"/>
                  <a:pt x="500455" y="260031"/>
                </a:cubicBezTo>
                <a:lnTo>
                  <a:pt x="500455" y="320791"/>
                </a:lnTo>
                <a:cubicBezTo>
                  <a:pt x="500455" y="325351"/>
                  <a:pt x="496185" y="328621"/>
                  <a:pt x="491817" y="327630"/>
                </a:cubicBezTo>
                <a:cubicBezTo>
                  <a:pt x="480200" y="324954"/>
                  <a:pt x="470668" y="317025"/>
                  <a:pt x="465704" y="306518"/>
                </a:cubicBezTo>
                <a:lnTo>
                  <a:pt x="453392" y="306518"/>
                </a:lnTo>
                <a:lnTo>
                  <a:pt x="480796" y="387894"/>
                </a:lnTo>
                <a:cubicBezTo>
                  <a:pt x="493107" y="383930"/>
                  <a:pt x="506114" y="381848"/>
                  <a:pt x="519617" y="381848"/>
                </a:cubicBezTo>
                <a:cubicBezTo>
                  <a:pt x="531135" y="381848"/>
                  <a:pt x="540468" y="391562"/>
                  <a:pt x="539674" y="403258"/>
                </a:cubicBezTo>
                <a:cubicBezTo>
                  <a:pt x="539078" y="413963"/>
                  <a:pt x="529745" y="421991"/>
                  <a:pt x="519022" y="422090"/>
                </a:cubicBezTo>
                <a:cubicBezTo>
                  <a:pt x="510185" y="422090"/>
                  <a:pt x="501746" y="423478"/>
                  <a:pt x="493703" y="425956"/>
                </a:cubicBezTo>
                <a:lnTo>
                  <a:pt x="497774" y="438247"/>
                </a:lnTo>
                <a:cubicBezTo>
                  <a:pt x="506511" y="435174"/>
                  <a:pt x="515844" y="433489"/>
                  <a:pt x="525674" y="433489"/>
                </a:cubicBezTo>
                <a:cubicBezTo>
                  <a:pt x="571843" y="433489"/>
                  <a:pt x="609473" y="470956"/>
                  <a:pt x="609473" y="517145"/>
                </a:cubicBezTo>
                <a:cubicBezTo>
                  <a:pt x="609473" y="564623"/>
                  <a:pt x="569659" y="602982"/>
                  <a:pt x="521702" y="600702"/>
                </a:cubicBezTo>
                <a:cubicBezTo>
                  <a:pt x="478611" y="598720"/>
                  <a:pt x="443761" y="563731"/>
                  <a:pt x="441875" y="520713"/>
                </a:cubicBezTo>
                <a:cubicBezTo>
                  <a:pt x="440783" y="494744"/>
                  <a:pt x="451704" y="471154"/>
                  <a:pt x="469477" y="455097"/>
                </a:cubicBezTo>
                <a:lnTo>
                  <a:pt x="464810" y="441319"/>
                </a:lnTo>
                <a:cubicBezTo>
                  <a:pt x="444655" y="457377"/>
                  <a:pt x="431747" y="482057"/>
                  <a:pt x="431747" y="509711"/>
                </a:cubicBezTo>
                <a:cubicBezTo>
                  <a:pt x="431747" y="521110"/>
                  <a:pt x="422414" y="530229"/>
                  <a:pt x="410897" y="529832"/>
                </a:cubicBezTo>
                <a:cubicBezTo>
                  <a:pt x="399975" y="529436"/>
                  <a:pt x="391436" y="520020"/>
                  <a:pt x="391536" y="509117"/>
                </a:cubicBezTo>
                <a:cubicBezTo>
                  <a:pt x="391734" y="463819"/>
                  <a:pt x="415663" y="424073"/>
                  <a:pt x="451406" y="401573"/>
                </a:cubicBezTo>
                <a:lnTo>
                  <a:pt x="442669" y="375703"/>
                </a:lnTo>
                <a:lnTo>
                  <a:pt x="366118" y="495835"/>
                </a:lnTo>
                <a:cubicBezTo>
                  <a:pt x="360260" y="504954"/>
                  <a:pt x="350232" y="510504"/>
                  <a:pt x="339310" y="510504"/>
                </a:cubicBezTo>
                <a:lnTo>
                  <a:pt x="313098" y="510504"/>
                </a:lnTo>
                <a:cubicBezTo>
                  <a:pt x="315183" y="509414"/>
                  <a:pt x="317268" y="508125"/>
                  <a:pt x="319254" y="506738"/>
                </a:cubicBezTo>
                <a:cubicBezTo>
                  <a:pt x="329878" y="498907"/>
                  <a:pt x="334842" y="489689"/>
                  <a:pt x="338218" y="478291"/>
                </a:cubicBezTo>
                <a:lnTo>
                  <a:pt x="339112" y="478291"/>
                </a:lnTo>
                <a:cubicBezTo>
                  <a:pt x="434428" y="328721"/>
                  <a:pt x="427379" y="339227"/>
                  <a:pt x="429662" y="337146"/>
                </a:cubicBezTo>
                <a:cubicBezTo>
                  <a:pt x="427279" y="330009"/>
                  <a:pt x="416258" y="297201"/>
                  <a:pt x="414372" y="291650"/>
                </a:cubicBezTo>
                <a:cubicBezTo>
                  <a:pt x="422116" y="292146"/>
                  <a:pt x="433336" y="293533"/>
                  <a:pt x="446442" y="286000"/>
                </a:cubicBezTo>
                <a:cubicBezTo>
                  <a:pt x="451605" y="283027"/>
                  <a:pt x="456172" y="279062"/>
                  <a:pt x="459846" y="274304"/>
                </a:cubicBezTo>
                <a:lnTo>
                  <a:pt x="465704" y="274304"/>
                </a:lnTo>
                <a:cubicBezTo>
                  <a:pt x="470668" y="263798"/>
                  <a:pt x="480200" y="255868"/>
                  <a:pt x="491817" y="253192"/>
                </a:cubicBezTo>
                <a:close/>
                <a:moveTo>
                  <a:pt x="246879" y="117871"/>
                </a:moveTo>
                <a:lnTo>
                  <a:pt x="306837" y="129964"/>
                </a:lnTo>
                <a:cubicBezTo>
                  <a:pt x="325400" y="133730"/>
                  <a:pt x="337511" y="151770"/>
                  <a:pt x="333738" y="170306"/>
                </a:cubicBezTo>
                <a:lnTo>
                  <a:pt x="331554" y="180912"/>
                </a:lnTo>
                <a:lnTo>
                  <a:pt x="313587" y="164458"/>
                </a:lnTo>
                <a:lnTo>
                  <a:pt x="345353" y="218579"/>
                </a:lnTo>
                <a:lnTo>
                  <a:pt x="424767" y="223238"/>
                </a:lnTo>
                <a:cubicBezTo>
                  <a:pt x="437473" y="223931"/>
                  <a:pt x="447102" y="234835"/>
                  <a:pt x="446407" y="247423"/>
                </a:cubicBezTo>
                <a:cubicBezTo>
                  <a:pt x="445712" y="260111"/>
                  <a:pt x="434793" y="269825"/>
                  <a:pt x="422087" y="269032"/>
                </a:cubicBezTo>
                <a:lnTo>
                  <a:pt x="330363" y="263779"/>
                </a:lnTo>
                <a:cubicBezTo>
                  <a:pt x="322620" y="263283"/>
                  <a:pt x="315672" y="259021"/>
                  <a:pt x="311800" y="252379"/>
                </a:cubicBezTo>
                <a:lnTo>
                  <a:pt x="273880" y="187554"/>
                </a:lnTo>
                <a:lnTo>
                  <a:pt x="291947" y="263977"/>
                </a:lnTo>
                <a:cubicBezTo>
                  <a:pt x="294230" y="273592"/>
                  <a:pt x="301278" y="281422"/>
                  <a:pt x="310708" y="284594"/>
                </a:cubicBezTo>
                <a:lnTo>
                  <a:pt x="308822" y="293813"/>
                </a:lnTo>
                <a:lnTo>
                  <a:pt x="340091" y="305806"/>
                </a:lnTo>
                <a:cubicBezTo>
                  <a:pt x="353493" y="310961"/>
                  <a:pt x="360739" y="325631"/>
                  <a:pt x="356570" y="339409"/>
                </a:cubicBezTo>
                <a:lnTo>
                  <a:pt x="316267" y="474611"/>
                </a:lnTo>
                <a:cubicBezTo>
                  <a:pt x="311899" y="489182"/>
                  <a:pt x="296513" y="497410"/>
                  <a:pt x="281921" y="493147"/>
                </a:cubicBezTo>
                <a:cubicBezTo>
                  <a:pt x="267229" y="488786"/>
                  <a:pt x="258990" y="473422"/>
                  <a:pt x="263358" y="458752"/>
                </a:cubicBezTo>
                <a:lnTo>
                  <a:pt x="291649" y="363991"/>
                </a:lnTo>
                <a:lnTo>
                  <a:pt x="268619" y="363991"/>
                </a:lnTo>
                <a:lnTo>
                  <a:pt x="242114" y="452507"/>
                </a:lnTo>
                <a:cubicBezTo>
                  <a:pt x="235364" y="475404"/>
                  <a:pt x="245886" y="499590"/>
                  <a:pt x="266435" y="510494"/>
                </a:cubicBezTo>
                <a:lnTo>
                  <a:pt x="246581" y="510494"/>
                </a:lnTo>
                <a:cubicBezTo>
                  <a:pt x="246681" y="512674"/>
                  <a:pt x="246879" y="514855"/>
                  <a:pt x="246879" y="517135"/>
                </a:cubicBezTo>
                <a:cubicBezTo>
                  <a:pt x="246879" y="563227"/>
                  <a:pt x="209257" y="600794"/>
                  <a:pt x="162998" y="600794"/>
                </a:cubicBezTo>
                <a:cubicBezTo>
                  <a:pt x="116838" y="600794"/>
                  <a:pt x="79216" y="563227"/>
                  <a:pt x="79216" y="517135"/>
                </a:cubicBezTo>
                <a:cubicBezTo>
                  <a:pt x="79216" y="514855"/>
                  <a:pt x="79315" y="512575"/>
                  <a:pt x="79514" y="510395"/>
                </a:cubicBezTo>
                <a:lnTo>
                  <a:pt x="58965" y="510395"/>
                </a:lnTo>
                <a:cubicBezTo>
                  <a:pt x="49237" y="510395"/>
                  <a:pt x="41792" y="501573"/>
                  <a:pt x="43479" y="491958"/>
                </a:cubicBezTo>
                <a:cubicBezTo>
                  <a:pt x="51024" y="449434"/>
                  <a:pt x="80606" y="414643"/>
                  <a:pt x="120114" y="399675"/>
                </a:cubicBezTo>
                <a:lnTo>
                  <a:pt x="120114" y="363991"/>
                </a:lnTo>
                <a:lnTo>
                  <a:pt x="23527" y="363991"/>
                </a:lnTo>
                <a:cubicBezTo>
                  <a:pt x="10523" y="363991"/>
                  <a:pt x="0" y="353484"/>
                  <a:pt x="0" y="340499"/>
                </a:cubicBezTo>
                <a:cubicBezTo>
                  <a:pt x="0" y="327514"/>
                  <a:pt x="10523" y="317007"/>
                  <a:pt x="23527" y="317007"/>
                </a:cubicBezTo>
                <a:lnTo>
                  <a:pt x="31567" y="317007"/>
                </a:lnTo>
                <a:lnTo>
                  <a:pt x="31567" y="148301"/>
                </a:lnTo>
                <a:cubicBezTo>
                  <a:pt x="31567" y="141858"/>
                  <a:pt x="36729" y="136704"/>
                  <a:pt x="43182" y="136704"/>
                </a:cubicBezTo>
                <a:lnTo>
                  <a:pt x="175605" y="136704"/>
                </a:lnTo>
                <a:cubicBezTo>
                  <a:pt x="182057" y="136704"/>
                  <a:pt x="187219" y="141858"/>
                  <a:pt x="187219" y="148301"/>
                </a:cubicBezTo>
                <a:lnTo>
                  <a:pt x="187219" y="240287"/>
                </a:lnTo>
                <a:lnTo>
                  <a:pt x="206477" y="144733"/>
                </a:lnTo>
                <a:cubicBezTo>
                  <a:pt x="210249" y="126197"/>
                  <a:pt x="228316" y="114104"/>
                  <a:pt x="246879" y="117871"/>
                </a:cubicBezTo>
                <a:close/>
                <a:moveTo>
                  <a:pt x="297962" y="0"/>
                </a:moveTo>
                <a:cubicBezTo>
                  <a:pt x="326003" y="0"/>
                  <a:pt x="348734" y="22700"/>
                  <a:pt x="348734" y="50702"/>
                </a:cubicBezTo>
                <a:cubicBezTo>
                  <a:pt x="348734" y="78704"/>
                  <a:pt x="326003" y="101404"/>
                  <a:pt x="297962" y="101404"/>
                </a:cubicBezTo>
                <a:cubicBezTo>
                  <a:pt x="269921" y="101404"/>
                  <a:pt x="247190" y="78704"/>
                  <a:pt x="247190" y="50702"/>
                </a:cubicBezTo>
                <a:cubicBezTo>
                  <a:pt x="247190" y="22700"/>
                  <a:pt x="269921" y="0"/>
                  <a:pt x="297962" y="0"/>
                </a:cubicBezTo>
                <a:close/>
              </a:path>
            </a:pathLst>
          </a:custGeom>
          <a:solidFill>
            <a:srgbClr val="4472C4"/>
          </a:solidFill>
          <a:ln>
            <a:noFill/>
          </a:ln>
        </p:spPr>
      </p:sp>
      <p:sp>
        <p:nvSpPr>
          <p:cNvPr id="133" name="椭圆 132"/>
          <p:cNvSpPr/>
          <p:nvPr>
            <p:custDataLst>
              <p:tags r:id="rId37"/>
            </p:custDataLst>
          </p:nvPr>
        </p:nvSpPr>
        <p:spPr>
          <a:xfrm>
            <a:off x="4596653" y="2034275"/>
            <a:ext cx="1130352" cy="1113469"/>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ValueBack"/>
          <p:cNvSpPr/>
          <p:nvPr>
            <p:custDataLst>
              <p:tags r:id="rId38"/>
            </p:custDataLst>
          </p:nvPr>
        </p:nvSpPr>
        <p:spPr>
          <a:xfrm>
            <a:off x="3752596" y="3797479"/>
            <a:ext cx="1056392" cy="105639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3" name="ValueBack"/>
          <p:cNvSpPr/>
          <p:nvPr>
            <p:custDataLst>
              <p:tags r:id="rId39"/>
            </p:custDataLst>
          </p:nvPr>
        </p:nvSpPr>
        <p:spPr>
          <a:xfrm>
            <a:off x="3847795" y="3896213"/>
            <a:ext cx="865994" cy="858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6" name="列车_001"/>
          <p:cNvSpPr>
            <a:spLocks noChangeAspect="1"/>
          </p:cNvSpPr>
          <p:nvPr>
            <p:custDataLst>
              <p:tags r:id="rId40"/>
            </p:custDataLst>
          </p:nvPr>
        </p:nvSpPr>
        <p:spPr bwMode="auto">
          <a:xfrm>
            <a:off x="4050163" y="4150341"/>
            <a:ext cx="461258" cy="445919"/>
          </a:xfrm>
          <a:custGeom>
            <a:avLst/>
            <a:gdLst>
              <a:gd name="connsiteX0" fmla="*/ 134599 w 608468"/>
              <a:gd name="connsiteY0" fmla="*/ 494593 h 588233"/>
              <a:gd name="connsiteX1" fmla="*/ 176550 w 608468"/>
              <a:gd name="connsiteY1" fmla="*/ 502268 h 588233"/>
              <a:gd name="connsiteX2" fmla="*/ 170557 w 608468"/>
              <a:gd name="connsiteY2" fmla="*/ 513935 h 588233"/>
              <a:gd name="connsiteX3" fmla="*/ 435937 w 608468"/>
              <a:gd name="connsiteY3" fmla="*/ 513935 h 588233"/>
              <a:gd name="connsiteX4" fmla="*/ 429944 w 608468"/>
              <a:gd name="connsiteY4" fmla="*/ 502422 h 588233"/>
              <a:gd name="connsiteX5" fmla="*/ 472048 w 608468"/>
              <a:gd name="connsiteY5" fmla="*/ 494900 h 588233"/>
              <a:gd name="connsiteX6" fmla="*/ 504779 w 608468"/>
              <a:gd name="connsiteY6" fmla="*/ 558452 h 588233"/>
              <a:gd name="connsiteX7" fmla="*/ 496020 w 608468"/>
              <a:gd name="connsiteY7" fmla="*/ 585930 h 588233"/>
              <a:gd name="connsiteX8" fmla="*/ 486646 w 608468"/>
              <a:gd name="connsiteY8" fmla="*/ 588233 h 588233"/>
              <a:gd name="connsiteX9" fmla="*/ 468514 w 608468"/>
              <a:gd name="connsiteY9" fmla="*/ 577180 h 588233"/>
              <a:gd name="connsiteX10" fmla="*/ 456835 w 608468"/>
              <a:gd name="connsiteY10" fmla="*/ 554615 h 588233"/>
              <a:gd name="connsiteX11" fmla="*/ 149658 w 608468"/>
              <a:gd name="connsiteY11" fmla="*/ 554461 h 588233"/>
              <a:gd name="connsiteX12" fmla="*/ 137826 w 608468"/>
              <a:gd name="connsiteY12" fmla="*/ 577180 h 588233"/>
              <a:gd name="connsiteX13" fmla="*/ 119694 w 608468"/>
              <a:gd name="connsiteY13" fmla="*/ 588233 h 588233"/>
              <a:gd name="connsiteX14" fmla="*/ 110320 w 608468"/>
              <a:gd name="connsiteY14" fmla="*/ 585930 h 588233"/>
              <a:gd name="connsiteX15" fmla="*/ 101561 w 608468"/>
              <a:gd name="connsiteY15" fmla="*/ 558452 h 588233"/>
              <a:gd name="connsiteX16" fmla="*/ 83313 w 608468"/>
              <a:gd name="connsiteY16" fmla="*/ 461780 h 588233"/>
              <a:gd name="connsiteX17" fmla="*/ 115895 w 608468"/>
              <a:gd name="connsiteY17" fmla="*/ 486334 h 588233"/>
              <a:gd name="connsiteX18" fmla="*/ 35978 w 608468"/>
              <a:gd name="connsiteY18" fmla="*/ 581020 h 588233"/>
              <a:gd name="connsiteX19" fmla="*/ 20456 w 608468"/>
              <a:gd name="connsiteY19" fmla="*/ 588233 h 588233"/>
              <a:gd name="connsiteX20" fmla="*/ 7239 w 608468"/>
              <a:gd name="connsiteY20" fmla="*/ 583476 h 588233"/>
              <a:gd name="connsiteX21" fmla="*/ 4780 w 608468"/>
              <a:gd name="connsiteY21" fmla="*/ 554625 h 588233"/>
              <a:gd name="connsiteX22" fmla="*/ 524712 w 608468"/>
              <a:gd name="connsiteY22" fmla="*/ 461145 h 588233"/>
              <a:gd name="connsiteX23" fmla="*/ 603689 w 608468"/>
              <a:gd name="connsiteY23" fmla="*/ 554619 h 588233"/>
              <a:gd name="connsiteX24" fmla="*/ 601231 w 608468"/>
              <a:gd name="connsiteY24" fmla="*/ 583475 h 588233"/>
              <a:gd name="connsiteX25" fmla="*/ 588017 w 608468"/>
              <a:gd name="connsiteY25" fmla="*/ 588233 h 588233"/>
              <a:gd name="connsiteX26" fmla="*/ 572344 w 608468"/>
              <a:gd name="connsiteY26" fmla="*/ 581019 h 588233"/>
              <a:gd name="connsiteX27" fmla="*/ 492291 w 608468"/>
              <a:gd name="connsiteY27" fmla="*/ 486010 h 588233"/>
              <a:gd name="connsiteX28" fmla="*/ 524712 w 608468"/>
              <a:gd name="connsiteY28" fmla="*/ 461145 h 588233"/>
              <a:gd name="connsiteX29" fmla="*/ 383066 w 608468"/>
              <a:gd name="connsiteY29" fmla="*/ 351169 h 588233"/>
              <a:gd name="connsiteX30" fmla="*/ 354331 w 608468"/>
              <a:gd name="connsiteY30" fmla="*/ 379857 h 588233"/>
              <a:gd name="connsiteX31" fmla="*/ 383066 w 608468"/>
              <a:gd name="connsiteY31" fmla="*/ 408544 h 588233"/>
              <a:gd name="connsiteX32" fmla="*/ 411800 w 608468"/>
              <a:gd name="connsiteY32" fmla="*/ 379857 h 588233"/>
              <a:gd name="connsiteX33" fmla="*/ 383066 w 608468"/>
              <a:gd name="connsiteY33" fmla="*/ 351169 h 588233"/>
              <a:gd name="connsiteX34" fmla="*/ 224332 w 608468"/>
              <a:gd name="connsiteY34" fmla="*/ 351169 h 588233"/>
              <a:gd name="connsiteX35" fmla="*/ 195597 w 608468"/>
              <a:gd name="connsiteY35" fmla="*/ 379857 h 588233"/>
              <a:gd name="connsiteX36" fmla="*/ 224332 w 608468"/>
              <a:gd name="connsiteY36" fmla="*/ 408544 h 588233"/>
              <a:gd name="connsiteX37" fmla="*/ 253221 w 608468"/>
              <a:gd name="connsiteY37" fmla="*/ 379857 h 588233"/>
              <a:gd name="connsiteX38" fmla="*/ 224332 w 608468"/>
              <a:gd name="connsiteY38" fmla="*/ 351169 h 588233"/>
              <a:gd name="connsiteX39" fmla="*/ 155976 w 608468"/>
              <a:gd name="connsiteY39" fmla="*/ 44315 h 588233"/>
              <a:gd name="connsiteX40" fmla="*/ 451433 w 608468"/>
              <a:gd name="connsiteY40" fmla="*/ 44315 h 588233"/>
              <a:gd name="connsiteX41" fmla="*/ 391358 w 608468"/>
              <a:gd name="connsiteY41" fmla="*/ 284308 h 588233"/>
              <a:gd name="connsiteX42" fmla="*/ 216051 w 608468"/>
              <a:gd name="connsiteY42" fmla="*/ 284308 h 588233"/>
              <a:gd name="connsiteX43" fmla="*/ 122300 w 608468"/>
              <a:gd name="connsiteY43" fmla="*/ 43892 h 588233"/>
              <a:gd name="connsiteX44" fmla="*/ 187453 w 608468"/>
              <a:gd name="connsiteY44" fmla="*/ 304533 h 588233"/>
              <a:gd name="connsiteX45" fmla="*/ 203280 w 608468"/>
              <a:gd name="connsiteY45" fmla="*/ 316959 h 588233"/>
              <a:gd name="connsiteX46" fmla="*/ 404117 w 608468"/>
              <a:gd name="connsiteY46" fmla="*/ 316959 h 588233"/>
              <a:gd name="connsiteX47" fmla="*/ 419945 w 608468"/>
              <a:gd name="connsiteY47" fmla="*/ 304533 h 588233"/>
              <a:gd name="connsiteX48" fmla="*/ 485251 w 608468"/>
              <a:gd name="connsiteY48" fmla="*/ 43892 h 588233"/>
              <a:gd name="connsiteX49" fmla="*/ 511988 w 608468"/>
              <a:gd name="connsiteY49" fmla="*/ 109858 h 588233"/>
              <a:gd name="connsiteX50" fmla="*/ 529199 w 608468"/>
              <a:gd name="connsiteY50" fmla="*/ 360067 h 588233"/>
              <a:gd name="connsiteX51" fmla="*/ 426552 w 608468"/>
              <a:gd name="connsiteY51" fmla="*/ 469754 h 588233"/>
              <a:gd name="connsiteX52" fmla="*/ 180846 w 608468"/>
              <a:gd name="connsiteY52" fmla="*/ 469754 h 588233"/>
              <a:gd name="connsiteX53" fmla="*/ 78199 w 608468"/>
              <a:gd name="connsiteY53" fmla="*/ 360067 h 588233"/>
              <a:gd name="connsiteX54" fmla="*/ 95409 w 608468"/>
              <a:gd name="connsiteY54" fmla="*/ 109858 h 588233"/>
              <a:gd name="connsiteX55" fmla="*/ 122300 w 608468"/>
              <a:gd name="connsiteY55" fmla="*/ 43892 h 588233"/>
              <a:gd name="connsiteX56" fmla="*/ 213279 w 608468"/>
              <a:gd name="connsiteY56" fmla="*/ 0 h 588233"/>
              <a:gd name="connsiteX57" fmla="*/ 394132 w 608468"/>
              <a:gd name="connsiteY57" fmla="*/ 0 h 588233"/>
              <a:gd name="connsiteX58" fmla="*/ 444377 w 608468"/>
              <a:gd name="connsiteY58" fmla="*/ 11784 h 588233"/>
              <a:gd name="connsiteX59" fmla="*/ 163033 w 608468"/>
              <a:gd name="connsiteY59" fmla="*/ 11784 h 588233"/>
              <a:gd name="connsiteX60" fmla="*/ 213279 w 608468"/>
              <a:gd name="connsiteY60" fmla="*/ 0 h 5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8468" h="588233">
                <a:moveTo>
                  <a:pt x="134599" y="494593"/>
                </a:moveTo>
                <a:cubicBezTo>
                  <a:pt x="147814" y="499198"/>
                  <a:pt x="161951" y="501961"/>
                  <a:pt x="176550" y="502268"/>
                </a:cubicBezTo>
                <a:lnTo>
                  <a:pt x="170557" y="513935"/>
                </a:lnTo>
                <a:lnTo>
                  <a:pt x="435937" y="513935"/>
                </a:lnTo>
                <a:lnTo>
                  <a:pt x="429944" y="502422"/>
                </a:lnTo>
                <a:cubicBezTo>
                  <a:pt x="444542" y="501961"/>
                  <a:pt x="458679" y="499505"/>
                  <a:pt x="472048" y="494900"/>
                </a:cubicBezTo>
                <a:lnTo>
                  <a:pt x="504779" y="558452"/>
                </a:lnTo>
                <a:cubicBezTo>
                  <a:pt x="510003" y="568430"/>
                  <a:pt x="506008" y="580711"/>
                  <a:pt x="496020" y="585930"/>
                </a:cubicBezTo>
                <a:cubicBezTo>
                  <a:pt x="493100" y="587465"/>
                  <a:pt x="489873" y="588233"/>
                  <a:pt x="486646" y="588233"/>
                </a:cubicBezTo>
                <a:cubicBezTo>
                  <a:pt x="479270" y="588233"/>
                  <a:pt x="472202" y="584242"/>
                  <a:pt x="468514" y="577180"/>
                </a:cubicBezTo>
                <a:lnTo>
                  <a:pt x="456835" y="554615"/>
                </a:lnTo>
                <a:lnTo>
                  <a:pt x="149658" y="554461"/>
                </a:lnTo>
                <a:lnTo>
                  <a:pt x="137826" y="577180"/>
                </a:lnTo>
                <a:cubicBezTo>
                  <a:pt x="134292" y="584242"/>
                  <a:pt x="127069" y="588233"/>
                  <a:pt x="119694" y="588233"/>
                </a:cubicBezTo>
                <a:cubicBezTo>
                  <a:pt x="116620" y="588233"/>
                  <a:pt x="113393" y="587465"/>
                  <a:pt x="110320" y="585930"/>
                </a:cubicBezTo>
                <a:cubicBezTo>
                  <a:pt x="100332" y="580711"/>
                  <a:pt x="96490" y="568430"/>
                  <a:pt x="101561" y="558452"/>
                </a:cubicBezTo>
                <a:close/>
                <a:moveTo>
                  <a:pt x="83313" y="461780"/>
                </a:moveTo>
                <a:cubicBezTo>
                  <a:pt x="92996" y="471755"/>
                  <a:pt x="103908" y="479889"/>
                  <a:pt x="115895" y="486334"/>
                </a:cubicBezTo>
                <a:lnTo>
                  <a:pt x="35978" y="581020"/>
                </a:lnTo>
                <a:cubicBezTo>
                  <a:pt x="31982" y="585778"/>
                  <a:pt x="26296" y="588233"/>
                  <a:pt x="20456" y="588233"/>
                </a:cubicBezTo>
                <a:cubicBezTo>
                  <a:pt x="15845" y="588233"/>
                  <a:pt x="11081" y="586698"/>
                  <a:pt x="7239" y="583476"/>
                </a:cubicBezTo>
                <a:cubicBezTo>
                  <a:pt x="-1367" y="576109"/>
                  <a:pt x="-2443" y="563372"/>
                  <a:pt x="4780" y="554625"/>
                </a:cubicBezTo>
                <a:close/>
                <a:moveTo>
                  <a:pt x="524712" y="461145"/>
                </a:moveTo>
                <a:lnTo>
                  <a:pt x="603689" y="554619"/>
                </a:lnTo>
                <a:cubicBezTo>
                  <a:pt x="610911" y="563368"/>
                  <a:pt x="609836" y="576107"/>
                  <a:pt x="601231" y="583475"/>
                </a:cubicBezTo>
                <a:cubicBezTo>
                  <a:pt x="597390" y="586698"/>
                  <a:pt x="592626" y="588233"/>
                  <a:pt x="588017" y="588233"/>
                </a:cubicBezTo>
                <a:cubicBezTo>
                  <a:pt x="582178" y="588233"/>
                  <a:pt x="576493" y="585777"/>
                  <a:pt x="572344" y="581019"/>
                </a:cubicBezTo>
                <a:lnTo>
                  <a:pt x="492291" y="486010"/>
                </a:lnTo>
                <a:cubicBezTo>
                  <a:pt x="504122" y="479564"/>
                  <a:pt x="515185" y="471122"/>
                  <a:pt x="524712" y="461145"/>
                </a:cubicBezTo>
                <a:close/>
                <a:moveTo>
                  <a:pt x="383066" y="351169"/>
                </a:moveTo>
                <a:cubicBezTo>
                  <a:pt x="367238" y="351169"/>
                  <a:pt x="354331" y="363902"/>
                  <a:pt x="354331" y="379857"/>
                </a:cubicBezTo>
                <a:cubicBezTo>
                  <a:pt x="354331" y="395658"/>
                  <a:pt x="367238" y="408544"/>
                  <a:pt x="383066" y="408544"/>
                </a:cubicBezTo>
                <a:cubicBezTo>
                  <a:pt x="398893" y="408544"/>
                  <a:pt x="411800" y="395658"/>
                  <a:pt x="411800" y="379857"/>
                </a:cubicBezTo>
                <a:cubicBezTo>
                  <a:pt x="411800" y="363902"/>
                  <a:pt x="398893" y="351169"/>
                  <a:pt x="383066" y="351169"/>
                </a:cubicBezTo>
                <a:close/>
                <a:moveTo>
                  <a:pt x="224332" y="351169"/>
                </a:moveTo>
                <a:cubicBezTo>
                  <a:pt x="208505" y="351169"/>
                  <a:pt x="195597" y="363902"/>
                  <a:pt x="195597" y="379857"/>
                </a:cubicBezTo>
                <a:cubicBezTo>
                  <a:pt x="195597" y="395658"/>
                  <a:pt x="208505" y="408544"/>
                  <a:pt x="224332" y="408544"/>
                </a:cubicBezTo>
                <a:cubicBezTo>
                  <a:pt x="240313" y="408544"/>
                  <a:pt x="253221" y="395658"/>
                  <a:pt x="253221" y="379857"/>
                </a:cubicBezTo>
                <a:cubicBezTo>
                  <a:pt x="253221" y="363902"/>
                  <a:pt x="240313" y="351169"/>
                  <a:pt x="224332" y="351169"/>
                </a:cubicBezTo>
                <a:close/>
                <a:moveTo>
                  <a:pt x="155976" y="44315"/>
                </a:moveTo>
                <a:lnTo>
                  <a:pt x="451433" y="44315"/>
                </a:lnTo>
                <a:lnTo>
                  <a:pt x="391358" y="284308"/>
                </a:lnTo>
                <a:lnTo>
                  <a:pt x="216051" y="284308"/>
                </a:lnTo>
                <a:close/>
                <a:moveTo>
                  <a:pt x="122300" y="43892"/>
                </a:moveTo>
                <a:lnTo>
                  <a:pt x="187453" y="304533"/>
                </a:lnTo>
                <a:cubicBezTo>
                  <a:pt x="189297" y="311897"/>
                  <a:pt x="195905" y="316959"/>
                  <a:pt x="203280" y="316959"/>
                </a:cubicBezTo>
                <a:lnTo>
                  <a:pt x="404117" y="316959"/>
                </a:lnTo>
                <a:cubicBezTo>
                  <a:pt x="411647" y="316959"/>
                  <a:pt x="418101" y="311897"/>
                  <a:pt x="419945" y="304533"/>
                </a:cubicBezTo>
                <a:lnTo>
                  <a:pt x="485251" y="43892"/>
                </a:lnTo>
                <a:cubicBezTo>
                  <a:pt x="500464" y="62301"/>
                  <a:pt x="510298" y="85159"/>
                  <a:pt x="511988" y="109858"/>
                </a:cubicBezTo>
                <a:lnTo>
                  <a:pt x="529199" y="360067"/>
                </a:lnTo>
                <a:cubicBezTo>
                  <a:pt x="533501" y="420356"/>
                  <a:pt x="487249" y="469754"/>
                  <a:pt x="426552" y="469754"/>
                </a:cubicBezTo>
                <a:lnTo>
                  <a:pt x="180846" y="469754"/>
                </a:lnTo>
                <a:cubicBezTo>
                  <a:pt x="120149" y="469754"/>
                  <a:pt x="74050" y="420356"/>
                  <a:pt x="78199" y="360067"/>
                </a:cubicBezTo>
                <a:lnTo>
                  <a:pt x="95409" y="109858"/>
                </a:lnTo>
                <a:cubicBezTo>
                  <a:pt x="97100" y="85159"/>
                  <a:pt x="106934" y="62301"/>
                  <a:pt x="122300" y="43892"/>
                </a:cubicBezTo>
                <a:close/>
                <a:moveTo>
                  <a:pt x="213279" y="0"/>
                </a:moveTo>
                <a:lnTo>
                  <a:pt x="394132" y="0"/>
                </a:lnTo>
                <a:cubicBezTo>
                  <a:pt x="411956" y="0"/>
                  <a:pt x="429012" y="4285"/>
                  <a:pt x="444377" y="11784"/>
                </a:cubicBezTo>
                <a:lnTo>
                  <a:pt x="163033" y="11784"/>
                </a:lnTo>
                <a:cubicBezTo>
                  <a:pt x="178552" y="4285"/>
                  <a:pt x="195608" y="0"/>
                  <a:pt x="213279" y="0"/>
                </a:cubicBezTo>
                <a:close/>
              </a:path>
            </a:pathLst>
          </a:custGeom>
          <a:solidFill>
            <a:srgbClr val="44546A"/>
          </a:solidFill>
          <a:ln>
            <a:noFill/>
          </a:ln>
        </p:spPr>
      </p:sp>
      <p:sp>
        <p:nvSpPr>
          <p:cNvPr id="134" name="椭圆 133"/>
          <p:cNvSpPr/>
          <p:nvPr>
            <p:custDataLst>
              <p:tags r:id="rId41"/>
            </p:custDataLst>
          </p:nvPr>
        </p:nvSpPr>
        <p:spPr>
          <a:xfrm>
            <a:off x="3707046" y="3760499"/>
            <a:ext cx="1147492" cy="1130353"/>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ValueBack"/>
          <p:cNvSpPr/>
          <p:nvPr>
            <p:custDataLst>
              <p:tags r:id="rId42"/>
            </p:custDataLst>
          </p:nvPr>
        </p:nvSpPr>
        <p:spPr>
          <a:xfrm>
            <a:off x="6525581" y="2079973"/>
            <a:ext cx="1017279" cy="10172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23" name="ValueBack"/>
          <p:cNvSpPr/>
          <p:nvPr>
            <p:custDataLst>
              <p:tags r:id="rId43"/>
            </p:custDataLst>
          </p:nvPr>
        </p:nvSpPr>
        <p:spPr>
          <a:xfrm>
            <a:off x="6617255" y="2175052"/>
            <a:ext cx="833930" cy="8271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4" name="汽车_004"/>
          <p:cNvSpPr>
            <a:spLocks noChangeAspect="1"/>
          </p:cNvSpPr>
          <p:nvPr>
            <p:custDataLst>
              <p:tags r:id="rId44"/>
            </p:custDataLst>
          </p:nvPr>
        </p:nvSpPr>
        <p:spPr bwMode="auto">
          <a:xfrm>
            <a:off x="6813670" y="2475338"/>
            <a:ext cx="441101" cy="321800"/>
          </a:xfrm>
          <a:custGeom>
            <a:avLst/>
            <a:gdLst>
              <a:gd name="T0" fmla="*/ 3299 w 3460"/>
              <a:gd name="T1" fmla="*/ 0 h 2528"/>
              <a:gd name="T2" fmla="*/ 1721 w 3460"/>
              <a:gd name="T3" fmla="*/ 0 h 2528"/>
              <a:gd name="T4" fmla="*/ 1560 w 3460"/>
              <a:gd name="T5" fmla="*/ 161 h 2528"/>
              <a:gd name="T6" fmla="*/ 1560 w 3460"/>
              <a:gd name="T7" fmla="*/ 496 h 2528"/>
              <a:gd name="T8" fmla="*/ 1089 w 3460"/>
              <a:gd name="T9" fmla="*/ 496 h 2528"/>
              <a:gd name="T10" fmla="*/ 858 w 3460"/>
              <a:gd name="T11" fmla="*/ 608 h 2528"/>
              <a:gd name="T12" fmla="*/ 542 w 3460"/>
              <a:gd name="T13" fmla="*/ 1009 h 2528"/>
              <a:gd name="T14" fmla="*/ 355 w 3460"/>
              <a:gd name="T15" fmla="*/ 1157 h 2528"/>
              <a:gd name="T16" fmla="*/ 133 w 3460"/>
              <a:gd name="T17" fmla="*/ 1259 h 2528"/>
              <a:gd name="T18" fmla="*/ 0 w 3460"/>
              <a:gd name="T19" fmla="*/ 1468 h 2528"/>
              <a:gd name="T20" fmla="*/ 0 w 3460"/>
              <a:gd name="T21" fmla="*/ 2054 h 2528"/>
              <a:gd name="T22" fmla="*/ 157 w 3460"/>
              <a:gd name="T23" fmla="*/ 2211 h 2528"/>
              <a:gd name="T24" fmla="*/ 227 w 3460"/>
              <a:gd name="T25" fmla="*/ 2211 h 2528"/>
              <a:gd name="T26" fmla="*/ 648 w 3460"/>
              <a:gd name="T27" fmla="*/ 2528 h 2528"/>
              <a:gd name="T28" fmla="*/ 1070 w 3460"/>
              <a:gd name="T29" fmla="*/ 2211 h 2528"/>
              <a:gd name="T30" fmla="*/ 2142 w 3460"/>
              <a:gd name="T31" fmla="*/ 2211 h 2528"/>
              <a:gd name="T32" fmla="*/ 2564 w 3460"/>
              <a:gd name="T33" fmla="*/ 2528 h 2528"/>
              <a:gd name="T34" fmla="*/ 2985 w 3460"/>
              <a:gd name="T35" fmla="*/ 2211 h 2528"/>
              <a:gd name="T36" fmla="*/ 3303 w 3460"/>
              <a:gd name="T37" fmla="*/ 2211 h 2528"/>
              <a:gd name="T38" fmla="*/ 3460 w 3460"/>
              <a:gd name="T39" fmla="*/ 2054 h 2528"/>
              <a:gd name="T40" fmla="*/ 3460 w 3460"/>
              <a:gd name="T41" fmla="*/ 1216 h 2528"/>
              <a:gd name="T42" fmla="*/ 3460 w 3460"/>
              <a:gd name="T43" fmla="*/ 653 h 2528"/>
              <a:gd name="T44" fmla="*/ 3460 w 3460"/>
              <a:gd name="T45" fmla="*/ 161 h 2528"/>
              <a:gd name="T46" fmla="*/ 3299 w 3460"/>
              <a:gd name="T47" fmla="*/ 0 h 2528"/>
              <a:gd name="T48" fmla="*/ 648 w 3460"/>
              <a:gd name="T49" fmla="*/ 2307 h 2528"/>
              <a:gd name="T50" fmla="*/ 430 w 3460"/>
              <a:gd name="T51" fmla="*/ 2089 h 2528"/>
              <a:gd name="T52" fmla="*/ 648 w 3460"/>
              <a:gd name="T53" fmla="*/ 1871 h 2528"/>
              <a:gd name="T54" fmla="*/ 866 w 3460"/>
              <a:gd name="T55" fmla="*/ 2089 h 2528"/>
              <a:gd name="T56" fmla="*/ 648 w 3460"/>
              <a:gd name="T57" fmla="*/ 2307 h 2528"/>
              <a:gd name="T58" fmla="*/ 1555 w 3460"/>
              <a:gd name="T59" fmla="*/ 1112 h 2528"/>
              <a:gd name="T60" fmla="*/ 1451 w 3460"/>
              <a:gd name="T61" fmla="*/ 1215 h 2528"/>
              <a:gd name="T62" fmla="*/ 793 w 3460"/>
              <a:gd name="T63" fmla="*/ 1206 h 2528"/>
              <a:gd name="T64" fmla="*/ 752 w 3460"/>
              <a:gd name="T65" fmla="*/ 1122 h 2528"/>
              <a:gd name="T66" fmla="*/ 1011 w 3460"/>
              <a:gd name="T67" fmla="*/ 787 h 2528"/>
              <a:gd name="T68" fmla="*/ 1179 w 3460"/>
              <a:gd name="T69" fmla="*/ 704 h 2528"/>
              <a:gd name="T70" fmla="*/ 1451 w 3460"/>
              <a:gd name="T71" fmla="*/ 704 h 2528"/>
              <a:gd name="T72" fmla="*/ 1555 w 3460"/>
              <a:gd name="T73" fmla="*/ 809 h 2528"/>
              <a:gd name="T74" fmla="*/ 1555 w 3460"/>
              <a:gd name="T75" fmla="*/ 1112 h 2528"/>
              <a:gd name="T76" fmla="*/ 2564 w 3460"/>
              <a:gd name="T77" fmla="*/ 2307 h 2528"/>
              <a:gd name="T78" fmla="*/ 2346 w 3460"/>
              <a:gd name="T79" fmla="*/ 2089 h 2528"/>
              <a:gd name="T80" fmla="*/ 2564 w 3460"/>
              <a:gd name="T81" fmla="*/ 1871 h 2528"/>
              <a:gd name="T82" fmla="*/ 2782 w 3460"/>
              <a:gd name="T83" fmla="*/ 2089 h 2528"/>
              <a:gd name="T84" fmla="*/ 2564 w 3460"/>
              <a:gd name="T85" fmla="*/ 230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0" h="2528">
                <a:moveTo>
                  <a:pt x="3299" y="0"/>
                </a:moveTo>
                <a:lnTo>
                  <a:pt x="1721" y="0"/>
                </a:lnTo>
                <a:cubicBezTo>
                  <a:pt x="1632" y="0"/>
                  <a:pt x="1560" y="72"/>
                  <a:pt x="1560" y="161"/>
                </a:cubicBezTo>
                <a:lnTo>
                  <a:pt x="1560" y="496"/>
                </a:lnTo>
                <a:lnTo>
                  <a:pt x="1089" y="496"/>
                </a:lnTo>
                <a:cubicBezTo>
                  <a:pt x="1009" y="496"/>
                  <a:pt x="907" y="545"/>
                  <a:pt x="858" y="608"/>
                </a:cubicBezTo>
                <a:lnTo>
                  <a:pt x="542" y="1009"/>
                </a:lnTo>
                <a:cubicBezTo>
                  <a:pt x="501" y="1061"/>
                  <a:pt x="415" y="1129"/>
                  <a:pt x="355" y="1157"/>
                </a:cubicBezTo>
                <a:lnTo>
                  <a:pt x="133" y="1259"/>
                </a:lnTo>
                <a:cubicBezTo>
                  <a:pt x="59" y="1294"/>
                  <a:pt x="0" y="1385"/>
                  <a:pt x="0" y="1468"/>
                </a:cubicBezTo>
                <a:lnTo>
                  <a:pt x="0" y="2054"/>
                </a:lnTo>
                <a:cubicBezTo>
                  <a:pt x="0" y="2141"/>
                  <a:pt x="70" y="2211"/>
                  <a:pt x="157" y="2211"/>
                </a:cubicBezTo>
                <a:lnTo>
                  <a:pt x="227" y="2211"/>
                </a:lnTo>
                <a:cubicBezTo>
                  <a:pt x="280" y="2394"/>
                  <a:pt x="449" y="2528"/>
                  <a:pt x="648" y="2528"/>
                </a:cubicBezTo>
                <a:cubicBezTo>
                  <a:pt x="848" y="2528"/>
                  <a:pt x="1017" y="2394"/>
                  <a:pt x="1070" y="2211"/>
                </a:cubicBezTo>
                <a:lnTo>
                  <a:pt x="2142" y="2211"/>
                </a:lnTo>
                <a:cubicBezTo>
                  <a:pt x="2195" y="2394"/>
                  <a:pt x="2364" y="2528"/>
                  <a:pt x="2564" y="2528"/>
                </a:cubicBezTo>
                <a:cubicBezTo>
                  <a:pt x="2763" y="2528"/>
                  <a:pt x="2932" y="2394"/>
                  <a:pt x="2985" y="2211"/>
                </a:cubicBezTo>
                <a:lnTo>
                  <a:pt x="3303" y="2211"/>
                </a:lnTo>
                <a:cubicBezTo>
                  <a:pt x="3389" y="2211"/>
                  <a:pt x="3460" y="2141"/>
                  <a:pt x="3460" y="2054"/>
                </a:cubicBezTo>
                <a:lnTo>
                  <a:pt x="3460" y="1216"/>
                </a:lnTo>
                <a:lnTo>
                  <a:pt x="3460" y="653"/>
                </a:lnTo>
                <a:lnTo>
                  <a:pt x="3460" y="161"/>
                </a:lnTo>
                <a:cubicBezTo>
                  <a:pt x="3460" y="72"/>
                  <a:pt x="3387" y="0"/>
                  <a:pt x="3299" y="0"/>
                </a:cubicBezTo>
                <a:close/>
                <a:moveTo>
                  <a:pt x="648" y="2307"/>
                </a:moveTo>
                <a:cubicBezTo>
                  <a:pt x="528" y="2307"/>
                  <a:pt x="430" y="2209"/>
                  <a:pt x="430" y="2089"/>
                </a:cubicBezTo>
                <a:cubicBezTo>
                  <a:pt x="430" y="1968"/>
                  <a:pt x="528" y="1871"/>
                  <a:pt x="648" y="1871"/>
                </a:cubicBezTo>
                <a:cubicBezTo>
                  <a:pt x="769" y="1871"/>
                  <a:pt x="866" y="1968"/>
                  <a:pt x="866" y="2089"/>
                </a:cubicBezTo>
                <a:cubicBezTo>
                  <a:pt x="866" y="2209"/>
                  <a:pt x="769" y="2307"/>
                  <a:pt x="648" y="2307"/>
                </a:cubicBezTo>
                <a:close/>
                <a:moveTo>
                  <a:pt x="1555" y="1112"/>
                </a:moveTo>
                <a:cubicBezTo>
                  <a:pt x="1555" y="1169"/>
                  <a:pt x="1508" y="1216"/>
                  <a:pt x="1451" y="1215"/>
                </a:cubicBezTo>
                <a:lnTo>
                  <a:pt x="793" y="1206"/>
                </a:lnTo>
                <a:cubicBezTo>
                  <a:pt x="735" y="1205"/>
                  <a:pt x="717" y="1167"/>
                  <a:pt x="752" y="1122"/>
                </a:cubicBezTo>
                <a:lnTo>
                  <a:pt x="1011" y="787"/>
                </a:lnTo>
                <a:cubicBezTo>
                  <a:pt x="1046" y="741"/>
                  <a:pt x="1122" y="704"/>
                  <a:pt x="1179" y="704"/>
                </a:cubicBezTo>
                <a:lnTo>
                  <a:pt x="1451" y="704"/>
                </a:lnTo>
                <a:cubicBezTo>
                  <a:pt x="1508" y="704"/>
                  <a:pt x="1555" y="751"/>
                  <a:pt x="1555" y="809"/>
                </a:cubicBezTo>
                <a:lnTo>
                  <a:pt x="1555" y="1112"/>
                </a:lnTo>
                <a:close/>
                <a:moveTo>
                  <a:pt x="2564" y="2307"/>
                </a:moveTo>
                <a:cubicBezTo>
                  <a:pt x="2443" y="2307"/>
                  <a:pt x="2346" y="2209"/>
                  <a:pt x="2346" y="2089"/>
                </a:cubicBezTo>
                <a:cubicBezTo>
                  <a:pt x="2346" y="1968"/>
                  <a:pt x="2443" y="1871"/>
                  <a:pt x="2564" y="1871"/>
                </a:cubicBezTo>
                <a:cubicBezTo>
                  <a:pt x="2684" y="1871"/>
                  <a:pt x="2782" y="1968"/>
                  <a:pt x="2782" y="2089"/>
                </a:cubicBezTo>
                <a:cubicBezTo>
                  <a:pt x="2782" y="2209"/>
                  <a:pt x="2684" y="2307"/>
                  <a:pt x="2564" y="2307"/>
                </a:cubicBezTo>
                <a:close/>
              </a:path>
            </a:pathLst>
          </a:custGeom>
          <a:solidFill>
            <a:srgbClr val="8497B0"/>
          </a:solidFill>
          <a:ln>
            <a:noFill/>
          </a:ln>
        </p:spPr>
      </p:sp>
      <p:sp>
        <p:nvSpPr>
          <p:cNvPr id="135" name="椭圆 134"/>
          <p:cNvSpPr/>
          <p:nvPr>
            <p:custDataLst>
              <p:tags r:id="rId45"/>
            </p:custDataLst>
          </p:nvPr>
        </p:nvSpPr>
        <p:spPr>
          <a:xfrm>
            <a:off x="6469044" y="2031879"/>
            <a:ext cx="1130352" cy="1113469"/>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ValueBack"/>
          <p:cNvSpPr/>
          <p:nvPr>
            <p:custDataLst>
              <p:tags r:id="rId46"/>
            </p:custDataLst>
          </p:nvPr>
        </p:nvSpPr>
        <p:spPr>
          <a:xfrm>
            <a:off x="7394117" y="3789410"/>
            <a:ext cx="1056392" cy="105639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29" name="ValueBack"/>
          <p:cNvSpPr/>
          <p:nvPr>
            <p:custDataLst>
              <p:tags r:id="rId47"/>
            </p:custDataLst>
          </p:nvPr>
        </p:nvSpPr>
        <p:spPr>
          <a:xfrm>
            <a:off x="7489316" y="3888144"/>
            <a:ext cx="865994" cy="858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7" name="飞机_004"/>
          <p:cNvSpPr>
            <a:spLocks noChangeAspect="1"/>
          </p:cNvSpPr>
          <p:nvPr>
            <p:custDataLst>
              <p:tags r:id="rId48"/>
            </p:custDataLst>
          </p:nvPr>
        </p:nvSpPr>
        <p:spPr bwMode="auto">
          <a:xfrm>
            <a:off x="7728540" y="4181589"/>
            <a:ext cx="387546" cy="367284"/>
          </a:xfrm>
          <a:custGeom>
            <a:avLst/>
            <a:gdLst>
              <a:gd name="T0" fmla="*/ 3025 w 3403"/>
              <a:gd name="T1" fmla="*/ 97 h 3230"/>
              <a:gd name="T2" fmla="*/ 2115 w 3403"/>
              <a:gd name="T3" fmla="*/ 701 h 3230"/>
              <a:gd name="T4" fmla="*/ 1903 w 3403"/>
              <a:gd name="T5" fmla="*/ 468 h 3230"/>
              <a:gd name="T6" fmla="*/ 2010 w 3403"/>
              <a:gd name="T7" fmla="*/ 232 h 3230"/>
              <a:gd name="T8" fmla="*/ 1758 w 3403"/>
              <a:gd name="T9" fmla="*/ 258 h 3230"/>
              <a:gd name="T10" fmla="*/ 1402 w 3403"/>
              <a:gd name="T11" fmla="*/ 463 h 3230"/>
              <a:gd name="T12" fmla="*/ 1066 w 3403"/>
              <a:gd name="T13" fmla="*/ 281 h 3230"/>
              <a:gd name="T14" fmla="*/ 1174 w 3403"/>
              <a:gd name="T15" fmla="*/ 88 h 3230"/>
              <a:gd name="T16" fmla="*/ 808 w 3403"/>
              <a:gd name="T17" fmla="*/ 166 h 3230"/>
              <a:gd name="T18" fmla="*/ 543 w 3403"/>
              <a:gd name="T19" fmla="*/ 298 h 3230"/>
              <a:gd name="T20" fmla="*/ 88 w 3403"/>
              <a:gd name="T21" fmla="*/ 259 h 3230"/>
              <a:gd name="T22" fmla="*/ 17 w 3403"/>
              <a:gd name="T23" fmla="*/ 392 h 3230"/>
              <a:gd name="T24" fmla="*/ 1455 w 3403"/>
              <a:gd name="T25" fmla="*/ 1190 h 3230"/>
              <a:gd name="T26" fmla="*/ 675 w 3403"/>
              <a:gd name="T27" fmla="*/ 2064 h 3230"/>
              <a:gd name="T28" fmla="*/ 343 w 3403"/>
              <a:gd name="T29" fmla="*/ 2106 h 3230"/>
              <a:gd name="T30" fmla="*/ 16 w 3403"/>
              <a:gd name="T31" fmla="*/ 2229 h 3230"/>
              <a:gd name="T32" fmla="*/ 450 w 3403"/>
              <a:gd name="T33" fmla="*/ 2556 h 3230"/>
              <a:gd name="T34" fmla="*/ 751 w 3403"/>
              <a:gd name="T35" fmla="*/ 3027 h 3230"/>
              <a:gd name="T36" fmla="*/ 887 w 3403"/>
              <a:gd name="T37" fmla="*/ 2925 h 3230"/>
              <a:gd name="T38" fmla="*/ 886 w 3403"/>
              <a:gd name="T39" fmla="*/ 2682 h 3230"/>
              <a:gd name="T40" fmla="*/ 1876 w 3403"/>
              <a:gd name="T41" fmla="*/ 1694 h 3230"/>
              <a:gd name="T42" fmla="*/ 2620 w 3403"/>
              <a:gd name="T43" fmla="*/ 3058 h 3230"/>
              <a:gd name="T44" fmla="*/ 2792 w 3403"/>
              <a:gd name="T45" fmla="*/ 2914 h 3230"/>
              <a:gd name="T46" fmla="*/ 2878 w 3403"/>
              <a:gd name="T47" fmla="*/ 2564 h 3230"/>
              <a:gd name="T48" fmla="*/ 3139 w 3403"/>
              <a:gd name="T49" fmla="*/ 2303 h 3230"/>
              <a:gd name="T50" fmla="*/ 2860 w 3403"/>
              <a:gd name="T51" fmla="*/ 2224 h 3230"/>
              <a:gd name="T52" fmla="*/ 2724 w 3403"/>
              <a:gd name="T53" fmla="*/ 1988 h 3230"/>
              <a:gd name="T54" fmla="*/ 2885 w 3403"/>
              <a:gd name="T55" fmla="*/ 1735 h 3230"/>
              <a:gd name="T56" fmla="*/ 3078 w 3403"/>
              <a:gd name="T57" fmla="*/ 1530 h 3230"/>
              <a:gd name="T58" fmla="*/ 2732 w 3403"/>
              <a:gd name="T59" fmla="*/ 1409 h 3230"/>
              <a:gd name="T60" fmla="*/ 2572 w 3403"/>
              <a:gd name="T61" fmla="*/ 1228 h 3230"/>
              <a:gd name="T62" fmla="*/ 3241 w 3403"/>
              <a:gd name="T63" fmla="*/ 456 h 3230"/>
              <a:gd name="T64" fmla="*/ 3399 w 3403"/>
              <a:gd name="T65" fmla="*/ 191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03" h="3230">
                <a:moveTo>
                  <a:pt x="3231" y="22"/>
                </a:moveTo>
                <a:cubicBezTo>
                  <a:pt x="3165" y="21"/>
                  <a:pt x="3087" y="36"/>
                  <a:pt x="3025" y="97"/>
                </a:cubicBezTo>
                <a:lnTo>
                  <a:pt x="2361" y="659"/>
                </a:lnTo>
                <a:cubicBezTo>
                  <a:pt x="2300" y="711"/>
                  <a:pt x="2190" y="729"/>
                  <a:pt x="2115" y="701"/>
                </a:cubicBezTo>
                <a:lnTo>
                  <a:pt x="1956" y="639"/>
                </a:lnTo>
                <a:cubicBezTo>
                  <a:pt x="1882" y="611"/>
                  <a:pt x="1858" y="534"/>
                  <a:pt x="1903" y="468"/>
                </a:cubicBezTo>
                <a:lnTo>
                  <a:pt x="2015" y="303"/>
                </a:lnTo>
                <a:cubicBezTo>
                  <a:pt x="2037" y="272"/>
                  <a:pt x="2028" y="249"/>
                  <a:pt x="2010" y="232"/>
                </a:cubicBezTo>
                <a:cubicBezTo>
                  <a:pt x="1979" y="201"/>
                  <a:pt x="1893" y="177"/>
                  <a:pt x="1841" y="199"/>
                </a:cubicBezTo>
                <a:cubicBezTo>
                  <a:pt x="1793" y="220"/>
                  <a:pt x="1758" y="258"/>
                  <a:pt x="1758" y="258"/>
                </a:cubicBezTo>
                <a:lnTo>
                  <a:pt x="1643" y="383"/>
                </a:lnTo>
                <a:cubicBezTo>
                  <a:pt x="1588" y="442"/>
                  <a:pt x="1481" y="478"/>
                  <a:pt x="1402" y="463"/>
                </a:cubicBezTo>
                <a:lnTo>
                  <a:pt x="1131" y="413"/>
                </a:lnTo>
                <a:cubicBezTo>
                  <a:pt x="1052" y="398"/>
                  <a:pt x="1023" y="339"/>
                  <a:pt x="1066" y="281"/>
                </a:cubicBezTo>
                <a:lnTo>
                  <a:pt x="1143" y="177"/>
                </a:lnTo>
                <a:cubicBezTo>
                  <a:pt x="1170" y="141"/>
                  <a:pt x="1177" y="112"/>
                  <a:pt x="1174" y="88"/>
                </a:cubicBezTo>
                <a:cubicBezTo>
                  <a:pt x="1167" y="35"/>
                  <a:pt x="1068" y="0"/>
                  <a:pt x="1008" y="15"/>
                </a:cubicBezTo>
                <a:cubicBezTo>
                  <a:pt x="947" y="30"/>
                  <a:pt x="860" y="106"/>
                  <a:pt x="808" y="166"/>
                </a:cubicBezTo>
                <a:lnTo>
                  <a:pt x="783" y="194"/>
                </a:lnTo>
                <a:cubicBezTo>
                  <a:pt x="731" y="254"/>
                  <a:pt x="623" y="300"/>
                  <a:pt x="543" y="298"/>
                </a:cubicBezTo>
                <a:lnTo>
                  <a:pt x="315" y="289"/>
                </a:lnTo>
                <a:cubicBezTo>
                  <a:pt x="235" y="286"/>
                  <a:pt x="136" y="255"/>
                  <a:pt x="88" y="259"/>
                </a:cubicBezTo>
                <a:cubicBezTo>
                  <a:pt x="63" y="261"/>
                  <a:pt x="39" y="274"/>
                  <a:pt x="22" y="310"/>
                </a:cubicBezTo>
                <a:cubicBezTo>
                  <a:pt x="22" y="310"/>
                  <a:pt x="6" y="352"/>
                  <a:pt x="17" y="392"/>
                </a:cubicBezTo>
                <a:cubicBezTo>
                  <a:pt x="30" y="436"/>
                  <a:pt x="128" y="482"/>
                  <a:pt x="198" y="521"/>
                </a:cubicBezTo>
                <a:cubicBezTo>
                  <a:pt x="508" y="689"/>
                  <a:pt x="1174" y="1042"/>
                  <a:pt x="1455" y="1190"/>
                </a:cubicBezTo>
                <a:cubicBezTo>
                  <a:pt x="1525" y="1227"/>
                  <a:pt x="1534" y="1301"/>
                  <a:pt x="1474" y="1354"/>
                </a:cubicBezTo>
                <a:lnTo>
                  <a:pt x="675" y="2064"/>
                </a:lnTo>
                <a:cubicBezTo>
                  <a:pt x="615" y="2117"/>
                  <a:pt x="503" y="2145"/>
                  <a:pt x="426" y="2126"/>
                </a:cubicBezTo>
                <a:lnTo>
                  <a:pt x="343" y="2106"/>
                </a:lnTo>
                <a:cubicBezTo>
                  <a:pt x="265" y="2087"/>
                  <a:pt x="171" y="2068"/>
                  <a:pt x="138" y="2084"/>
                </a:cubicBezTo>
                <a:cubicBezTo>
                  <a:pt x="106" y="2100"/>
                  <a:pt x="33" y="2160"/>
                  <a:pt x="16" y="2229"/>
                </a:cubicBezTo>
                <a:cubicBezTo>
                  <a:pt x="0" y="2297"/>
                  <a:pt x="113" y="2381"/>
                  <a:pt x="187" y="2411"/>
                </a:cubicBezTo>
                <a:cubicBezTo>
                  <a:pt x="276" y="2448"/>
                  <a:pt x="384" y="2486"/>
                  <a:pt x="450" y="2556"/>
                </a:cubicBezTo>
                <a:cubicBezTo>
                  <a:pt x="534" y="2647"/>
                  <a:pt x="587" y="2760"/>
                  <a:pt x="619" y="2847"/>
                </a:cubicBezTo>
                <a:cubicBezTo>
                  <a:pt x="647" y="2922"/>
                  <a:pt x="693" y="3036"/>
                  <a:pt x="751" y="3027"/>
                </a:cubicBezTo>
                <a:cubicBezTo>
                  <a:pt x="800" y="3019"/>
                  <a:pt x="841" y="2975"/>
                  <a:pt x="841" y="2975"/>
                </a:cubicBezTo>
                <a:cubicBezTo>
                  <a:pt x="841" y="2975"/>
                  <a:pt x="861" y="2953"/>
                  <a:pt x="887" y="2925"/>
                </a:cubicBezTo>
                <a:cubicBezTo>
                  <a:pt x="912" y="2897"/>
                  <a:pt x="917" y="2812"/>
                  <a:pt x="898" y="2734"/>
                </a:cubicBezTo>
                <a:lnTo>
                  <a:pt x="886" y="2682"/>
                </a:lnTo>
                <a:cubicBezTo>
                  <a:pt x="867" y="2604"/>
                  <a:pt x="902" y="2500"/>
                  <a:pt x="963" y="2449"/>
                </a:cubicBezTo>
                <a:lnTo>
                  <a:pt x="1876" y="1694"/>
                </a:lnTo>
                <a:cubicBezTo>
                  <a:pt x="1938" y="1643"/>
                  <a:pt x="2014" y="1661"/>
                  <a:pt x="2046" y="1735"/>
                </a:cubicBezTo>
                <a:lnTo>
                  <a:pt x="2620" y="3058"/>
                </a:lnTo>
                <a:cubicBezTo>
                  <a:pt x="2652" y="3131"/>
                  <a:pt x="2767" y="3230"/>
                  <a:pt x="2792" y="3154"/>
                </a:cubicBezTo>
                <a:cubicBezTo>
                  <a:pt x="2806" y="3111"/>
                  <a:pt x="2810" y="3037"/>
                  <a:pt x="2792" y="2914"/>
                </a:cubicBezTo>
                <a:cubicBezTo>
                  <a:pt x="2792" y="2914"/>
                  <a:pt x="2786" y="2856"/>
                  <a:pt x="2779" y="2784"/>
                </a:cubicBezTo>
                <a:cubicBezTo>
                  <a:pt x="2771" y="2713"/>
                  <a:pt x="2815" y="2614"/>
                  <a:pt x="2878" y="2564"/>
                </a:cubicBezTo>
                <a:lnTo>
                  <a:pt x="3064" y="2414"/>
                </a:lnTo>
                <a:cubicBezTo>
                  <a:pt x="3064" y="2414"/>
                  <a:pt x="3118" y="2373"/>
                  <a:pt x="3139" y="2303"/>
                </a:cubicBezTo>
                <a:cubicBezTo>
                  <a:pt x="3160" y="2230"/>
                  <a:pt x="3103" y="2133"/>
                  <a:pt x="3056" y="2140"/>
                </a:cubicBezTo>
                <a:cubicBezTo>
                  <a:pt x="3009" y="2147"/>
                  <a:pt x="2924" y="2194"/>
                  <a:pt x="2860" y="2224"/>
                </a:cubicBezTo>
                <a:cubicBezTo>
                  <a:pt x="2796" y="2253"/>
                  <a:pt x="2739" y="2213"/>
                  <a:pt x="2734" y="2133"/>
                </a:cubicBezTo>
                <a:lnTo>
                  <a:pt x="2724" y="1988"/>
                </a:lnTo>
                <a:cubicBezTo>
                  <a:pt x="2719" y="1908"/>
                  <a:pt x="2769" y="1808"/>
                  <a:pt x="2837" y="1765"/>
                </a:cubicBezTo>
                <a:lnTo>
                  <a:pt x="2885" y="1735"/>
                </a:lnTo>
                <a:cubicBezTo>
                  <a:pt x="2953" y="1692"/>
                  <a:pt x="3053" y="1607"/>
                  <a:pt x="3078" y="1531"/>
                </a:cubicBezTo>
                <a:cubicBezTo>
                  <a:pt x="3078" y="1531"/>
                  <a:pt x="3078" y="1531"/>
                  <a:pt x="3078" y="1530"/>
                </a:cubicBezTo>
                <a:cubicBezTo>
                  <a:pt x="3103" y="1454"/>
                  <a:pt x="3027" y="1359"/>
                  <a:pt x="2970" y="1355"/>
                </a:cubicBezTo>
                <a:cubicBezTo>
                  <a:pt x="2914" y="1351"/>
                  <a:pt x="2809" y="1389"/>
                  <a:pt x="2732" y="1409"/>
                </a:cubicBezTo>
                <a:cubicBezTo>
                  <a:pt x="2656" y="1429"/>
                  <a:pt x="2587" y="1381"/>
                  <a:pt x="2579" y="1301"/>
                </a:cubicBezTo>
                <a:lnTo>
                  <a:pt x="2572" y="1228"/>
                </a:lnTo>
                <a:cubicBezTo>
                  <a:pt x="2564" y="1148"/>
                  <a:pt x="2605" y="1040"/>
                  <a:pt x="2664" y="985"/>
                </a:cubicBezTo>
                <a:lnTo>
                  <a:pt x="3241" y="456"/>
                </a:lnTo>
                <a:cubicBezTo>
                  <a:pt x="3300" y="402"/>
                  <a:pt x="3385" y="301"/>
                  <a:pt x="3396" y="222"/>
                </a:cubicBezTo>
                <a:cubicBezTo>
                  <a:pt x="3398" y="212"/>
                  <a:pt x="3399" y="202"/>
                  <a:pt x="3399" y="191"/>
                </a:cubicBezTo>
                <a:cubicBezTo>
                  <a:pt x="3403" y="111"/>
                  <a:pt x="3311" y="24"/>
                  <a:pt x="3231" y="22"/>
                </a:cubicBezTo>
                <a:close/>
              </a:path>
            </a:pathLst>
          </a:custGeom>
          <a:solidFill>
            <a:srgbClr val="305892"/>
          </a:solidFill>
          <a:ln>
            <a:noFill/>
          </a:ln>
        </p:spPr>
      </p:sp>
      <p:sp>
        <p:nvSpPr>
          <p:cNvPr id="136" name="椭圆 135"/>
          <p:cNvSpPr/>
          <p:nvPr>
            <p:custDataLst>
              <p:tags r:id="rId49"/>
            </p:custDataLst>
          </p:nvPr>
        </p:nvSpPr>
        <p:spPr>
          <a:xfrm>
            <a:off x="7335601" y="3739657"/>
            <a:ext cx="1173424" cy="1155898"/>
          </a:xfrm>
          <a:prstGeom prst="ellipse">
            <a:avLst/>
          </a:prstGeom>
          <a:no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PA-ValueShape "/>
          <p:cNvSpPr/>
          <p:nvPr>
            <p:custDataLst>
              <p:tags r:id="rId50"/>
            </p:custDataLst>
          </p:nvPr>
        </p:nvSpPr>
        <p:spPr>
          <a:xfrm>
            <a:off x="3752850" y="3844925"/>
            <a:ext cx="1056640" cy="1056640"/>
          </a:xfrm>
          <a:prstGeom prst="blockArc">
            <a:avLst>
              <a:gd name="adj1" fmla="val 16199997"/>
              <a:gd name="adj2" fmla="val 18295200"/>
              <a:gd name="adj3" fmla="val 9300"/>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4546A"/>
              </a:solidFill>
            </a:endParaRPr>
          </a:p>
        </p:txBody>
      </p:sp>
      <p:sp>
        <p:nvSpPr>
          <p:cNvPr id="19" name="PA-任意多边形 4"/>
          <p:cNvSpPr/>
          <p:nvPr>
            <p:custDataLst>
              <p:tags r:id="rId51"/>
            </p:custDataLst>
          </p:nvPr>
        </p:nvSpPr>
        <p:spPr>
          <a:xfrm>
            <a:off x="3472815" y="3844925"/>
            <a:ext cx="1336040" cy="1056005"/>
          </a:xfrm>
          <a:custGeom>
            <a:avLst/>
            <a:gdLst>
              <a:gd name="connisteX0" fmla="*/ 0 w 1336040"/>
              <a:gd name="connsiteY0" fmla="*/ 0 h 1056005"/>
              <a:gd name="connisteX1" fmla="*/ 1336040 w 1336040"/>
              <a:gd name="connsiteY1" fmla="*/ 0 h 1056005"/>
              <a:gd name="connisteX2" fmla="*/ 1336040 w 1336040"/>
              <a:gd name="connsiteY2" fmla="*/ 1056005 h 1056005"/>
              <a:gd name="connisteX3" fmla="*/ 0 w 1336040"/>
              <a:gd name="connsiteY3" fmla="*/ 1056005 h 1056005"/>
              <a:gd name="connisteX4" fmla="*/ 0 w 1336040"/>
              <a:gd name="connsiteY4" fmla="*/ 0 h 105600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336040" h="1056005">
                <a:moveTo>
                  <a:pt x="0" y="0"/>
                </a:moveTo>
                <a:lnTo>
                  <a:pt x="1336040" y="0"/>
                </a:lnTo>
                <a:lnTo>
                  <a:pt x="1336040" y="1056005"/>
                </a:lnTo>
                <a:lnTo>
                  <a:pt x="0" y="1056005"/>
                </a:lnTo>
                <a:lnTo>
                  <a:pt x="0" y="0"/>
                </a:lnTo>
                <a:close/>
              </a:path>
            </a:pathLst>
          </a:custGeom>
        </p:spPr>
      </p:sp>
      <p:sp>
        <p:nvSpPr>
          <p:cNvPr id="29" name="PA-任意多边形 10"/>
          <p:cNvSpPr/>
          <p:nvPr>
            <p:custDataLst>
              <p:tags r:id="rId52"/>
            </p:custDataLst>
          </p:nvPr>
        </p:nvSpPr>
        <p:spPr>
          <a:xfrm>
            <a:off x="3472815" y="3844925"/>
            <a:ext cx="1565275" cy="1056640"/>
          </a:xfrm>
          <a:custGeom>
            <a:avLst/>
            <a:gdLst>
              <a:gd name="connisteX0" fmla="*/ 0 w 1565275"/>
              <a:gd name="connsiteY0" fmla="*/ 0 h 1056640"/>
              <a:gd name="connisteX1" fmla="*/ 1565275 w 1565275"/>
              <a:gd name="connsiteY1" fmla="*/ 0 h 1056640"/>
              <a:gd name="connisteX2" fmla="*/ 1565275 w 1565275"/>
              <a:gd name="connsiteY2" fmla="*/ 1056640 h 1056640"/>
              <a:gd name="connisteX3" fmla="*/ 0 w 1565275"/>
              <a:gd name="connsiteY3" fmla="*/ 1056640 h 1056640"/>
              <a:gd name="connisteX4" fmla="*/ 0 w 1565275"/>
              <a:gd name="connsiteY4" fmla="*/ 0 h 10566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565275" h="1056640">
                <a:moveTo>
                  <a:pt x="0" y="0"/>
                </a:moveTo>
                <a:lnTo>
                  <a:pt x="1565275" y="0"/>
                </a:lnTo>
                <a:lnTo>
                  <a:pt x="1565275" y="1056640"/>
                </a:lnTo>
                <a:lnTo>
                  <a:pt x="0" y="1056640"/>
                </a:lnTo>
                <a:lnTo>
                  <a:pt x="0" y="0"/>
                </a:lnTo>
                <a:close/>
              </a:path>
            </a:pathLst>
          </a:custGeom>
        </p:spPr>
      </p:sp>
      <p:sp>
        <p:nvSpPr>
          <p:cNvPr id="112" name="PA-ValueShape "/>
          <p:cNvSpPr/>
          <p:nvPr>
            <p:custDataLst>
              <p:tags r:id="rId53"/>
            </p:custDataLst>
          </p:nvPr>
        </p:nvSpPr>
        <p:spPr>
          <a:xfrm>
            <a:off x="4653280" y="2129790"/>
            <a:ext cx="1017270" cy="1017270"/>
          </a:xfrm>
          <a:prstGeom prst="blockArc">
            <a:avLst>
              <a:gd name="adj1" fmla="val 16199997"/>
              <a:gd name="adj2" fmla="val 18295200"/>
              <a:gd name="adj3" fmla="val 9300"/>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PA-任意多边形 6"/>
          <p:cNvSpPr/>
          <p:nvPr>
            <p:custDataLst>
              <p:tags r:id="rId54"/>
            </p:custDataLst>
          </p:nvPr>
        </p:nvSpPr>
        <p:spPr>
          <a:xfrm>
            <a:off x="3560445" y="2129790"/>
            <a:ext cx="2109470" cy="1017270"/>
          </a:xfrm>
          <a:custGeom>
            <a:avLst/>
            <a:gdLst>
              <a:gd name="connisteX0" fmla="*/ 0 w 2109470"/>
              <a:gd name="connsiteY0" fmla="*/ 0 h 1017270"/>
              <a:gd name="connisteX1" fmla="*/ 2109470 w 2109470"/>
              <a:gd name="connsiteY1" fmla="*/ 0 h 1017270"/>
              <a:gd name="connisteX2" fmla="*/ 2109470 w 2109470"/>
              <a:gd name="connsiteY2" fmla="*/ 1017270 h 1017270"/>
              <a:gd name="connisteX3" fmla="*/ 0 w 2109470"/>
              <a:gd name="connsiteY3" fmla="*/ 1017270 h 1017270"/>
              <a:gd name="connisteX4" fmla="*/ 0 w 2109470"/>
              <a:gd name="connsiteY4" fmla="*/ 0 h 10172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109470" h="1017270">
                <a:moveTo>
                  <a:pt x="0" y="0"/>
                </a:moveTo>
                <a:lnTo>
                  <a:pt x="2109470" y="0"/>
                </a:lnTo>
                <a:lnTo>
                  <a:pt x="2109470" y="1017270"/>
                </a:lnTo>
                <a:lnTo>
                  <a:pt x="0" y="1017270"/>
                </a:lnTo>
                <a:lnTo>
                  <a:pt x="0" y="0"/>
                </a:lnTo>
                <a:close/>
              </a:path>
            </a:pathLst>
          </a:custGeom>
        </p:spPr>
      </p:sp>
      <p:sp>
        <p:nvSpPr>
          <p:cNvPr id="41" name="PA-任意多边形 15"/>
          <p:cNvSpPr/>
          <p:nvPr>
            <p:custDataLst>
              <p:tags r:id="rId55"/>
            </p:custDataLst>
          </p:nvPr>
        </p:nvSpPr>
        <p:spPr>
          <a:xfrm>
            <a:off x="3560445" y="2129790"/>
            <a:ext cx="3126105" cy="1017270"/>
          </a:xfrm>
          <a:custGeom>
            <a:avLst/>
            <a:gdLst>
              <a:gd name="connisteX0" fmla="*/ 0 w 3126105"/>
              <a:gd name="connsiteY0" fmla="*/ 0 h 1017270"/>
              <a:gd name="connisteX1" fmla="*/ 3126105 w 3126105"/>
              <a:gd name="connsiteY1" fmla="*/ 0 h 1017270"/>
              <a:gd name="connisteX2" fmla="*/ 3126105 w 3126105"/>
              <a:gd name="connsiteY2" fmla="*/ 1017270 h 1017270"/>
              <a:gd name="connisteX3" fmla="*/ 0 w 3126105"/>
              <a:gd name="connsiteY3" fmla="*/ 1017270 h 1017270"/>
              <a:gd name="connisteX4" fmla="*/ 0 w 3126105"/>
              <a:gd name="connsiteY4" fmla="*/ 0 h 10172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126105" h="1017270">
                <a:moveTo>
                  <a:pt x="0" y="0"/>
                </a:moveTo>
                <a:lnTo>
                  <a:pt x="3126105" y="0"/>
                </a:lnTo>
                <a:lnTo>
                  <a:pt x="3126105" y="1017270"/>
                </a:lnTo>
                <a:lnTo>
                  <a:pt x="0" y="1017270"/>
                </a:lnTo>
                <a:lnTo>
                  <a:pt x="0" y="0"/>
                </a:lnTo>
                <a:close/>
              </a:path>
            </a:pathLst>
          </a:custGeom>
        </p:spPr>
      </p:sp>
      <p:sp>
        <p:nvSpPr>
          <p:cNvPr id="124" name="PA-ValueShape "/>
          <p:cNvSpPr/>
          <p:nvPr>
            <p:custDataLst>
              <p:tags r:id="rId56"/>
            </p:custDataLst>
          </p:nvPr>
        </p:nvSpPr>
        <p:spPr>
          <a:xfrm>
            <a:off x="6488430" y="2080260"/>
            <a:ext cx="1017270" cy="1017270"/>
          </a:xfrm>
          <a:prstGeom prst="blockArc">
            <a:avLst>
              <a:gd name="adj1" fmla="val 16199997"/>
              <a:gd name="adj2" fmla="val 18446400"/>
              <a:gd name="adj3" fmla="val 9300"/>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PA-任意多边形 8"/>
          <p:cNvSpPr/>
          <p:nvPr>
            <p:custDataLst>
              <p:tags r:id="rId57"/>
            </p:custDataLst>
          </p:nvPr>
        </p:nvSpPr>
        <p:spPr>
          <a:xfrm>
            <a:off x="5395595" y="2079625"/>
            <a:ext cx="2109470" cy="1017270"/>
          </a:xfrm>
          <a:custGeom>
            <a:avLst/>
            <a:gdLst>
              <a:gd name="connisteX0" fmla="*/ 0 w 2109470"/>
              <a:gd name="connsiteY0" fmla="*/ 0 h 1017270"/>
              <a:gd name="connisteX1" fmla="*/ 2109470 w 2109470"/>
              <a:gd name="connsiteY1" fmla="*/ 0 h 1017270"/>
              <a:gd name="connisteX2" fmla="*/ 2109470 w 2109470"/>
              <a:gd name="connsiteY2" fmla="*/ 1017270 h 1017270"/>
              <a:gd name="connisteX3" fmla="*/ 0 w 2109470"/>
              <a:gd name="connsiteY3" fmla="*/ 1017270 h 1017270"/>
              <a:gd name="connisteX4" fmla="*/ 0 w 2109470"/>
              <a:gd name="connsiteY4" fmla="*/ 0 h 10172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109470" h="1017270">
                <a:moveTo>
                  <a:pt x="0" y="0"/>
                </a:moveTo>
                <a:lnTo>
                  <a:pt x="2109470" y="0"/>
                </a:lnTo>
                <a:lnTo>
                  <a:pt x="2109470" y="1017270"/>
                </a:lnTo>
                <a:lnTo>
                  <a:pt x="0" y="1017270"/>
                </a:lnTo>
                <a:lnTo>
                  <a:pt x="0" y="0"/>
                </a:lnTo>
                <a:close/>
              </a:path>
            </a:pathLst>
          </a:custGeom>
        </p:spPr>
      </p:sp>
      <p:sp>
        <p:nvSpPr>
          <p:cNvPr id="45" name="PA-任意多边形 17"/>
          <p:cNvSpPr/>
          <p:nvPr>
            <p:custDataLst>
              <p:tags r:id="rId58"/>
            </p:custDataLst>
          </p:nvPr>
        </p:nvSpPr>
        <p:spPr>
          <a:xfrm>
            <a:off x="5395595" y="2079625"/>
            <a:ext cx="3126105" cy="1017905"/>
          </a:xfrm>
          <a:custGeom>
            <a:avLst/>
            <a:gdLst>
              <a:gd name="connisteX0" fmla="*/ 0 w 3126105"/>
              <a:gd name="connsiteY0" fmla="*/ 0 h 1017905"/>
              <a:gd name="connisteX1" fmla="*/ 3126105 w 3126105"/>
              <a:gd name="connsiteY1" fmla="*/ 0 h 1017905"/>
              <a:gd name="connisteX2" fmla="*/ 3126105 w 3126105"/>
              <a:gd name="connsiteY2" fmla="*/ 1017905 h 1017905"/>
              <a:gd name="connisteX3" fmla="*/ 0 w 3126105"/>
              <a:gd name="connsiteY3" fmla="*/ 1017905 h 1017905"/>
              <a:gd name="connisteX4" fmla="*/ 0 w 3126105"/>
              <a:gd name="connsiteY4" fmla="*/ 0 h 101790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126105" h="1017905">
                <a:moveTo>
                  <a:pt x="0" y="0"/>
                </a:moveTo>
                <a:lnTo>
                  <a:pt x="3126105" y="0"/>
                </a:lnTo>
                <a:lnTo>
                  <a:pt x="3126105" y="1017905"/>
                </a:lnTo>
                <a:lnTo>
                  <a:pt x="0" y="1017905"/>
                </a:lnTo>
                <a:lnTo>
                  <a:pt x="0" y="0"/>
                </a:lnTo>
                <a:close/>
              </a:path>
            </a:pathLst>
          </a:custGeom>
        </p:spPr>
      </p:sp>
      <p:sp>
        <p:nvSpPr>
          <p:cNvPr id="130" name="PA-ValueShape "/>
          <p:cNvSpPr/>
          <p:nvPr>
            <p:custDataLst>
              <p:tags r:id="rId59"/>
            </p:custDataLst>
          </p:nvPr>
        </p:nvSpPr>
        <p:spPr>
          <a:xfrm>
            <a:off x="7393940" y="3837305"/>
            <a:ext cx="1056640" cy="1056640"/>
          </a:xfrm>
          <a:prstGeom prst="blockArc">
            <a:avLst>
              <a:gd name="adj1" fmla="val 16199997"/>
              <a:gd name="adj2" fmla="val 9784801"/>
              <a:gd name="adj3" fmla="val 9300"/>
            </a:avLst>
          </a:prstGeom>
          <a:solidFill>
            <a:srgbClr val="305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PA-任意多边形 112"/>
          <p:cNvSpPr/>
          <p:nvPr>
            <p:custDataLst>
              <p:tags r:id="rId60"/>
            </p:custDataLst>
          </p:nvPr>
        </p:nvSpPr>
        <p:spPr>
          <a:xfrm>
            <a:off x="7343775" y="3836670"/>
            <a:ext cx="1106805" cy="1056640"/>
          </a:xfrm>
          <a:custGeom>
            <a:avLst/>
            <a:gdLst>
              <a:gd name="connisteX0" fmla="*/ 0 w 1106805"/>
              <a:gd name="connsiteY0" fmla="*/ 0 h 1056640"/>
              <a:gd name="connisteX1" fmla="*/ 1106805 w 1106805"/>
              <a:gd name="connsiteY1" fmla="*/ 0 h 1056640"/>
              <a:gd name="connisteX2" fmla="*/ 1106805 w 1106805"/>
              <a:gd name="connsiteY2" fmla="*/ 1056640 h 1056640"/>
              <a:gd name="connisteX3" fmla="*/ 0 w 1106805"/>
              <a:gd name="connsiteY3" fmla="*/ 1056640 h 1056640"/>
              <a:gd name="connisteX4" fmla="*/ 0 w 1106805"/>
              <a:gd name="connsiteY4" fmla="*/ 0 h 10566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106805" h="1056640">
                <a:moveTo>
                  <a:pt x="0" y="0"/>
                </a:moveTo>
                <a:lnTo>
                  <a:pt x="1106805" y="0"/>
                </a:lnTo>
                <a:lnTo>
                  <a:pt x="1106805" y="1056640"/>
                </a:lnTo>
                <a:lnTo>
                  <a:pt x="0" y="1056640"/>
                </a:lnTo>
                <a:lnTo>
                  <a:pt x="0" y="0"/>
                </a:lnTo>
                <a:close/>
              </a:path>
            </a:pathLst>
          </a:custGeom>
        </p:spPr>
      </p:sp>
      <p:sp>
        <p:nvSpPr>
          <p:cNvPr id="20" name="圆角矩形 19"/>
          <p:cNvSpPr/>
          <p:nvPr/>
        </p:nvSpPr>
        <p:spPr>
          <a:xfrm>
            <a:off x="461010" y="1341755"/>
            <a:ext cx="10666730" cy="484505"/>
          </a:xfrm>
          <a:prstGeom prst="roundRect">
            <a:avLst/>
          </a:prstGeom>
          <a:noFill/>
          <a:ln w="19050" cmpd="sng">
            <a:solidFill>
              <a:srgbClr val="4472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74040" y="1400175"/>
            <a:ext cx="10428605" cy="368300"/>
          </a:xfrm>
          <a:prstGeom prst="rect">
            <a:avLst/>
          </a:prstGeom>
          <a:noFill/>
        </p:spPr>
        <p:txBody>
          <a:bodyPr wrap="square" rtlCol="0">
            <a:spAutoFit/>
          </a:bodyPr>
          <a:lstStyle/>
          <a:p>
            <a:r>
              <a:rPr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2021 年度证券公司及其从业人员</a:t>
            </a:r>
            <a:r>
              <a:rPr lang="zh-CN"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处罚情况：</a:t>
            </a:r>
            <a:endParaRPr lang="zh-CN"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4000" fill="hold">
                                          <p:stCondLst>
                                            <p:cond delay="0"/>
                                          </p:stCondLst>
                                        </p:cTn>
                                        <p:tgtEl>
                                          <p:spTgt spid="104"/>
                                        </p:tgtEl>
                                        <p:attrNameLst>
                                          <p:attrName>style.visibility</p:attrName>
                                        </p:attrNameLst>
                                      </p:cBhvr>
                                      <p:to>
                                        <p:strVal val="visible"/>
                                      </p:to>
                                    </p:set>
                                    <p:animEffect transition="in" filter="wheel(1)">
                                      <p:cBhvr>
                                        <p:cTn id="7" dur="4000"/>
                                        <p:tgtEl>
                                          <p:spTgt spid="104"/>
                                        </p:tgtEl>
                                      </p:cBhvr>
                                    </p:animEffect>
                                  </p:childTnLst>
                                </p:cTn>
                              </p:par>
                              <p:par>
                                <p:cTn id="8" presetID="1" presetClass="entr" presetSubtype="0" fill="hold" grpId="6" nodeType="withEffect">
                                  <p:stCondLst>
                                    <p:cond delay="0"/>
                                  </p:stCondLst>
                                  <p:childTnLst>
                                    <p:set>
                                      <p:cBhvr>
                                        <p:cTn id="9" dur="2000" fill="hold">
                                          <p:stCondLst>
                                            <p:cond delay="0"/>
                                          </p:stCondLst>
                                        </p:cTn>
                                        <p:tgtEl>
                                          <p:spTgt spid="88"/>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10" dur="2000" fill="hold"/>
                                              <p:tgtEl>
                                                <p:spTgt spid="88"/>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4000" fill="hold">
                                          <p:stCondLst>
                                            <p:cond delay="0"/>
                                          </p:stCondLst>
                                        </p:cTn>
                                        <p:tgtEl>
                                          <p:spTgt spid="112"/>
                                        </p:tgtEl>
                                        <p:attrNameLst>
                                          <p:attrName>style.visibility</p:attrName>
                                        </p:attrNameLst>
                                      </p:cBhvr>
                                      <p:to>
                                        <p:strVal val="visible"/>
                                      </p:to>
                                    </p:set>
                                    <p:animEffect transition="in" filter="wheel(1)">
                                      <p:cBhvr>
                                        <p:cTn id="15" dur="4000"/>
                                        <p:tgtEl>
                                          <p:spTgt spid="112"/>
                                        </p:tgtEl>
                                      </p:cBhvr>
                                    </p:animEffect>
                                  </p:childTnLst>
                                </p:cTn>
                              </p:par>
                              <p:par>
                                <p:cTn id="16" presetID="1" presetClass="entr" presetSubtype="0" fill="hold" grpId="6" nodeType="withEffect">
                                  <p:stCondLst>
                                    <p:cond delay="0"/>
                                  </p:stCondLst>
                                  <p:childTnLst>
                                    <p:set>
                                      <p:cBhvr>
                                        <p:cTn id="17" dur="2000" fill="hold">
                                          <p:stCondLst>
                                            <p:cond delay="0"/>
                                          </p:stCondLst>
                                        </p:cTn>
                                        <p:tgtEl>
                                          <p:spTgt spid="91"/>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18" dur="2000" fill="hold"/>
                                              <p:tgtEl>
                                                <p:spTgt spid="91"/>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4000" fill="hold">
                                          <p:stCondLst>
                                            <p:cond delay="0"/>
                                          </p:stCondLst>
                                        </p:cTn>
                                        <p:tgtEl>
                                          <p:spTgt spid="124"/>
                                        </p:tgtEl>
                                        <p:attrNameLst>
                                          <p:attrName>style.visibility</p:attrName>
                                        </p:attrNameLst>
                                      </p:cBhvr>
                                      <p:to>
                                        <p:strVal val="visible"/>
                                      </p:to>
                                    </p:set>
                                    <p:animEffect transition="in" filter="wheel(1)">
                                      <p:cBhvr>
                                        <p:cTn id="23" dur="4000"/>
                                        <p:tgtEl>
                                          <p:spTgt spid="124"/>
                                        </p:tgtEl>
                                      </p:cBhvr>
                                    </p:animEffect>
                                  </p:childTnLst>
                                </p:cTn>
                              </p:par>
                              <p:par>
                                <p:cTn id="24" presetID="1" presetClass="entr" presetSubtype="0" fill="hold" grpId="6" nodeType="withEffect">
                                  <p:stCondLst>
                                    <p:cond delay="0"/>
                                  </p:stCondLst>
                                  <p:childTnLst>
                                    <p:set>
                                      <p:cBhvr>
                                        <p:cTn id="25" dur="2000" fill="hold">
                                          <p:stCondLst>
                                            <p:cond delay="0"/>
                                          </p:stCondLst>
                                        </p:cTn>
                                        <p:tgtEl>
                                          <p:spTgt spid="82"/>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26" dur="2000" fill="hold"/>
                                              <p:tgtEl>
                                                <p:spTgt spid="82"/>
                                              </p:tgtEl>
                                              <p:attrNameLst>
                                                <p:attrName>num.show</p:attrName>
                                              </p:attrNameLst>
                                            </p:cBhvr>
                                            <p:tavLst>
                                              <p:tav tm="0">
                                                <p:val>
                                                  <p:fltVal val="0"/>
                                                </p:val>
                                              </p:tav>
                                              <p:tav tm="100000">
                                                <p:val>
                                                  <p:strVal val="#ppt_v"/>
                                                </p:val>
                                              </p:tav>
                                            </p:tavLst>
                                          </p:anim>
                                        </wppc:dynamicDigit>
                                      </p:ext>
                                    </p:extLs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2845" fill="hold">
                                          <p:stCondLst>
                                            <p:cond delay="0"/>
                                          </p:stCondLst>
                                        </p:cTn>
                                        <p:tgtEl>
                                          <p:spTgt spid="130"/>
                                        </p:tgtEl>
                                        <p:attrNameLst>
                                          <p:attrName>style.visibility</p:attrName>
                                        </p:attrNameLst>
                                      </p:cBhvr>
                                      <p:to>
                                        <p:strVal val="visible"/>
                                      </p:to>
                                    </p:set>
                                    <p:animEffect transition="in" filter="wheel(1)">
                                      <p:cBhvr>
                                        <p:cTn id="31" dur="2845"/>
                                        <p:tgtEl>
                                          <p:spTgt spid="130"/>
                                        </p:tgtEl>
                                      </p:cBhvr>
                                    </p:animEffect>
                                  </p:childTnLst>
                                </p:cTn>
                              </p:par>
                              <p:par>
                                <p:cTn id="32" presetID="1" presetClass="entr" presetSubtype="0" fill="hold" grpId="6" nodeType="withEffect">
                                  <p:stCondLst>
                                    <p:cond delay="0"/>
                                  </p:stCondLst>
                                  <p:childTnLst>
                                    <p:set>
                                      <p:cBhvr>
                                        <p:cTn id="33" dur="2000" fill="hold">
                                          <p:stCondLst>
                                            <p:cond delay="0"/>
                                          </p:stCondLst>
                                        </p:cTn>
                                        <p:tgtEl>
                                          <p:spTgt spid="79"/>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34" dur="2000" fill="hold"/>
                                              <p:tgtEl>
                                                <p:spTgt spid="79"/>
                                              </p:tgtEl>
                                              <p:attrNameLst>
                                                <p:attrName>num.show</p:attrName>
                                              </p:attrNameLst>
                                            </p:cBhvr>
                                            <p:tavLst>
                                              <p:tav tm="0">
                                                <p:val>
                                                  <p:fltVal val="0"/>
                                                </p:val>
                                              </p:tav>
                                              <p:tav tm="100000">
                                                <p:val>
                                                  <p:strVal val="#ppt_v"/>
                                                </p:val>
                                              </p:tav>
                                            </p:tavLst>
                                          </p:anim>
                                        </wppc:dynamicDigit>
                                      </p:ext>
                                    </p:extLs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bldLvl="0" animBg="1"/>
      <p:bldP spid="79" grpId="2" animBg="1"/>
      <p:bldP spid="79" grpId="3" animBg="1"/>
      <p:bldP spid="79" grpId="4" animBg="1"/>
      <p:bldP spid="79" grpId="5" animBg="1"/>
      <p:bldP spid="82" grpId="0" animBg="1"/>
      <p:bldP spid="82" grpId="1" bldLvl="0" animBg="1"/>
      <p:bldP spid="82" grpId="2" animBg="1"/>
      <p:bldP spid="82" grpId="3" animBg="1"/>
      <p:bldP spid="82" grpId="4" animBg="1"/>
      <p:bldP spid="82" grpId="5" animBg="1"/>
      <p:bldP spid="88" grpId="0" animBg="1"/>
      <p:bldP spid="88" grpId="1" bldLvl="0" animBg="1"/>
      <p:bldP spid="88" grpId="2" animBg="1"/>
      <p:bldP spid="88" grpId="3" animBg="1"/>
      <p:bldP spid="88" grpId="4" animBg="1"/>
      <p:bldP spid="88" grpId="5" animBg="1"/>
      <p:bldP spid="91" grpId="0" animBg="1"/>
      <p:bldP spid="91" grpId="1" bldLvl="0" animBg="1"/>
      <p:bldP spid="91" grpId="2" animBg="1"/>
      <p:bldP spid="91" grpId="3" animBg="1"/>
      <p:bldP spid="91" grpId="4" animBg="1"/>
      <p:bldP spid="91" grpId="5" animBg="1"/>
      <p:bldP spid="104" grpId="0" animBg="1"/>
      <p:bldP spid="88" grpId="6" animBg="1"/>
      <p:bldP spid="112" grpId="0" animBg="1"/>
      <p:bldP spid="91" grpId="6" animBg="1"/>
      <p:bldP spid="124" grpId="0" animBg="1"/>
      <p:bldP spid="82" grpId="6" animBg="1"/>
      <p:bldP spid="130" grpId="0" animBg="1"/>
      <p:bldP spid="79" grpId="6"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4040" y="2441575"/>
            <a:ext cx="8658225" cy="3630930"/>
          </a:xfrm>
          <a:prstGeom prst="rect">
            <a:avLst/>
          </a:prstGeom>
          <a:noFill/>
        </p:spPr>
        <p:txBody>
          <a:bodyPr wrap="square" rtlCol="0">
            <a:spAutoFit/>
          </a:bodyPr>
          <a:lstStyle/>
          <a:p>
            <a:pPr fontAlgn="auto">
              <a:lnSpc>
                <a:spcPct val="150000"/>
              </a:lnSpc>
            </a:pP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第四条</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四）证券公司对证券经纪业务人员的绩效考核和激励，不应简单与客户开户数、客户交易量挂钩，应当将被考核人员行为的合规性、服务的适当性、客户投诉的情况等作为考核的重要内容，考核结果应当以书面或者电子方式记载、保存。</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9"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14"/>
          <p:cNvSpPr txBox="1"/>
          <p:nvPr/>
        </p:nvSpPr>
        <p:spPr>
          <a:xfrm>
            <a:off x="596675" y="25961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2.3.2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619885" y="341630"/>
            <a:ext cx="8082915" cy="521970"/>
          </a:xfrm>
          <a:prstGeom prst="rect">
            <a:avLst/>
          </a:prstGeom>
          <a:noFill/>
        </p:spPr>
        <p:txBody>
          <a:bodyPr wrap="square" rtlCol="0">
            <a:spAutoFit/>
          </a:bodyPr>
          <a:lstStyle/>
          <a:p>
            <a:pPr marL="0" lvl="1" algn="l">
              <a:buClrTx/>
              <a:buSzTx/>
              <a:buFontTx/>
            </a:pPr>
            <a:r>
              <a:rPr lang="en-US" altLang="zh-CN" sz="2800" b="1" dirty="0" smtClean="0">
                <a:solidFill>
                  <a:srgbClr val="4472C4"/>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监管规定</a:t>
            </a:r>
            <a:endParaRPr lang="zh-CN" altLang="en-US" sz="2800" b="1" dirty="0" smtClean="0">
              <a:solidFill>
                <a:srgbClr val="4472C4"/>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411220" y="1422400"/>
            <a:ext cx="5568315"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sym typeface="+mn-ea"/>
              </a:rPr>
              <a:t>《</a:t>
            </a:r>
            <a:r>
              <a:rPr lang="zh-CN" altLang="zh-CN" sz="2400" b="1" dirty="0" smtClean="0">
                <a:latin typeface="微软雅黑" panose="020B0503020204020204" pitchFamily="34" charset="-122"/>
                <a:ea typeface="微软雅黑" panose="020B0503020204020204" pitchFamily="34" charset="-122"/>
                <a:sym typeface="+mn-ea"/>
              </a:rPr>
              <a:t>关于加强证券经纪业务管理的规定</a:t>
            </a:r>
            <a:r>
              <a:rPr lang="en-US" altLang="zh-CN" sz="2400" b="1" dirty="0" smtClean="0">
                <a:latin typeface="微软雅黑" panose="020B0503020204020204" pitchFamily="34" charset="-122"/>
                <a:ea typeface="微软雅黑" panose="020B0503020204020204" pitchFamily="34" charset="-122"/>
                <a:sym typeface="+mn-ea"/>
              </a:rPr>
              <a:t>》</a:t>
            </a:r>
            <a:endParaRPr lang="zh-CN" altLang="en-US" sz="2400" b="1">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71503" y="80948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cxnSp>
        <p:nvCxnSpPr>
          <p:cNvPr id="72" name="直接连接符 71"/>
          <p:cNvCxnSpPr/>
          <p:nvPr>
            <p:custDataLst>
              <p:tags r:id="rId1"/>
            </p:custDataLst>
          </p:nvPr>
        </p:nvCxnSpPr>
        <p:spPr>
          <a:xfrm>
            <a:off x="6170278" y="4740341"/>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2"/>
            </p:custDataLst>
          </p:nvPr>
        </p:nvSpPr>
        <p:spPr>
          <a:xfrm>
            <a:off x="7141908" y="361117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产品销售和适当性管理</a:t>
            </a:r>
            <a:endParaRPr lang="zh-CN" altLang="en-US" sz="1800" b="1" spc="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custDataLst>
              <p:tags r:id="rId3"/>
            </p:custDataLst>
          </p:nvPr>
        </p:nvSpPr>
        <p:spPr>
          <a:xfrm>
            <a:off x="6168851" y="3480462"/>
            <a:ext cx="821640" cy="821640"/>
          </a:xfrm>
          <a:prstGeom prst="rect">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lvl="0" algn="ctr">
              <a:lnSpc>
                <a:spcPct val="120000"/>
              </a:lnSpc>
              <a:buClrTx/>
              <a:buSzTx/>
              <a:buFontTx/>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0" name="直接连接符 59"/>
          <p:cNvCxnSpPr/>
          <p:nvPr>
            <p:custDataLst>
              <p:tags r:id="rId4"/>
            </p:custDataLst>
          </p:nvPr>
        </p:nvCxnSpPr>
        <p:spPr>
          <a:xfrm>
            <a:off x="1359358" y="4740341"/>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4" name="文本框 3"/>
          <p:cNvSpPr txBox="1"/>
          <p:nvPr>
            <p:custDataLst>
              <p:tags r:id="rId5"/>
            </p:custDataLst>
          </p:nvPr>
        </p:nvSpPr>
        <p:spPr>
          <a:xfrm>
            <a:off x="1357931" y="3480462"/>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lvl="0" algn="ctr">
              <a:lnSpc>
                <a:spcPct val="120000"/>
              </a:lnSpc>
              <a:buClrTx/>
              <a:buSzTx/>
              <a:buFontTx/>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6"/>
            </p:custDataLst>
          </p:nvPr>
        </p:nvSpPr>
        <p:spPr>
          <a:xfrm>
            <a:off x="2437033" y="3675308"/>
            <a:ext cx="3342732" cy="38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分支机构业务管控</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直接连接符 70"/>
          <p:cNvCxnSpPr/>
          <p:nvPr>
            <p:custDataLst>
              <p:tags r:id="rId7"/>
            </p:custDataLst>
          </p:nvPr>
        </p:nvCxnSpPr>
        <p:spPr>
          <a:xfrm>
            <a:off x="6170278" y="3094150"/>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32" name="矩形 31"/>
          <p:cNvSpPr/>
          <p:nvPr>
            <p:custDataLst>
              <p:tags r:id="rId8"/>
            </p:custDataLst>
          </p:nvPr>
        </p:nvSpPr>
        <p:spPr>
          <a:xfrm>
            <a:off x="6168851" y="1834271"/>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fontScale="90000" lnSpcReduction="10000"/>
          </a:bodyPr>
          <a:lstStyle/>
          <a:p>
            <a:pPr lvl="0" algn="ctr">
              <a:lnSpc>
                <a:spcPct val="120000"/>
              </a:lnSpc>
              <a:buClrTx/>
              <a:buSzTx/>
              <a:buFontTx/>
            </a:pPr>
            <a:r>
              <a:rPr lang="en-US" altLang="zh-CN" sz="4800" dirty="0">
                <a:latin typeface="Arial" panose="020B0604020202020204" pitchFamily="34" charset="0"/>
                <a:ea typeface="微软雅黑" panose="020B0503020204020204" pitchFamily="34" charset="-122"/>
                <a:sym typeface="Arial" panose="020B0604020202020204" pitchFamily="34" charset="0"/>
              </a:rPr>
              <a:t>2</a:t>
            </a:r>
            <a:endParaRPr lang="en-US" altLang="zh-CN" sz="48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9"/>
            </p:custDataLst>
          </p:nvPr>
        </p:nvSpPr>
        <p:spPr>
          <a:xfrm>
            <a:off x="7164133" y="208881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cs typeface="+mn-ea"/>
                <a:sym typeface="Arial" panose="020B0604020202020204" pitchFamily="34" charset="0"/>
              </a:rPr>
              <a:t>员工执业行为</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7" name="直接连接符 56"/>
          <p:cNvCxnSpPr/>
          <p:nvPr>
            <p:custDataLst>
              <p:tags r:id="rId10"/>
            </p:custDataLst>
          </p:nvPr>
        </p:nvCxnSpPr>
        <p:spPr>
          <a:xfrm>
            <a:off x="1359358" y="3094150"/>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63" name="矩形 62"/>
          <p:cNvSpPr/>
          <p:nvPr>
            <p:custDataLst>
              <p:tags r:id="rId11"/>
            </p:custDataLst>
          </p:nvPr>
        </p:nvSpPr>
        <p:spPr>
          <a:xfrm>
            <a:off x="1357931" y="1834271"/>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2"/>
            </p:custDataLst>
          </p:nvPr>
        </p:nvSpPr>
        <p:spPr>
          <a:xfrm>
            <a:off x="2437130" y="1715135"/>
            <a:ext cx="3342640" cy="92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cs typeface="+mn-ea"/>
                <a:sym typeface="+mn-ea"/>
              </a:rPr>
              <a:t>分支机构内部管理</a:t>
            </a:r>
            <a:endParaRPr lang="zh-CN" altLang="en-US" sz="1800" b="1" spc="300">
              <a:solidFill>
                <a:schemeClr val="bg2">
                  <a:lumMod val="75000"/>
                </a:schemeClr>
              </a:solidFill>
              <a:ea typeface="微软雅黑" panose="020B0503020204020204" pitchFamily="34" charset="-122"/>
              <a:cs typeface="+mn-ea"/>
              <a:sym typeface="+mn-ea"/>
            </a:endParaRPr>
          </a:p>
        </p:txBody>
      </p:sp>
      <p:sp>
        <p:nvSpPr>
          <p:cNvPr id="30" name="文本框 29"/>
          <p:cNvSpPr txBox="1"/>
          <p:nvPr>
            <p:custDataLst>
              <p:tags r:id="rId13"/>
            </p:custDataLst>
          </p:nvPr>
        </p:nvSpPr>
        <p:spPr>
          <a:xfrm>
            <a:off x="2320988" y="5264984"/>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廉洁从业</a:t>
            </a:r>
            <a:endPar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4"/>
            </p:custDataLst>
          </p:nvPr>
        </p:nvSpPr>
        <p:spPr>
          <a:xfrm>
            <a:off x="1278081" y="5126653"/>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1919605" y="432435"/>
            <a:ext cx="7135495" cy="521970"/>
          </a:xfrm>
          <a:prstGeom prst="rect">
            <a:avLst/>
          </a:prstGeom>
          <a:noFill/>
        </p:spPr>
        <p:txBody>
          <a:bodyPr wrap="square" rtlCol="0">
            <a:spAutoFit/>
          </a:bodyPr>
          <a:lstStyle/>
          <a:p>
            <a:r>
              <a:rPr lang="zh-CN" altLang="en-US" sz="2800" b="1" dirty="0">
                <a:solidFill>
                  <a:srgbClr val="4472C4"/>
                </a:solidFill>
                <a:latin typeface="微软雅黑" panose="020B0503020204020204" pitchFamily="34" charset="-122"/>
                <a:ea typeface="微软雅黑" panose="020B0503020204020204" pitchFamily="34" charset="-122"/>
                <a:sym typeface="+mn-ea"/>
              </a:rPr>
              <a:t>监管处罚案例解析</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26412" y="332075"/>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飞单案例</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462277" y="391130"/>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5" name="图片 4"/>
          <p:cNvPicPr>
            <a:picLocks noChangeAspect="1"/>
          </p:cNvPicPr>
          <p:nvPr/>
        </p:nvPicPr>
        <p:blipFill>
          <a:blip r:embed="rId1"/>
          <a:stretch>
            <a:fillRect/>
          </a:stretch>
        </p:blipFill>
        <p:spPr>
          <a:xfrm>
            <a:off x="1438275" y="1280160"/>
            <a:ext cx="9078595" cy="5118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禁止</a:t>
            </a:r>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飞</a:t>
            </a:r>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单的监管</a:t>
            </a:r>
            <a:r>
              <a:rPr lang="zh-CN" altLang="en-US" sz="2800" b="1" dirty="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要求</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58" name="文本框 57"/>
          <p:cNvSpPr txBox="1"/>
          <p:nvPr/>
        </p:nvSpPr>
        <p:spPr>
          <a:xfrm>
            <a:off x="3166241" y="1287517"/>
            <a:ext cx="8342586" cy="1550276"/>
          </a:xfrm>
          <a:prstGeom prst="rect">
            <a:avLst/>
          </a:prstGeom>
          <a:noFill/>
        </p:spPr>
        <p:txBody>
          <a:bodyPr wrap="square" rtlCol="0">
            <a:noAutofit/>
          </a:bodyPr>
          <a:lstStyle/>
          <a:p>
            <a:pPr indent="0">
              <a:lnSpc>
                <a:spcPct val="150000"/>
              </a:lnSpc>
              <a:buNone/>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证券经纪人管理暂行规定</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条第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项规定：</a:t>
            </a:r>
            <a:r>
              <a:rPr lang="zh-CN" b="0" u="none" dirty="0">
                <a:solidFill>
                  <a:srgbClr val="333333"/>
                </a:solidFill>
                <a:ea typeface="微软雅黑" panose="020B0503020204020204" pitchFamily="34" charset="-122"/>
              </a:rPr>
              <a:t>证券经纪人在执业过程中，可以根据证券公司的授权，从事下列部分或者全部活动</a:t>
            </a:r>
            <a:r>
              <a:rPr lang="zh-CN" altLang="en-US" b="0" u="none" dirty="0">
                <a:solidFill>
                  <a:srgbClr val="333333"/>
                </a:solidFill>
                <a:ea typeface="微软雅黑" panose="020B0503020204020204" pitchFamily="34" charset="-122"/>
              </a:rPr>
              <a:t>：</a:t>
            </a:r>
            <a:r>
              <a:rPr lang="zh-CN" b="0" u="none" dirty="0">
                <a:solidFill>
                  <a:srgbClr val="333333"/>
                </a:solidFill>
                <a:latin typeface="等线" panose="02010600030101010101" charset="-122"/>
                <a:ea typeface="等线" panose="02010600030101010101" charset="-122"/>
              </a:rPr>
              <a:t>（</a:t>
            </a:r>
            <a:r>
              <a:rPr lang="zh-CN" b="0" u="none" dirty="0">
                <a:solidFill>
                  <a:srgbClr val="333333"/>
                </a:solidFill>
                <a:latin typeface="微软雅黑" panose="020B0503020204020204" pitchFamily="34" charset="-122"/>
                <a:ea typeface="微软雅黑" panose="020B0503020204020204" pitchFamily="34" charset="-122"/>
              </a:rPr>
              <a:t>五）向客户传递由证券公司统一提供的证券类金融产品宣传推介材料及有关信息。</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57889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90" name="矩形 89"/>
          <p:cNvSpPr/>
          <p:nvPr>
            <p:custDataLst>
              <p:tags r:id="rId1"/>
            </p:custDataLst>
          </p:nvPr>
        </p:nvSpPr>
        <p:spPr>
          <a:xfrm>
            <a:off x="1747345" y="1694793"/>
            <a:ext cx="705878" cy="726440"/>
          </a:xfrm>
          <a:prstGeom prst="rect">
            <a:avLst/>
          </a:prstGeom>
          <a:solidFill>
            <a:srgbClr val="2E75B6">
              <a:alpha val="100000"/>
            </a:srgbClr>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solidFill>
                <a:srgbClr val="4472C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KSO_Shape"/>
          <p:cNvSpPr/>
          <p:nvPr>
            <p:custDataLst>
              <p:tags r:id="rId2"/>
            </p:custDataLst>
          </p:nvPr>
        </p:nvSpPr>
        <p:spPr bwMode="auto">
          <a:xfrm>
            <a:off x="1890495" y="1840098"/>
            <a:ext cx="418961" cy="441960"/>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FFFFFF"/>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4472C4"/>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custDataLst>
              <p:tags r:id="rId3"/>
            </p:custDataLst>
          </p:nvPr>
        </p:nvSpPr>
        <p:spPr>
          <a:xfrm>
            <a:off x="2704403" y="1694903"/>
            <a:ext cx="455365" cy="646430"/>
          </a:xfrm>
          <a:prstGeom prst="rect">
            <a:avLst/>
          </a:prstGeom>
          <a:noFill/>
        </p:spPr>
        <p:txBody>
          <a:bodyPr wrap="none" rtlCol="0">
            <a:normAutofit/>
          </a:bodyPr>
          <a:lstStyle/>
          <a:p>
            <a:r>
              <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&gt;</a:t>
            </a:r>
            <a:endPar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矩形 93"/>
          <p:cNvSpPr/>
          <p:nvPr>
            <p:custDataLst>
              <p:tags r:id="rId4"/>
            </p:custDataLst>
          </p:nvPr>
        </p:nvSpPr>
        <p:spPr>
          <a:xfrm>
            <a:off x="1747729" y="4104333"/>
            <a:ext cx="705878" cy="726440"/>
          </a:xfrm>
          <a:prstGeom prst="rect">
            <a:avLst/>
          </a:prstGeom>
          <a:solidFill>
            <a:schemeClr val="accent1">
              <a:lumMod val="40000"/>
              <a:lumOff val="60000"/>
            </a:schemeClr>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KSO_Shape"/>
          <p:cNvSpPr>
            <a:spLocks noChangeAspect="1"/>
          </p:cNvSpPr>
          <p:nvPr>
            <p:custDataLst>
              <p:tags r:id="rId5"/>
            </p:custDataLst>
          </p:nvPr>
        </p:nvSpPr>
        <p:spPr bwMode="auto">
          <a:xfrm>
            <a:off x="1885943" y="4311978"/>
            <a:ext cx="429450" cy="37274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6"/>
            </p:custDataLst>
          </p:nvPr>
        </p:nvSpPr>
        <p:spPr>
          <a:xfrm>
            <a:off x="2716545" y="4142827"/>
            <a:ext cx="455365" cy="646430"/>
          </a:xfrm>
          <a:prstGeom prst="rect">
            <a:avLst/>
          </a:prstGeom>
          <a:noFill/>
        </p:spPr>
        <p:txBody>
          <a:bodyPr wrap="none" rtlCol="0">
            <a:normAutofit/>
          </a:bodyPr>
          <a:lstStyle/>
          <a:p>
            <a:r>
              <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&gt;</a:t>
            </a:r>
            <a:endPar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3159563" y="3812255"/>
            <a:ext cx="8342586" cy="1248103"/>
          </a:xfrm>
          <a:prstGeom prst="rect">
            <a:avLst/>
          </a:prstGeom>
          <a:noFill/>
        </p:spPr>
        <p:txBody>
          <a:bodyPr wrap="square" rtlCol="0">
            <a:noAutofit/>
          </a:bodyPr>
          <a:lstStyle/>
          <a:p>
            <a:pPr indent="0">
              <a:lnSpc>
                <a:spcPct val="150000"/>
              </a:lnSpc>
              <a:buNone/>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u="none">
                <a:solidFill>
                  <a:srgbClr val="000000"/>
                </a:solidFill>
                <a:latin typeface="微软雅黑" panose="020B0503020204020204" pitchFamily="34" charset="-122"/>
                <a:ea typeface="微软雅黑" panose="020B0503020204020204" pitchFamily="34" charset="-122"/>
              </a:rPr>
              <a:t>证券公司代销金融产品管理规定</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条第</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款规定：</a:t>
            </a:r>
            <a:r>
              <a:rPr lang="zh-CN" b="0" u="none">
                <a:solidFill>
                  <a:srgbClr val="333333"/>
                </a:solidFill>
                <a:latin typeface="微软雅黑" panose="020B0503020204020204" pitchFamily="34" charset="-122"/>
                <a:ea typeface="微软雅黑" panose="020B0503020204020204" pitchFamily="34" charset="-122"/>
              </a:rPr>
              <a:t>证券公司应当对代销金融产品业务实行集中统一管理，明确内设部门和分支机构在代销金融产品业务中的职责。禁止证券公司分支机构擅自代销金融产品。</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诱导客户填写开户资料案例</a:t>
            </a:r>
            <a:endParaRPr 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429360" y="391130"/>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3" name="矩形 2"/>
          <p:cNvSpPr/>
          <p:nvPr>
            <p:custDataLst>
              <p:tags r:id="rId1"/>
            </p:custDataLst>
          </p:nvPr>
        </p:nvSpPr>
        <p:spPr>
          <a:xfrm>
            <a:off x="1612103" y="2564230"/>
            <a:ext cx="1458586" cy="179124"/>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4" name="任意多边形 8"/>
          <p:cNvSpPr/>
          <p:nvPr>
            <p:custDataLst>
              <p:tags r:id="rId2"/>
            </p:custDataLst>
          </p:nvPr>
        </p:nvSpPr>
        <p:spPr>
          <a:xfrm flipV="1">
            <a:off x="3070689" y="2564229"/>
            <a:ext cx="997978" cy="466425"/>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1" name="矩形 10"/>
          <p:cNvSpPr/>
          <p:nvPr>
            <p:custDataLst>
              <p:tags r:id="rId3"/>
            </p:custDataLst>
          </p:nvPr>
        </p:nvSpPr>
        <p:spPr>
          <a:xfrm>
            <a:off x="4068445" y="2564130"/>
            <a:ext cx="5699125" cy="179070"/>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4" name="矩形 23"/>
          <p:cNvSpPr/>
          <p:nvPr>
            <p:custDataLst>
              <p:tags r:id="rId4"/>
            </p:custDataLst>
          </p:nvPr>
        </p:nvSpPr>
        <p:spPr>
          <a:xfrm>
            <a:off x="3105868" y="1424230"/>
            <a:ext cx="550166" cy="1253874"/>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5" name="矩形 24"/>
          <p:cNvSpPr/>
          <p:nvPr>
            <p:custDataLst>
              <p:tags r:id="rId5"/>
            </p:custDataLst>
          </p:nvPr>
        </p:nvSpPr>
        <p:spPr>
          <a:xfrm>
            <a:off x="3483315" y="1424230"/>
            <a:ext cx="550166" cy="1253874"/>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6" name="矩形 25"/>
          <p:cNvSpPr/>
          <p:nvPr>
            <p:custDataLst>
              <p:tags r:id="rId6"/>
            </p:custDataLst>
          </p:nvPr>
        </p:nvSpPr>
        <p:spPr>
          <a:xfrm>
            <a:off x="3950335" y="1416685"/>
            <a:ext cx="5817870" cy="1031240"/>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8" name="矩形 27"/>
          <p:cNvSpPr/>
          <p:nvPr>
            <p:custDataLst>
              <p:tags r:id="rId7"/>
            </p:custDataLst>
          </p:nvPr>
        </p:nvSpPr>
        <p:spPr>
          <a:xfrm>
            <a:off x="1612102" y="1416609"/>
            <a:ext cx="1576924" cy="1031250"/>
          </a:xfrm>
          <a:prstGeom prst="rect">
            <a:avLst/>
          </a:prstGeom>
          <a:solidFill>
            <a:schemeClr val="bg1">
              <a:lumMod val="85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49" name="文本框 48"/>
          <p:cNvSpPr txBox="1"/>
          <p:nvPr>
            <p:custDataLst>
              <p:tags r:id="rId8"/>
            </p:custDataLst>
          </p:nvPr>
        </p:nvSpPr>
        <p:spPr>
          <a:xfrm>
            <a:off x="3950335" y="1517015"/>
            <a:ext cx="5767705" cy="830580"/>
          </a:xfrm>
          <a:prstGeom prst="rect">
            <a:avLst/>
          </a:prstGeom>
          <a:noFill/>
        </p:spPr>
        <p:txBody>
          <a:bodyPr wrap="square" tIns="0" bIns="0" rtlCol="0" anchor="t">
            <a:spAutoFit/>
          </a:bodyPr>
          <a:lstStyle/>
          <a:p>
            <a:r>
              <a:rPr lang="en-US" altLang="zh-CN" dirty="0">
                <a:solidFill>
                  <a:srgbClr val="595959"/>
                </a:solidFill>
                <a:latin typeface="微软雅黑" panose="020B0503020204020204" pitchFamily="34" charset="-122"/>
                <a:ea typeface="微软雅黑" panose="020B0503020204020204" pitchFamily="34" charset="-122"/>
                <a:sym typeface="等线" panose="02010600030101010101" charset="-122"/>
              </a:rPr>
              <a:t>DX</a:t>
            </a:r>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证券股份有限公司泉州丰泽街证券营业部员工在协助客户开通融资融券业务时，存在</a:t>
            </a:r>
            <a:r>
              <a:rPr lang="zh-CN" altLang="en-US" b="1" dirty="0">
                <a:solidFill>
                  <a:srgbClr val="595959"/>
                </a:solidFill>
                <a:latin typeface="微软雅黑" panose="020B0503020204020204" pitchFamily="34" charset="-122"/>
                <a:ea typeface="微软雅黑" panose="020B0503020204020204" pitchFamily="34" charset="-122"/>
                <a:sym typeface="等线" panose="02010600030101010101" charset="-122"/>
              </a:rPr>
              <a:t>诱导客户答题</a:t>
            </a:r>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以符合</a:t>
            </a:r>
            <a:r>
              <a:rPr lang="zh-CN" altLang="en-US" b="1" dirty="0">
                <a:solidFill>
                  <a:srgbClr val="595959"/>
                </a:solidFill>
                <a:latin typeface="微软雅黑" panose="020B0503020204020204" pitchFamily="34" charset="-122"/>
                <a:ea typeface="微软雅黑" panose="020B0503020204020204" pitchFamily="34" charset="-122"/>
                <a:sym typeface="等线" panose="02010600030101010101" charset="-122"/>
              </a:rPr>
              <a:t>融资融券开户要求</a:t>
            </a:r>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的问题。</a:t>
            </a:r>
            <a:endPar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endParaRPr>
          </a:p>
        </p:txBody>
      </p:sp>
      <p:sp>
        <p:nvSpPr>
          <p:cNvPr id="29" name="矩形 28"/>
          <p:cNvSpPr/>
          <p:nvPr>
            <p:custDataLst>
              <p:tags r:id="rId9"/>
            </p:custDataLst>
          </p:nvPr>
        </p:nvSpPr>
        <p:spPr>
          <a:xfrm>
            <a:off x="1612103" y="4219971"/>
            <a:ext cx="1458586" cy="179124"/>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31" name="任意多边形 24"/>
          <p:cNvSpPr/>
          <p:nvPr>
            <p:custDataLst>
              <p:tags r:id="rId10"/>
            </p:custDataLst>
          </p:nvPr>
        </p:nvSpPr>
        <p:spPr>
          <a:xfrm flipV="1">
            <a:off x="3070689" y="4219970"/>
            <a:ext cx="997978" cy="466425"/>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34" name="矩形 33"/>
          <p:cNvSpPr/>
          <p:nvPr>
            <p:custDataLst>
              <p:tags r:id="rId11"/>
            </p:custDataLst>
          </p:nvPr>
        </p:nvSpPr>
        <p:spPr>
          <a:xfrm>
            <a:off x="3105868" y="3079970"/>
            <a:ext cx="550166" cy="1253874"/>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43" name="矩形 42"/>
          <p:cNvSpPr/>
          <p:nvPr>
            <p:custDataLst>
              <p:tags r:id="rId12"/>
            </p:custDataLst>
          </p:nvPr>
        </p:nvSpPr>
        <p:spPr>
          <a:xfrm>
            <a:off x="3483315" y="3079970"/>
            <a:ext cx="550166" cy="1253874"/>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44" name="矩形 43"/>
          <p:cNvSpPr/>
          <p:nvPr>
            <p:custDataLst>
              <p:tags r:id="rId13"/>
            </p:custDataLst>
          </p:nvPr>
        </p:nvSpPr>
        <p:spPr>
          <a:xfrm>
            <a:off x="3950335" y="3079750"/>
            <a:ext cx="5817235" cy="1031240"/>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45" name="矩形 44"/>
          <p:cNvSpPr/>
          <p:nvPr>
            <p:custDataLst>
              <p:tags r:id="rId14"/>
            </p:custDataLst>
          </p:nvPr>
        </p:nvSpPr>
        <p:spPr>
          <a:xfrm>
            <a:off x="1612102" y="3091398"/>
            <a:ext cx="1576924" cy="1031250"/>
          </a:xfrm>
          <a:prstGeom prst="rect">
            <a:avLst/>
          </a:prstGeom>
          <a:solidFill>
            <a:schemeClr val="bg1">
              <a:lumMod val="85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54" name="矩形 53"/>
          <p:cNvSpPr/>
          <p:nvPr>
            <p:custDataLst>
              <p:tags r:id="rId15"/>
            </p:custDataLst>
          </p:nvPr>
        </p:nvSpPr>
        <p:spPr>
          <a:xfrm>
            <a:off x="1612103" y="6031922"/>
            <a:ext cx="1458586" cy="179124"/>
          </a:xfrm>
          <a:prstGeom prst="rect">
            <a:avLst/>
          </a:pr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55" name="任意多边形 35"/>
          <p:cNvSpPr/>
          <p:nvPr>
            <p:custDataLst>
              <p:tags r:id="rId16"/>
            </p:custDataLst>
          </p:nvPr>
        </p:nvSpPr>
        <p:spPr>
          <a:xfrm flipV="1">
            <a:off x="3070689" y="6031285"/>
            <a:ext cx="997978" cy="466425"/>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57" name="矩形 56"/>
          <p:cNvSpPr/>
          <p:nvPr>
            <p:custDataLst>
              <p:tags r:id="rId17"/>
            </p:custDataLst>
          </p:nvPr>
        </p:nvSpPr>
        <p:spPr>
          <a:xfrm>
            <a:off x="4068445" y="6031230"/>
            <a:ext cx="5699125" cy="179705"/>
          </a:xfrm>
          <a:prstGeom prst="rect">
            <a:avLst/>
          </a:pr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58" name="矩形 57"/>
          <p:cNvSpPr/>
          <p:nvPr>
            <p:custDataLst>
              <p:tags r:id="rId18"/>
            </p:custDataLst>
          </p:nvPr>
        </p:nvSpPr>
        <p:spPr>
          <a:xfrm>
            <a:off x="3105785" y="4693285"/>
            <a:ext cx="549910" cy="1413510"/>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59" name="矩形 58"/>
          <p:cNvSpPr/>
          <p:nvPr>
            <p:custDataLst>
              <p:tags r:id="rId19"/>
            </p:custDataLst>
          </p:nvPr>
        </p:nvSpPr>
        <p:spPr>
          <a:xfrm>
            <a:off x="3483610" y="4704715"/>
            <a:ext cx="549910" cy="1402715"/>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60" name="矩形 59"/>
          <p:cNvSpPr/>
          <p:nvPr>
            <p:custDataLst>
              <p:tags r:id="rId20"/>
            </p:custDataLst>
          </p:nvPr>
        </p:nvSpPr>
        <p:spPr>
          <a:xfrm>
            <a:off x="3950335" y="4631055"/>
            <a:ext cx="5817870" cy="1313180"/>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61" name="矩形 60"/>
          <p:cNvSpPr/>
          <p:nvPr>
            <p:custDataLst>
              <p:tags r:id="rId21"/>
            </p:custDataLst>
          </p:nvPr>
        </p:nvSpPr>
        <p:spPr>
          <a:xfrm>
            <a:off x="1612265" y="4682490"/>
            <a:ext cx="1576705" cy="1212215"/>
          </a:xfrm>
          <a:prstGeom prst="rect">
            <a:avLst/>
          </a:prstGeom>
          <a:solidFill>
            <a:schemeClr val="bg1">
              <a:lumMod val="85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65" name="文本框 64"/>
          <p:cNvSpPr txBox="1"/>
          <p:nvPr>
            <p:custDataLst>
              <p:tags r:id="rId22"/>
            </p:custDataLst>
          </p:nvPr>
        </p:nvSpPr>
        <p:spPr>
          <a:xfrm>
            <a:off x="4033520" y="3407410"/>
            <a:ext cx="5325745" cy="276860"/>
          </a:xfrm>
          <a:prstGeom prst="rect">
            <a:avLst/>
          </a:prstGeom>
          <a:noFill/>
        </p:spPr>
        <p:txBody>
          <a:bodyPr wrap="square" tIns="0" bIns="0" rtlCol="0" anchor="t">
            <a:spAutoFit/>
          </a:bodyPr>
          <a:lstStyle/>
          <a:p>
            <a:r>
              <a:rPr lang="zh-CN" altLang="en-US">
                <a:solidFill>
                  <a:srgbClr val="595959"/>
                </a:solidFill>
                <a:latin typeface="微软雅黑" panose="020B0503020204020204" pitchFamily="34" charset="-122"/>
                <a:ea typeface="微软雅黑" panose="020B0503020204020204" pitchFamily="34" charset="-122"/>
                <a:sym typeface="等线" panose="02010600030101010101" charset="-122"/>
              </a:rPr>
              <a:t>出具警示函</a:t>
            </a:r>
            <a:endParaRPr lang="zh-CN" altLang="en-US">
              <a:solidFill>
                <a:srgbClr val="595959"/>
              </a:solidFill>
              <a:latin typeface="微软雅黑" panose="020B0503020204020204" pitchFamily="34" charset="-122"/>
              <a:ea typeface="微软雅黑" panose="020B0503020204020204" pitchFamily="34" charset="-122"/>
              <a:sym typeface="等线" panose="02010600030101010101" charset="-122"/>
            </a:endParaRPr>
          </a:p>
        </p:txBody>
      </p:sp>
      <p:sp>
        <p:nvSpPr>
          <p:cNvPr id="66" name="文本框 65"/>
          <p:cNvSpPr txBox="1"/>
          <p:nvPr>
            <p:custDataLst>
              <p:tags r:id="rId23"/>
            </p:custDataLst>
          </p:nvPr>
        </p:nvSpPr>
        <p:spPr>
          <a:xfrm>
            <a:off x="3969385" y="4666615"/>
            <a:ext cx="5799455" cy="1230630"/>
          </a:xfrm>
          <a:prstGeom prst="rect">
            <a:avLst/>
          </a:prstGeom>
          <a:noFill/>
        </p:spPr>
        <p:txBody>
          <a:bodyPr wrap="square" tIns="0" bIns="0" rtlCol="0" anchor="t">
            <a:spAutoFit/>
          </a:bodyPr>
          <a:lstStyle/>
          <a:p>
            <a:r>
              <a:rPr lang="zh-CN" altLang="en-US" sz="1600">
                <a:solidFill>
                  <a:srgbClr val="595959"/>
                </a:solidFill>
                <a:latin typeface="微软雅黑" panose="020B0503020204020204" pitchFamily="34" charset="-122"/>
                <a:ea typeface="微软雅黑" panose="020B0503020204020204" pitchFamily="34" charset="-122"/>
                <a:sym typeface="等线" panose="02010600030101010101" charset="-122"/>
              </a:rPr>
              <a:t>《证券经营机构投资者适当性管理实施指引（试行）》第</a:t>
            </a:r>
            <a:r>
              <a:rPr lang="en-US" altLang="zh-CN" sz="1600">
                <a:solidFill>
                  <a:srgbClr val="595959"/>
                </a:solidFill>
                <a:latin typeface="微软雅黑" panose="020B0503020204020204" pitchFamily="34" charset="-122"/>
                <a:ea typeface="微软雅黑" panose="020B0503020204020204" pitchFamily="34" charset="-122"/>
                <a:sym typeface="等线" panose="02010600030101010101" charset="-122"/>
              </a:rPr>
              <a:t>10</a:t>
            </a:r>
            <a:r>
              <a:rPr lang="zh-CN" altLang="en-US" sz="1600">
                <a:solidFill>
                  <a:srgbClr val="595959"/>
                </a:solidFill>
                <a:latin typeface="微软雅黑" panose="020B0503020204020204" pitchFamily="34" charset="-122"/>
                <a:ea typeface="微软雅黑" panose="020B0503020204020204" pitchFamily="34" charset="-122"/>
                <a:sym typeface="等线" panose="02010600030101010101" charset="-122"/>
              </a:rPr>
              <a:t>条：《投资者基本信息表》、《投资者风险承受能力评估问卷》应当由投资者本人或合法授权人填写。证券经营机构及其工作人员不得以明示、暗示等方式诱导、误导、欺骗投资者，影响填写结果。</a:t>
            </a:r>
            <a:endParaRPr lang="zh-CN" altLang="en-US" sz="1600">
              <a:solidFill>
                <a:srgbClr val="595959"/>
              </a:solidFill>
              <a:latin typeface="微软雅黑" panose="020B0503020204020204" pitchFamily="34" charset="-122"/>
              <a:ea typeface="微软雅黑" panose="020B0503020204020204" pitchFamily="34" charset="-122"/>
              <a:sym typeface="等线" panose="02010600030101010101" charset="-122"/>
            </a:endParaRPr>
          </a:p>
        </p:txBody>
      </p:sp>
      <p:sp>
        <p:nvSpPr>
          <p:cNvPr id="2" name="矩形 1"/>
          <p:cNvSpPr/>
          <p:nvPr>
            <p:custDataLst>
              <p:tags r:id="rId24"/>
            </p:custDataLst>
          </p:nvPr>
        </p:nvSpPr>
        <p:spPr>
          <a:xfrm>
            <a:off x="1612103" y="2565500"/>
            <a:ext cx="1458586" cy="179124"/>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5" name="任意多边形 8"/>
          <p:cNvSpPr/>
          <p:nvPr>
            <p:custDataLst>
              <p:tags r:id="rId25"/>
            </p:custDataLst>
          </p:nvPr>
        </p:nvSpPr>
        <p:spPr>
          <a:xfrm flipV="1">
            <a:off x="3070689" y="2565499"/>
            <a:ext cx="997978" cy="466425"/>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6" name="矩形 5"/>
          <p:cNvSpPr/>
          <p:nvPr>
            <p:custDataLst>
              <p:tags r:id="rId26"/>
            </p:custDataLst>
          </p:nvPr>
        </p:nvSpPr>
        <p:spPr>
          <a:xfrm>
            <a:off x="4068445" y="2565400"/>
            <a:ext cx="5699125" cy="179070"/>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7" name="矩形 6"/>
          <p:cNvSpPr/>
          <p:nvPr>
            <p:custDataLst>
              <p:tags r:id="rId27"/>
            </p:custDataLst>
          </p:nvPr>
        </p:nvSpPr>
        <p:spPr>
          <a:xfrm>
            <a:off x="1612103" y="4218701"/>
            <a:ext cx="1458586" cy="179124"/>
          </a:xfrm>
          <a:prstGeom prst="rect">
            <a:avLst/>
          </a:pr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8" name="任意多边形 24"/>
          <p:cNvSpPr/>
          <p:nvPr>
            <p:custDataLst>
              <p:tags r:id="rId28"/>
            </p:custDataLst>
          </p:nvPr>
        </p:nvSpPr>
        <p:spPr>
          <a:xfrm flipV="1">
            <a:off x="3070689" y="4218700"/>
            <a:ext cx="997978" cy="466425"/>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0" name="矩形 9"/>
          <p:cNvSpPr/>
          <p:nvPr>
            <p:custDataLst>
              <p:tags r:id="rId29"/>
            </p:custDataLst>
          </p:nvPr>
        </p:nvSpPr>
        <p:spPr>
          <a:xfrm>
            <a:off x="4068445" y="4202430"/>
            <a:ext cx="5699125" cy="178435"/>
          </a:xfrm>
          <a:prstGeom prst="rect">
            <a:avLst/>
          </a:pr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9" name="矩形 18"/>
          <p:cNvSpPr/>
          <p:nvPr>
            <p:custDataLst>
              <p:tags r:id="rId30"/>
            </p:custDataLst>
          </p:nvPr>
        </p:nvSpPr>
        <p:spPr>
          <a:xfrm>
            <a:off x="1612103" y="2564230"/>
            <a:ext cx="1458586" cy="179124"/>
          </a:xfrm>
          <a:prstGeom prst="rect">
            <a:avLst/>
          </a:pr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0" name="任意多边形 8"/>
          <p:cNvSpPr/>
          <p:nvPr>
            <p:custDataLst>
              <p:tags r:id="rId31"/>
            </p:custDataLst>
          </p:nvPr>
        </p:nvSpPr>
        <p:spPr>
          <a:xfrm flipV="1">
            <a:off x="3070689" y="2564229"/>
            <a:ext cx="997978" cy="466425"/>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1" name="矩形 20"/>
          <p:cNvSpPr/>
          <p:nvPr>
            <p:custDataLst>
              <p:tags r:id="rId32"/>
            </p:custDataLst>
          </p:nvPr>
        </p:nvSpPr>
        <p:spPr>
          <a:xfrm>
            <a:off x="4068445" y="2564130"/>
            <a:ext cx="5699125" cy="179070"/>
          </a:xfrm>
          <a:prstGeom prst="rect">
            <a:avLst/>
          </a:prstGeom>
          <a:solidFill>
            <a:schemeClr val="accent1">
              <a:lumMod val="60000"/>
              <a:lumOff val="4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22" name="文本框 21"/>
          <p:cNvSpPr txBox="1"/>
          <p:nvPr/>
        </p:nvSpPr>
        <p:spPr>
          <a:xfrm>
            <a:off x="1764030" y="1697355"/>
            <a:ext cx="142049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基本案情</a:t>
            </a:r>
            <a:endParaRPr lang="zh-CN" altLang="en-US" sz="2000" b="1">
              <a:latin typeface="微软雅黑" panose="020B0503020204020204" pitchFamily="34" charset="-122"/>
              <a:ea typeface="微软雅黑" panose="020B0503020204020204" pitchFamily="34" charset="-122"/>
            </a:endParaRPr>
          </a:p>
        </p:txBody>
      </p:sp>
      <p:sp>
        <p:nvSpPr>
          <p:cNvPr id="23" name="文本框 22"/>
          <p:cNvSpPr txBox="1"/>
          <p:nvPr/>
        </p:nvSpPr>
        <p:spPr>
          <a:xfrm>
            <a:off x="1764030" y="3407410"/>
            <a:ext cx="142049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监管措施</a:t>
            </a:r>
            <a:endParaRPr lang="zh-CN" altLang="en-US" sz="2000" b="1">
              <a:latin typeface="微软雅黑" panose="020B0503020204020204" pitchFamily="34" charset="-122"/>
              <a:ea typeface="微软雅黑" panose="020B0503020204020204" pitchFamily="34" charset="-122"/>
            </a:endParaRPr>
          </a:p>
        </p:txBody>
      </p:sp>
      <p:sp>
        <p:nvSpPr>
          <p:cNvPr id="27" name="文本框 26"/>
          <p:cNvSpPr txBox="1"/>
          <p:nvPr/>
        </p:nvSpPr>
        <p:spPr>
          <a:xfrm>
            <a:off x="1837055" y="5067300"/>
            <a:ext cx="142049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处罚依据</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777503" y="362084"/>
            <a:ext cx="8218206" cy="954585"/>
          </a:xfrm>
          <a:prstGeom prst="rect">
            <a:avLst/>
          </a:prstGeom>
          <a:noFill/>
        </p:spPr>
        <p:txBody>
          <a:bodyPr wrap="square" rtlCol="0">
            <a:no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未进行适当性评估案例</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328930" y="351155"/>
            <a:ext cx="1108710" cy="461010"/>
          </a:xfrm>
          <a:prstGeom prst="rect">
            <a:avLst/>
          </a:prstGeom>
          <a:noFill/>
        </p:spPr>
        <p:txBody>
          <a:bodyPr wrap="square" rtlCol="0">
            <a:no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2" name="图片 1"/>
          <p:cNvPicPr>
            <a:picLocks noChangeAspect="1"/>
          </p:cNvPicPr>
          <p:nvPr/>
        </p:nvPicPr>
        <p:blipFill>
          <a:blip r:embed="rId1"/>
          <a:stretch>
            <a:fillRect/>
          </a:stretch>
        </p:blipFill>
        <p:spPr>
          <a:xfrm>
            <a:off x="1976120" y="1062990"/>
            <a:ext cx="8019415" cy="5433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781175" y="356870"/>
            <a:ext cx="87604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未充分揭示产品风险案例</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3947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2.4.4</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3" name="图片 2"/>
          <p:cNvPicPr>
            <a:picLocks noChangeAspect="1"/>
          </p:cNvPicPr>
          <p:nvPr/>
        </p:nvPicPr>
        <p:blipFill>
          <a:blip r:embed="rId1"/>
          <a:stretch>
            <a:fillRect/>
          </a:stretch>
        </p:blipFill>
        <p:spPr>
          <a:xfrm>
            <a:off x="1703070" y="1052195"/>
            <a:ext cx="8560435" cy="5479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《证券期货投资者适当性管理办法》相关要求</a:t>
            </a:r>
            <a:endParaRPr lang="zh-CN"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396443" y="34724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2.4.5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2651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a:t>
            </a:r>
            <a:r>
              <a:rPr lang="en-US" altLang="zh-CN" sz="2400" b="1" dirty="0">
                <a:gradFill>
                  <a:gsLst>
                    <a:gs pos="40000">
                      <a:schemeClr val="accent1"/>
                    </a:gs>
                    <a:gs pos="100000">
                      <a:schemeClr val="accent1">
                        <a:alpha val="0"/>
                      </a:schemeClr>
                    </a:gs>
                  </a:gsLst>
                  <a:lin ang="5400000" scaled="1"/>
                </a:gradFill>
                <a:latin typeface="Source Han Sans K Bold" panose="02010600030101010101" charset="-122"/>
                <a:ea typeface="Source Han Sans K Bold" panose="02010600030101010101" charset="-122"/>
              </a:rPr>
              <a:t>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90" name="矩形 89"/>
          <p:cNvSpPr/>
          <p:nvPr>
            <p:custDataLst>
              <p:tags r:id="rId1"/>
            </p:custDataLst>
          </p:nvPr>
        </p:nvSpPr>
        <p:spPr>
          <a:xfrm>
            <a:off x="1891862" y="1921203"/>
            <a:ext cx="705878" cy="726440"/>
          </a:xfrm>
          <a:prstGeom prst="rect">
            <a:avLst/>
          </a:prstGeom>
          <a:solidFill>
            <a:srgbClr val="2E75B6">
              <a:alpha val="100000"/>
            </a:srgbClr>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solidFill>
                <a:srgbClr val="4472C4"/>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矩形 90"/>
          <p:cNvSpPr/>
          <p:nvPr>
            <p:custDataLst>
              <p:tags r:id="rId2"/>
            </p:custDataLst>
          </p:nvPr>
        </p:nvSpPr>
        <p:spPr>
          <a:xfrm>
            <a:off x="3383794" y="1629103"/>
            <a:ext cx="6917055" cy="1910080"/>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t">
            <a:normAutofit fontScale="90000" lnSpcReduction="10000"/>
          </a:bodyPr>
          <a:lstStyle/>
          <a:p>
            <a:pPr algn="l">
              <a:lnSpc>
                <a:spcPct val="120000"/>
              </a:lnSpc>
            </a:pPr>
            <a:r>
              <a:rPr sz="2000" dirty="0">
                <a:solidFill>
                  <a:schemeClr val="tx1"/>
                </a:solidFill>
                <a:latin typeface="微软雅黑" panose="020B0503020204020204" pitchFamily="34" charset="-122"/>
                <a:ea typeface="微软雅黑" panose="020B0503020204020204" pitchFamily="34" charset="-122"/>
                <a:sym typeface="+mn-ea"/>
              </a:rPr>
              <a:t>向投资者销售产品或者提供服务的应当勤勉尽责，审慎履职，全面了解投资者情况，深入调查分析产品或者服务信息，</a:t>
            </a:r>
            <a:r>
              <a:rPr sz="2000" b="1" dirty="0">
                <a:solidFill>
                  <a:schemeClr val="tx1"/>
                </a:solidFill>
                <a:latin typeface="微软雅黑" panose="020B0503020204020204" pitchFamily="34" charset="-122"/>
                <a:ea typeface="微软雅黑" panose="020B0503020204020204" pitchFamily="34" charset="-122"/>
                <a:sym typeface="+mn-ea"/>
              </a:rPr>
              <a:t>科学有效评估</a:t>
            </a:r>
            <a:r>
              <a:rPr sz="2000" dirty="0">
                <a:solidFill>
                  <a:schemeClr val="tx1"/>
                </a:solidFill>
                <a:latin typeface="微软雅黑" panose="020B0503020204020204" pitchFamily="34" charset="-122"/>
                <a:ea typeface="微软雅黑" panose="020B0503020204020204" pitchFamily="34" charset="-122"/>
                <a:sym typeface="+mn-ea"/>
              </a:rPr>
              <a:t>，充分揭示风险，基于投资者的不同风险承受能力以及产品或者服务的不同风险等级等因素，</a:t>
            </a:r>
            <a:r>
              <a:rPr sz="2000" b="1" dirty="0">
                <a:solidFill>
                  <a:schemeClr val="tx1"/>
                </a:solidFill>
                <a:latin typeface="微软雅黑" panose="020B0503020204020204" pitchFamily="34" charset="-122"/>
                <a:ea typeface="微软雅黑" panose="020B0503020204020204" pitchFamily="34" charset="-122"/>
                <a:sym typeface="+mn-ea"/>
              </a:rPr>
              <a:t>提出明确的适当性匹配意见</a:t>
            </a:r>
            <a:r>
              <a:rPr sz="2000" dirty="0">
                <a:solidFill>
                  <a:schemeClr val="tx1"/>
                </a:solidFill>
                <a:latin typeface="微软雅黑" panose="020B0503020204020204" pitchFamily="34" charset="-122"/>
                <a:ea typeface="微软雅黑" panose="020B0503020204020204" pitchFamily="34" charset="-122"/>
                <a:sym typeface="+mn-ea"/>
              </a:rPr>
              <a:t>，将适当的产品或者服务销售或者提供给适合的投资者，并对违法违规行为承担法律责任。</a:t>
            </a:r>
            <a:endParaRPr sz="2000" dirty="0">
              <a:solidFill>
                <a:schemeClr val="tx1"/>
              </a:solidFill>
              <a:latin typeface="微软雅黑" panose="020B0503020204020204" pitchFamily="34" charset="-122"/>
              <a:ea typeface="微软雅黑" panose="020B0503020204020204" pitchFamily="34" charset="-122"/>
              <a:sym typeface="+mn-ea"/>
            </a:endParaRPr>
          </a:p>
        </p:txBody>
      </p:sp>
      <p:sp>
        <p:nvSpPr>
          <p:cNvPr id="92" name="文本框 91"/>
          <p:cNvSpPr txBox="1"/>
          <p:nvPr>
            <p:custDataLst>
              <p:tags r:id="rId3"/>
            </p:custDataLst>
          </p:nvPr>
        </p:nvSpPr>
        <p:spPr>
          <a:xfrm>
            <a:off x="2782847" y="1961208"/>
            <a:ext cx="455365" cy="646430"/>
          </a:xfrm>
          <a:prstGeom prst="rect">
            <a:avLst/>
          </a:prstGeom>
          <a:noFill/>
        </p:spPr>
        <p:txBody>
          <a:bodyPr wrap="none" rtlCol="0">
            <a:normAutofit/>
          </a:bodyPr>
          <a:lstStyle/>
          <a:p>
            <a:r>
              <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&gt;</a:t>
            </a:r>
            <a:endPar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KSO_Shape"/>
          <p:cNvSpPr/>
          <p:nvPr>
            <p:custDataLst>
              <p:tags r:id="rId4"/>
            </p:custDataLst>
          </p:nvPr>
        </p:nvSpPr>
        <p:spPr bwMode="auto">
          <a:xfrm>
            <a:off x="2035012" y="2063443"/>
            <a:ext cx="418961" cy="441960"/>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FFFFFF"/>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4472C4"/>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97"/>
          <p:cNvSpPr/>
          <p:nvPr>
            <p:custDataLst>
              <p:tags r:id="rId5"/>
            </p:custDataLst>
          </p:nvPr>
        </p:nvSpPr>
        <p:spPr>
          <a:xfrm>
            <a:off x="1891862" y="3935423"/>
            <a:ext cx="705878" cy="726440"/>
          </a:xfrm>
          <a:prstGeom prst="rect">
            <a:avLst/>
          </a:prstGeom>
          <a:solidFill>
            <a:srgbClr val="767171">
              <a:alpha val="100000"/>
            </a:srgbClr>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98"/>
          <p:cNvSpPr/>
          <p:nvPr>
            <p:custDataLst>
              <p:tags r:id="rId6"/>
            </p:custDataLst>
          </p:nvPr>
        </p:nvSpPr>
        <p:spPr>
          <a:xfrm>
            <a:off x="3273304" y="3654753"/>
            <a:ext cx="6927850" cy="1592580"/>
          </a:xfrm>
          <a:prstGeom prst="rect">
            <a:avLst/>
          </a:prstGeom>
          <a:noFill/>
          <a:ln>
            <a:noFill/>
          </a:ln>
          <a:extLst>
            <a:ext uri="{909E8E84-426E-40DD-AFC4-6F175D3DCCD1}">
              <a14:hiddenFill xmlns:a14="http://schemas.microsoft.com/office/drawing/2010/main">
                <a:solidFill>
                  <a:srgbClr val="22C29C"/>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l">
              <a:lnSpc>
                <a:spcPct val="120000"/>
              </a:lnSpc>
            </a:pPr>
            <a:r>
              <a:rPr dirty="0">
                <a:solidFill>
                  <a:schemeClr val="tx1"/>
                </a:solidFill>
                <a:latin typeface="微软雅黑" panose="020B0503020204020204" pitchFamily="34" charset="-122"/>
                <a:ea typeface="微软雅黑" panose="020B0503020204020204" pitchFamily="34" charset="-122"/>
                <a:sym typeface="+mn-ea"/>
              </a:rPr>
              <a:t>经营机构向投资者销售产品或者提供服务时，应当了解投资者的</a:t>
            </a:r>
            <a:r>
              <a:rPr b="1" dirty="0">
                <a:solidFill>
                  <a:schemeClr val="tx1"/>
                </a:solidFill>
                <a:latin typeface="微软雅黑" panose="020B0503020204020204" pitchFamily="34" charset="-122"/>
                <a:ea typeface="微软雅黑" panose="020B0503020204020204" pitchFamily="34" charset="-122"/>
                <a:sym typeface="+mn-ea"/>
              </a:rPr>
              <a:t>基本信息</a:t>
            </a:r>
            <a:r>
              <a:rPr lang="zh-CN" b="1" dirty="0">
                <a:solidFill>
                  <a:schemeClr val="tx1"/>
                </a:solidFill>
                <a:latin typeface="微软雅黑" panose="020B0503020204020204" pitchFamily="34" charset="-122"/>
                <a:ea typeface="微软雅黑" panose="020B0503020204020204" pitchFamily="34" charset="-122"/>
                <a:sym typeface="+mn-ea"/>
              </a:rPr>
              <a:t>、</a:t>
            </a:r>
            <a:r>
              <a:rPr b="1" dirty="0">
                <a:solidFill>
                  <a:schemeClr val="tx1"/>
                </a:solidFill>
                <a:latin typeface="微软雅黑" panose="020B0503020204020204" pitchFamily="34" charset="-122"/>
                <a:ea typeface="微软雅黑" panose="020B0503020204020204" pitchFamily="34" charset="-122"/>
                <a:sym typeface="+mn-ea"/>
              </a:rPr>
              <a:t>财务状况</a:t>
            </a:r>
            <a:r>
              <a:rPr lang="zh-CN" b="1" dirty="0">
                <a:solidFill>
                  <a:schemeClr val="tx1"/>
                </a:solidFill>
                <a:latin typeface="微软雅黑" panose="020B0503020204020204" pitchFamily="34" charset="-122"/>
                <a:ea typeface="微软雅黑" panose="020B0503020204020204" pitchFamily="34" charset="-122"/>
                <a:sym typeface="+mn-ea"/>
              </a:rPr>
              <a:t>、</a:t>
            </a:r>
            <a:r>
              <a:rPr b="1" dirty="0">
                <a:solidFill>
                  <a:schemeClr val="tx1"/>
                </a:solidFill>
                <a:latin typeface="微软雅黑" panose="020B0503020204020204" pitchFamily="34" charset="-122"/>
                <a:ea typeface="微软雅黑" panose="020B0503020204020204" pitchFamily="34" charset="-122"/>
                <a:sym typeface="+mn-ea"/>
              </a:rPr>
              <a:t>投资经验</a:t>
            </a:r>
            <a:r>
              <a:rPr lang="zh-CN" b="1" dirty="0">
                <a:solidFill>
                  <a:schemeClr val="tx1"/>
                </a:solidFill>
                <a:latin typeface="微软雅黑" panose="020B0503020204020204" pitchFamily="34" charset="-122"/>
                <a:ea typeface="微软雅黑" panose="020B0503020204020204" pitchFamily="34" charset="-122"/>
                <a:sym typeface="+mn-ea"/>
              </a:rPr>
              <a:t>、</a:t>
            </a:r>
            <a:r>
              <a:rPr b="1" dirty="0">
                <a:solidFill>
                  <a:schemeClr val="tx1"/>
                </a:solidFill>
                <a:latin typeface="微软雅黑" panose="020B0503020204020204" pitchFamily="34" charset="-122"/>
                <a:ea typeface="微软雅黑" panose="020B0503020204020204" pitchFamily="34" charset="-122"/>
                <a:sym typeface="+mn-ea"/>
              </a:rPr>
              <a:t>投资目标</a:t>
            </a:r>
            <a:r>
              <a:rPr lang="zh-CN" b="1" dirty="0">
                <a:solidFill>
                  <a:schemeClr val="tx1"/>
                </a:solidFill>
                <a:latin typeface="微软雅黑" panose="020B0503020204020204" pitchFamily="34" charset="-122"/>
                <a:ea typeface="微软雅黑" panose="020B0503020204020204" pitchFamily="34" charset="-122"/>
                <a:sym typeface="+mn-ea"/>
              </a:rPr>
              <a:t>、</a:t>
            </a:r>
            <a:r>
              <a:rPr b="1" dirty="0">
                <a:solidFill>
                  <a:schemeClr val="tx1"/>
                </a:solidFill>
                <a:latin typeface="微软雅黑" panose="020B0503020204020204" pitchFamily="34" charset="-122"/>
                <a:ea typeface="微软雅黑" panose="020B0503020204020204" pitchFamily="34" charset="-122"/>
                <a:sym typeface="+mn-ea"/>
              </a:rPr>
              <a:t>风险偏好及可承受的损失</a:t>
            </a:r>
            <a:r>
              <a:rPr lang="zh-CN" dirty="0">
                <a:solidFill>
                  <a:schemeClr val="tx1"/>
                </a:solidFill>
                <a:latin typeface="微软雅黑" panose="020B0503020204020204" pitchFamily="34" charset="-122"/>
                <a:ea typeface="微软雅黑" panose="020B0503020204020204" pitchFamily="34" charset="-122"/>
                <a:sym typeface="+mn-ea"/>
              </a:rPr>
              <a:t>等。</a:t>
            </a:r>
            <a:endParaRPr lang="zh-CN"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custDataLst>
              <p:tags r:id="rId7"/>
            </p:custDataLst>
          </p:nvPr>
        </p:nvSpPr>
        <p:spPr>
          <a:xfrm>
            <a:off x="2826027" y="3935423"/>
            <a:ext cx="455365" cy="646430"/>
          </a:xfrm>
          <a:prstGeom prst="rect">
            <a:avLst/>
          </a:prstGeom>
          <a:noFill/>
        </p:spPr>
        <p:txBody>
          <a:bodyPr wrap="none" rtlCol="0">
            <a:normAutofit/>
          </a:bodyPr>
          <a:lstStyle/>
          <a:p>
            <a:r>
              <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&gt;</a:t>
            </a:r>
            <a:endParaRPr lang="en-US" altLang="zh-CN"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KSO_Shape"/>
          <p:cNvSpPr>
            <a:spLocks noChangeAspect="1"/>
          </p:cNvSpPr>
          <p:nvPr>
            <p:custDataLst>
              <p:tags r:id="rId8"/>
            </p:custDataLst>
          </p:nvPr>
        </p:nvSpPr>
        <p:spPr bwMode="auto">
          <a:xfrm>
            <a:off x="2035156" y="4141163"/>
            <a:ext cx="429450" cy="314960"/>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rmAutofit fontScale="92500" lnSpcReduction="20000"/>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71503" y="809488"/>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cxnSp>
        <p:nvCxnSpPr>
          <p:cNvPr id="72" name="直接连接符 71"/>
          <p:cNvCxnSpPr/>
          <p:nvPr>
            <p:custDataLst>
              <p:tags r:id="rId1"/>
            </p:custDataLst>
          </p:nvPr>
        </p:nvCxnSpPr>
        <p:spPr>
          <a:xfrm>
            <a:off x="6170278" y="4740341"/>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2"/>
            </p:custDataLst>
          </p:nvPr>
        </p:nvSpPr>
        <p:spPr>
          <a:xfrm>
            <a:off x="7211758" y="3676578"/>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cs typeface="+mn-ea"/>
                <a:sym typeface="Arial" panose="020B0604020202020204" pitchFamily="34" charset="0"/>
              </a:rPr>
              <a:t>产品销售和适当性管理</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custDataLst>
              <p:tags r:id="rId3"/>
            </p:custDataLst>
          </p:nvPr>
        </p:nvSpPr>
        <p:spPr>
          <a:xfrm>
            <a:off x="6168851" y="3480462"/>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fontScale="90000" lnSpcReduction="10000"/>
          </a:bodyPr>
          <a:lstStyle/>
          <a:p>
            <a:pPr lvl="0" algn="ctr">
              <a:lnSpc>
                <a:spcPct val="120000"/>
              </a:lnSpc>
              <a:buClrTx/>
              <a:buSzTx/>
              <a:buFontTx/>
            </a:pPr>
            <a:r>
              <a:rPr lang="en-US" altLang="zh-CN" sz="4800" dirty="0">
                <a:latin typeface="Arial" panose="020B0604020202020204" pitchFamily="34" charset="0"/>
                <a:ea typeface="微软雅黑" panose="020B0503020204020204" pitchFamily="34" charset="-122"/>
                <a:sym typeface="Arial" panose="020B0604020202020204" pitchFamily="34" charset="0"/>
              </a:rPr>
              <a:t>4</a:t>
            </a:r>
            <a:endParaRPr lang="en-US" altLang="zh-CN" sz="48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60" name="直接连接符 59"/>
          <p:cNvCxnSpPr/>
          <p:nvPr>
            <p:custDataLst>
              <p:tags r:id="rId4"/>
            </p:custDataLst>
          </p:nvPr>
        </p:nvCxnSpPr>
        <p:spPr>
          <a:xfrm>
            <a:off x="1359358" y="4740341"/>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4" name="文本框 3"/>
          <p:cNvSpPr txBox="1"/>
          <p:nvPr>
            <p:custDataLst>
              <p:tags r:id="rId5"/>
            </p:custDataLst>
          </p:nvPr>
        </p:nvSpPr>
        <p:spPr>
          <a:xfrm>
            <a:off x="1357931" y="3480462"/>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lvl="0" algn="ctr">
              <a:lnSpc>
                <a:spcPct val="120000"/>
              </a:lnSpc>
              <a:buClrTx/>
              <a:buSzTx/>
              <a:buFontTx/>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6"/>
            </p:custDataLst>
          </p:nvPr>
        </p:nvSpPr>
        <p:spPr>
          <a:xfrm>
            <a:off x="2437033" y="3675308"/>
            <a:ext cx="3342732" cy="38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cs typeface="+mn-ea"/>
                <a:sym typeface="Arial" panose="020B0604020202020204" pitchFamily="34" charset="0"/>
              </a:rPr>
              <a:t>分支机构业务管控</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直接连接符 70"/>
          <p:cNvCxnSpPr/>
          <p:nvPr>
            <p:custDataLst>
              <p:tags r:id="rId7"/>
            </p:custDataLst>
          </p:nvPr>
        </p:nvCxnSpPr>
        <p:spPr>
          <a:xfrm>
            <a:off x="6170278" y="3094150"/>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32" name="矩形 31"/>
          <p:cNvSpPr/>
          <p:nvPr>
            <p:custDataLst>
              <p:tags r:id="rId8"/>
            </p:custDataLst>
          </p:nvPr>
        </p:nvSpPr>
        <p:spPr>
          <a:xfrm>
            <a:off x="6168851" y="1834271"/>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fontScale="90000" lnSpcReduction="10000"/>
          </a:bodyPr>
          <a:lstStyle/>
          <a:p>
            <a:pPr lvl="0" algn="ctr">
              <a:lnSpc>
                <a:spcPct val="120000"/>
              </a:lnSpc>
              <a:buClrTx/>
              <a:buSzTx/>
              <a:buFontTx/>
            </a:pPr>
            <a:r>
              <a:rPr lang="en-US" altLang="zh-CN" sz="4800" dirty="0">
                <a:latin typeface="Arial" panose="020B0604020202020204" pitchFamily="34" charset="0"/>
                <a:ea typeface="微软雅黑" panose="020B0503020204020204" pitchFamily="34" charset="-122"/>
                <a:sym typeface="Arial" panose="020B0604020202020204" pitchFamily="34" charset="0"/>
              </a:rPr>
              <a:t>2</a:t>
            </a:r>
            <a:endParaRPr lang="en-US" altLang="zh-CN" sz="48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9"/>
            </p:custDataLst>
          </p:nvPr>
        </p:nvSpPr>
        <p:spPr>
          <a:xfrm>
            <a:off x="7164133" y="208881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cs typeface="+mn-ea"/>
                <a:sym typeface="Arial" panose="020B0604020202020204" pitchFamily="34" charset="0"/>
              </a:rPr>
              <a:t>员工执业行为</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7" name="直接连接符 56"/>
          <p:cNvCxnSpPr/>
          <p:nvPr>
            <p:custDataLst>
              <p:tags r:id="rId10"/>
            </p:custDataLst>
          </p:nvPr>
        </p:nvCxnSpPr>
        <p:spPr>
          <a:xfrm>
            <a:off x="1359358" y="3094150"/>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63" name="矩形 62"/>
          <p:cNvSpPr/>
          <p:nvPr>
            <p:custDataLst>
              <p:tags r:id="rId11"/>
            </p:custDataLst>
          </p:nvPr>
        </p:nvSpPr>
        <p:spPr>
          <a:xfrm>
            <a:off x="1357931" y="1834271"/>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2"/>
            </p:custDataLst>
          </p:nvPr>
        </p:nvSpPr>
        <p:spPr>
          <a:xfrm>
            <a:off x="2437130" y="1715135"/>
            <a:ext cx="3342640" cy="92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chemeClr val="bg2">
                    <a:lumMod val="75000"/>
                  </a:schemeClr>
                </a:solidFill>
                <a:cs typeface="+mn-ea"/>
                <a:sym typeface="+mn-ea"/>
              </a:rPr>
              <a:t>分支机构内部管理</a:t>
            </a:r>
            <a:endParaRPr lang="zh-CN" altLang="en-US" sz="1800" b="1" spc="300">
              <a:solidFill>
                <a:schemeClr val="bg2">
                  <a:lumMod val="75000"/>
                </a:schemeClr>
              </a:solidFill>
              <a:ea typeface="微软雅黑" panose="020B0503020204020204" pitchFamily="34" charset="-122"/>
              <a:cs typeface="+mn-ea"/>
              <a:sym typeface="+mn-ea"/>
            </a:endParaRPr>
          </a:p>
        </p:txBody>
      </p:sp>
      <p:sp>
        <p:nvSpPr>
          <p:cNvPr id="30" name="文本框 29"/>
          <p:cNvSpPr txBox="1"/>
          <p:nvPr>
            <p:custDataLst>
              <p:tags r:id="rId13"/>
            </p:custDataLst>
          </p:nvPr>
        </p:nvSpPr>
        <p:spPr>
          <a:xfrm>
            <a:off x="2413698" y="5264984"/>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廉洁从业</a:t>
            </a:r>
            <a:endParaRPr lang="zh-CN" altLang="en-US" sz="1800" b="1" spc="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4"/>
            </p:custDataLst>
          </p:nvPr>
        </p:nvSpPr>
        <p:spPr>
          <a:xfrm>
            <a:off x="1370791" y="5126653"/>
            <a:ext cx="821640" cy="821640"/>
          </a:xfrm>
          <a:prstGeom prst="rect">
            <a:avLst/>
          </a:prstGeom>
          <a:solidFill>
            <a:srgbClr val="4472C4"/>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1963420" y="432435"/>
            <a:ext cx="7135495" cy="521970"/>
          </a:xfrm>
          <a:prstGeom prst="rect">
            <a:avLst/>
          </a:prstGeom>
          <a:noFill/>
        </p:spPr>
        <p:txBody>
          <a:bodyPr wrap="square" rtlCol="0">
            <a:spAutoFit/>
          </a:bodyPr>
          <a:lstStyle/>
          <a:p>
            <a:r>
              <a:rPr lang="zh-CN" altLang="en-US" sz="2800" b="1" dirty="0">
                <a:solidFill>
                  <a:srgbClr val="4472C4"/>
                </a:solidFill>
                <a:latin typeface="微软雅黑" panose="020B0503020204020204" pitchFamily="34" charset="-122"/>
                <a:ea typeface="微软雅黑" panose="020B0503020204020204" pitchFamily="34" charset="-122"/>
                <a:sym typeface="+mn-ea"/>
              </a:rPr>
              <a:t>监管处罚案例解析</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619328" y="287551"/>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421640"/>
            <a:ext cx="8082915" cy="521970"/>
          </a:xfrm>
          <a:prstGeom prst="rect">
            <a:avLst/>
          </a:prstGeom>
          <a:noFill/>
        </p:spPr>
        <p:txBody>
          <a:bodyPr wrap="square" rtlCol="0">
            <a:spAutoFit/>
          </a:bodyPr>
          <a:lstStyle/>
          <a:p>
            <a:pPr marL="0" lvl="1" algn="l">
              <a:buClrTx/>
              <a:buSzTx/>
              <a:buFontTx/>
            </a:pPr>
            <a:r>
              <a:rPr lang="zh-CN" altLang="zh-CN" sz="2800" b="1" dirty="0">
                <a:solidFill>
                  <a:srgbClr val="4472C4"/>
                </a:solidFill>
                <a:latin typeface="微软雅黑" panose="020B0503020204020204" pitchFamily="34" charset="-122"/>
                <a:ea typeface="微软雅黑" panose="020B0503020204020204" pitchFamily="34" charset="-122"/>
              </a:rPr>
              <a:t>违反廉洁从业规定的主要表现</a:t>
            </a:r>
            <a:endParaRPr lang="zh-CN" altLang="zh-CN" sz="2800" b="1" dirty="0">
              <a:solidFill>
                <a:srgbClr val="4472C4"/>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51280" y="1419225"/>
            <a:ext cx="4703445" cy="1680845"/>
            <a:chOff x="2128" y="2235"/>
            <a:chExt cx="7407" cy="2647"/>
          </a:xfrm>
        </p:grpSpPr>
        <p:sp>
          <p:nvSpPr>
            <p:cNvPr id="19465" name="Freeform 9"/>
            <p:cNvSpPr/>
            <p:nvPr>
              <p:custDataLst>
                <p:tags r:id="rId1"/>
              </p:custDataLst>
            </p:nvPr>
          </p:nvSpPr>
          <p:spPr bwMode="auto">
            <a:xfrm rot="21252758">
              <a:off x="7409" y="2436"/>
              <a:ext cx="2126" cy="244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1D6DC2"/>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2" name="Freeform 26"/>
            <p:cNvSpPr>
              <a:spLocks noEditPoints="1"/>
            </p:cNvSpPr>
            <p:nvPr>
              <p:custDataLst>
                <p:tags r:id="rId2"/>
              </p:custDataLst>
            </p:nvPr>
          </p:nvSpPr>
          <p:spPr bwMode="auto">
            <a:xfrm>
              <a:off x="8109" y="3289"/>
              <a:ext cx="733" cy="740"/>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custDataLst>
                <p:tags r:id="rId3"/>
              </p:custDataLst>
            </p:nvPr>
          </p:nvSpPr>
          <p:spPr>
            <a:xfrm>
              <a:off x="2128" y="3305"/>
              <a:ext cx="4692" cy="928"/>
            </a:xfrm>
            <a:prstGeom prst="rect">
              <a:avLst/>
            </a:prstGeom>
            <a:noFill/>
          </p:spPr>
          <p:txBody>
            <a:bodyPr wrap="square" lIns="90000" tIns="46800" rIns="90000" bIns="46800"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sz="1800" dirty="0" smtClean="0">
                  <a:solidFill>
                    <a:schemeClr val="tx1"/>
                  </a:solidFill>
                  <a:sym typeface="Arial" panose="020B0604020202020204" pitchFamily="34" charset="0"/>
                </a:rPr>
                <a:t>违规收受、索取财物</a:t>
              </a:r>
              <a:endParaRPr lang="zh-CN" altLang="en-US" sz="1800" dirty="0">
                <a:solidFill>
                  <a:schemeClr val="tx1"/>
                </a:solidFill>
                <a:sym typeface="Arial" panose="020B0604020202020204" pitchFamily="34" charset="0"/>
              </a:endParaRPr>
            </a:p>
          </p:txBody>
        </p:sp>
        <p:sp>
          <p:nvSpPr>
            <p:cNvPr id="27" name="文本框 26"/>
            <p:cNvSpPr txBox="1"/>
            <p:nvPr>
              <p:custDataLst>
                <p:tags r:id="rId4"/>
              </p:custDataLst>
            </p:nvPr>
          </p:nvSpPr>
          <p:spPr>
            <a:xfrm>
              <a:off x="5630" y="2235"/>
              <a:ext cx="1190" cy="1202"/>
            </a:xfrm>
            <a:prstGeom prst="rect">
              <a:avLst/>
            </a:prstGeom>
            <a:noFill/>
          </p:spPr>
          <p:txBody>
            <a:bodyPr wrap="square" rtlCol="0">
              <a:normAutofit fontScale="92500" lnSpcReduction="10000"/>
            </a:bodyPr>
            <a:lstStyle/>
            <a:p>
              <a:pPr algn="r">
                <a:lnSpc>
                  <a:spcPct val="120000"/>
                </a:lnSpc>
              </a:pPr>
              <a:r>
                <a:rPr lang="en-US" altLang="zh-CN" sz="4000" b="1" spc="150" dirty="0">
                  <a:solidFill>
                    <a:srgbClr val="1D6DC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4000" b="1" spc="150" dirty="0">
                <a:solidFill>
                  <a:srgbClr val="1D6DC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 name="组合 6"/>
          <p:cNvGrpSpPr/>
          <p:nvPr/>
        </p:nvGrpSpPr>
        <p:grpSpPr>
          <a:xfrm>
            <a:off x="6127750" y="1419225"/>
            <a:ext cx="5392420" cy="1688465"/>
            <a:chOff x="9650" y="2235"/>
            <a:chExt cx="8492" cy="2659"/>
          </a:xfrm>
        </p:grpSpPr>
        <p:sp>
          <p:nvSpPr>
            <p:cNvPr id="19464" name="Freeform 8"/>
            <p:cNvSpPr/>
            <p:nvPr>
              <p:custDataLst>
                <p:tags r:id="rId5"/>
              </p:custDataLst>
            </p:nvPr>
          </p:nvSpPr>
          <p:spPr bwMode="auto">
            <a:xfrm rot="378852">
              <a:off x="9650" y="2448"/>
              <a:ext cx="2126" cy="244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88D5"/>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5" name="Freeform 29"/>
            <p:cNvSpPr>
              <a:spLocks noEditPoints="1"/>
            </p:cNvSpPr>
            <p:nvPr>
              <p:custDataLst>
                <p:tags r:id="rId6"/>
              </p:custDataLst>
            </p:nvPr>
          </p:nvSpPr>
          <p:spPr bwMode="auto">
            <a:xfrm>
              <a:off x="10440" y="3318"/>
              <a:ext cx="603" cy="714"/>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custDataLst>
                <p:tags r:id="rId7"/>
              </p:custDataLst>
            </p:nvPr>
          </p:nvSpPr>
          <p:spPr>
            <a:xfrm>
              <a:off x="12425" y="2235"/>
              <a:ext cx="1190" cy="1202"/>
            </a:xfrm>
            <a:prstGeom prst="rect">
              <a:avLst/>
            </a:prstGeom>
            <a:noFill/>
          </p:spPr>
          <p:txBody>
            <a:bodyPr wrap="square" rtlCol="0">
              <a:normAutofit fontScale="92500" lnSpcReduction="10000"/>
            </a:bodyPr>
            <a:lstStyle/>
            <a:p>
              <a:pPr algn="r">
                <a:lnSpc>
                  <a:spcPct val="120000"/>
                </a:lnSpc>
              </a:pPr>
              <a:r>
                <a:rPr lang="en-US" altLang="zh-CN" sz="4000" b="1" spc="150" dirty="0">
                  <a:solidFill>
                    <a:srgbClr val="0088D5"/>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4000" b="1" spc="150" dirty="0">
                <a:solidFill>
                  <a:srgbClr val="0088D5"/>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文本框 30"/>
            <p:cNvSpPr txBox="1"/>
            <p:nvPr>
              <p:custDataLst>
                <p:tags r:id="rId8"/>
              </p:custDataLst>
            </p:nvPr>
          </p:nvSpPr>
          <p:spPr>
            <a:xfrm>
              <a:off x="13450" y="3128"/>
              <a:ext cx="4692" cy="928"/>
            </a:xfrm>
            <a:prstGeom prst="rect">
              <a:avLst/>
            </a:prstGeom>
            <a:noFill/>
          </p:spPr>
          <p:txBody>
            <a:bodyPr wrap="square" lIns="90000" tIns="46800" rIns="90000" bIns="46800"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sz="1800" dirty="0">
                  <a:solidFill>
                    <a:schemeClr val="tx1"/>
                  </a:solidFill>
                  <a:sym typeface="Arial" panose="020B0604020202020204" pitchFamily="34" charset="0"/>
                </a:rPr>
                <a:t>廉洁从业内控制度不健全</a:t>
              </a:r>
              <a:endParaRPr lang="zh-CN" altLang="en-US" sz="1800" dirty="0">
                <a:solidFill>
                  <a:schemeClr val="tx1"/>
                </a:solidFill>
                <a:sym typeface="Arial" panose="020B0604020202020204" pitchFamily="34" charset="0"/>
              </a:endParaRPr>
            </a:p>
          </p:txBody>
        </p:sp>
      </p:grpSp>
      <p:grpSp>
        <p:nvGrpSpPr>
          <p:cNvPr id="10" name="组合 9"/>
          <p:cNvGrpSpPr/>
          <p:nvPr/>
        </p:nvGrpSpPr>
        <p:grpSpPr>
          <a:xfrm>
            <a:off x="4330700" y="3740785"/>
            <a:ext cx="4409440" cy="2675890"/>
            <a:chOff x="6820" y="5891"/>
            <a:chExt cx="6944" cy="4214"/>
          </a:xfrm>
        </p:grpSpPr>
        <p:sp>
          <p:nvSpPr>
            <p:cNvPr id="19467" name="Freeform 11"/>
            <p:cNvSpPr/>
            <p:nvPr>
              <p:custDataLst>
                <p:tags r:id="rId9"/>
              </p:custDataLst>
            </p:nvPr>
          </p:nvSpPr>
          <p:spPr bwMode="auto">
            <a:xfrm rot="19800000">
              <a:off x="8530" y="5891"/>
              <a:ext cx="2126" cy="244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AFA2"/>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19487" name="Freeform 31"/>
            <p:cNvSpPr>
              <a:spLocks noEditPoints="1"/>
            </p:cNvSpPr>
            <p:nvPr>
              <p:custDataLst>
                <p:tags r:id="rId10"/>
              </p:custDataLst>
            </p:nvPr>
          </p:nvSpPr>
          <p:spPr bwMode="auto">
            <a:xfrm>
              <a:off x="9370" y="6723"/>
              <a:ext cx="503" cy="727"/>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custDataLst>
                <p:tags r:id="rId11"/>
              </p:custDataLst>
            </p:nvPr>
          </p:nvSpPr>
          <p:spPr>
            <a:xfrm>
              <a:off x="6820" y="7995"/>
              <a:ext cx="6945" cy="2111"/>
            </a:xfrm>
            <a:prstGeom prst="rect">
              <a:avLst/>
            </a:prstGeom>
            <a:noFill/>
          </p:spPr>
          <p:txBody>
            <a:bodyPr wrap="square" lIns="90000" tIns="46800" rIns="90000" bIns="46800"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ctr"/>
              <a:r>
                <a:rPr lang="zh-CN" altLang="en-US" sz="1800">
                  <a:solidFill>
                    <a:schemeClr val="tx1"/>
                  </a:solidFill>
                  <a:sym typeface="Arial" panose="020B0604020202020204" pitchFamily="34" charset="0"/>
                </a:rPr>
                <a:t>展业中招待、宴请客户或利益关系人，向其提供礼品、礼金等</a:t>
              </a:r>
              <a:endParaRPr lang="zh-CN" altLang="en-US" sz="1800">
                <a:solidFill>
                  <a:schemeClr val="tx1"/>
                </a:solidFill>
                <a:sym typeface="Arial" panose="020B0604020202020204" pitchFamily="34" charset="0"/>
              </a:endParaRPr>
            </a:p>
          </p:txBody>
        </p:sp>
        <p:sp>
          <p:nvSpPr>
            <p:cNvPr id="45" name="文本框 44"/>
            <p:cNvSpPr txBox="1"/>
            <p:nvPr>
              <p:custDataLst>
                <p:tags r:id="rId12"/>
              </p:custDataLst>
            </p:nvPr>
          </p:nvSpPr>
          <p:spPr>
            <a:xfrm>
              <a:off x="7484" y="7363"/>
              <a:ext cx="1190" cy="1202"/>
            </a:xfrm>
            <a:prstGeom prst="rect">
              <a:avLst/>
            </a:prstGeom>
            <a:noFill/>
          </p:spPr>
          <p:txBody>
            <a:bodyPr wrap="square" rtlCol="0">
              <a:normAutofit fontScale="92500" lnSpcReduction="10000"/>
            </a:bodyPr>
            <a:lstStyle/>
            <a:p>
              <a:pPr algn="r">
                <a:lnSpc>
                  <a:spcPct val="120000"/>
                </a:lnSpc>
              </a:pPr>
              <a:r>
                <a:rPr lang="en-US" altLang="zh-CN" sz="4000" b="1" spc="150" dirty="0">
                  <a:solidFill>
                    <a:srgbClr val="00AFA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a:t>
              </a:r>
              <a:endParaRPr lang="zh-CN" altLang="en-US" sz="4000" b="1" spc="150" dirty="0">
                <a:solidFill>
                  <a:srgbClr val="00AFA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 name="组合 7"/>
          <p:cNvGrpSpPr/>
          <p:nvPr/>
        </p:nvGrpSpPr>
        <p:grpSpPr>
          <a:xfrm>
            <a:off x="6569075" y="2849880"/>
            <a:ext cx="4991735" cy="1603375"/>
            <a:chOff x="10345" y="4488"/>
            <a:chExt cx="7861" cy="2525"/>
          </a:xfrm>
        </p:grpSpPr>
        <p:sp>
          <p:nvSpPr>
            <p:cNvPr id="6" name="文本框 5"/>
            <p:cNvSpPr txBox="1"/>
            <p:nvPr>
              <p:custDataLst>
                <p:tags r:id="rId13"/>
              </p:custDataLst>
            </p:nvPr>
          </p:nvSpPr>
          <p:spPr>
            <a:xfrm>
              <a:off x="13108" y="4488"/>
              <a:ext cx="1190" cy="1202"/>
            </a:xfrm>
            <a:prstGeom prst="rect">
              <a:avLst/>
            </a:prstGeom>
            <a:noFill/>
          </p:spPr>
          <p:txBody>
            <a:bodyPr wrap="square" rtlCol="0">
              <a:normAutofit fontScale="92500" lnSpcReduction="10000"/>
            </a:bodyPr>
            <a:lstStyle/>
            <a:p>
              <a:pPr algn="r">
                <a:lnSpc>
                  <a:spcPct val="120000"/>
                </a:lnSpc>
              </a:pPr>
              <a:r>
                <a:rPr lang="en-US" altLang="zh-CN" sz="4000" b="1" spc="150" dirty="0">
                  <a:solidFill>
                    <a:srgbClr val="009EC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4000" b="1" spc="150" dirty="0">
                <a:solidFill>
                  <a:srgbClr val="009EC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文本框 40"/>
            <p:cNvSpPr txBox="1"/>
            <p:nvPr>
              <p:custDataLst>
                <p:tags r:id="rId14"/>
              </p:custDataLst>
            </p:nvPr>
          </p:nvSpPr>
          <p:spPr>
            <a:xfrm>
              <a:off x="13108" y="5697"/>
              <a:ext cx="5098" cy="1283"/>
            </a:xfrm>
            <a:prstGeom prst="rect">
              <a:avLst/>
            </a:prstGeom>
            <a:noFill/>
          </p:spPr>
          <p:txBody>
            <a:bodyPr wrap="square" lIns="90000" tIns="46800" rIns="90000" bIns="46800"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ctr"/>
              <a:r>
                <a:rPr lang="zh-CN" altLang="en-US" sz="1800" dirty="0">
                  <a:solidFill>
                    <a:schemeClr val="tx1"/>
                  </a:solidFill>
                  <a:sym typeface="Arial" panose="020B0604020202020204" pitchFamily="34" charset="0"/>
                </a:rPr>
                <a:t>违规</a:t>
              </a:r>
              <a:r>
                <a:rPr lang="zh-CN" altLang="en-US" sz="1800" dirty="0">
                  <a:solidFill>
                    <a:schemeClr val="tx1"/>
                  </a:solidFill>
                </a:rPr>
                <a:t>利用职权</a:t>
              </a:r>
              <a:r>
                <a:rPr lang="zh-CN" altLang="en-US" sz="1800" dirty="0">
                  <a:solidFill>
                    <a:schemeClr val="tx1"/>
                  </a:solidFill>
                </a:rPr>
                <a:t>为近亲属或者其他利益关系人</a:t>
              </a:r>
              <a:r>
                <a:rPr lang="zh-CN" altLang="en-US" sz="1800" dirty="0" smtClean="0">
                  <a:solidFill>
                    <a:schemeClr val="tx1"/>
                  </a:solidFill>
                </a:rPr>
                <a:t>从事营利</a:t>
              </a:r>
              <a:r>
                <a:rPr lang="zh-CN" altLang="en-US" sz="1800" dirty="0">
                  <a:solidFill>
                    <a:schemeClr val="tx1"/>
                  </a:solidFill>
                </a:rPr>
                <a:t>性经营活动提供便利条件</a:t>
              </a:r>
              <a:endParaRPr lang="zh-CN" altLang="en-US" sz="1800" dirty="0">
                <a:solidFill>
                  <a:schemeClr val="tx1"/>
                </a:solidFill>
                <a:sym typeface="Arial" panose="020B0604020202020204" pitchFamily="34" charset="0"/>
              </a:endParaRPr>
            </a:p>
          </p:txBody>
        </p:sp>
        <p:sp>
          <p:nvSpPr>
            <p:cNvPr id="19469" name="Freeform 13"/>
            <p:cNvSpPr/>
            <p:nvPr>
              <p:custDataLst>
                <p:tags r:id="rId15"/>
              </p:custDataLst>
            </p:nvPr>
          </p:nvSpPr>
          <p:spPr bwMode="auto">
            <a:xfrm rot="1055249">
              <a:off x="10345" y="4567"/>
              <a:ext cx="2126" cy="244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9ECA"/>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7"/>
            <p:cNvSpPr>
              <a:spLocks noEditPoints="1"/>
            </p:cNvSpPr>
            <p:nvPr>
              <p:custDataLst>
                <p:tags r:id="rId16"/>
              </p:custDataLst>
            </p:nvPr>
          </p:nvSpPr>
          <p:spPr bwMode="auto">
            <a:xfrm>
              <a:off x="11108" y="5359"/>
              <a:ext cx="580" cy="740"/>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1002665" y="2849880"/>
            <a:ext cx="4610100" cy="1613535"/>
            <a:chOff x="1579" y="4488"/>
            <a:chExt cx="7260" cy="2541"/>
          </a:xfrm>
        </p:grpSpPr>
        <p:sp>
          <p:nvSpPr>
            <p:cNvPr id="2" name="文本框 1"/>
            <p:cNvSpPr txBox="1"/>
            <p:nvPr>
              <p:custDataLst>
                <p:tags r:id="rId17"/>
              </p:custDataLst>
            </p:nvPr>
          </p:nvSpPr>
          <p:spPr>
            <a:xfrm>
              <a:off x="1579" y="6052"/>
              <a:ext cx="4692" cy="928"/>
            </a:xfrm>
            <a:prstGeom prst="rect">
              <a:avLst/>
            </a:prstGeom>
            <a:noFill/>
          </p:spPr>
          <p:txBody>
            <a:bodyPr wrap="square" lIns="90000" tIns="46800" rIns="90000" bIns="46800"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ctr"/>
              <a:r>
                <a:rPr lang="zh-CN" altLang="en-US" sz="1800">
                  <a:solidFill>
                    <a:schemeClr val="tx1"/>
                  </a:solidFill>
                  <a:sym typeface="Arial" panose="020B0604020202020204" pitchFamily="34" charset="0"/>
                </a:rPr>
                <a:t>重要事项未及时报告</a:t>
              </a:r>
              <a:endParaRPr lang="zh-CN" altLang="en-US" sz="1800">
                <a:solidFill>
                  <a:schemeClr val="tx1"/>
                </a:solidFill>
                <a:sym typeface="Arial" panose="020B0604020202020204" pitchFamily="34" charset="0"/>
              </a:endParaRPr>
            </a:p>
          </p:txBody>
        </p:sp>
        <p:sp>
          <p:nvSpPr>
            <p:cNvPr id="5" name="文本框 4"/>
            <p:cNvSpPr txBox="1"/>
            <p:nvPr>
              <p:custDataLst>
                <p:tags r:id="rId18"/>
              </p:custDataLst>
            </p:nvPr>
          </p:nvSpPr>
          <p:spPr>
            <a:xfrm>
              <a:off x="4902" y="4488"/>
              <a:ext cx="1190" cy="1202"/>
            </a:xfrm>
            <a:prstGeom prst="rect">
              <a:avLst/>
            </a:prstGeom>
            <a:noFill/>
          </p:spPr>
          <p:txBody>
            <a:bodyPr wrap="square" rtlCol="0">
              <a:normAutofit fontScale="92500" lnSpcReduction="10000"/>
            </a:bodyPr>
            <a:lstStyle/>
            <a:p>
              <a:pPr algn="r">
                <a:lnSpc>
                  <a:spcPct val="120000"/>
                </a:lnSpc>
              </a:pPr>
              <a:r>
                <a:rPr lang="en-US" altLang="zh-CN" sz="4000" b="1" spc="150" dirty="0">
                  <a:solidFill>
                    <a:srgbClr val="00BC6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4000" b="1" spc="150" dirty="0">
                <a:solidFill>
                  <a:srgbClr val="00BC6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468" name="Freeform 12"/>
            <p:cNvSpPr/>
            <p:nvPr>
              <p:custDataLst>
                <p:tags r:id="rId19"/>
              </p:custDataLst>
            </p:nvPr>
          </p:nvSpPr>
          <p:spPr bwMode="auto">
            <a:xfrm rot="20520000">
              <a:off x="6717" y="4567"/>
              <a:ext cx="2123" cy="2463"/>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00BC68"/>
            </a:solidFill>
            <a:ln w="6350">
              <a:noFill/>
            </a:ln>
          </p:spPr>
          <p:txBody>
            <a:bodyPr lIns="121912" tIns="60956" rIns="121912" bIns="60956"/>
            <a:lstStyle/>
            <a:p>
              <a:pPr>
                <a:lnSpc>
                  <a:spcPct val="120000"/>
                </a:lnSpc>
              </a:pPr>
              <a:endParaRPr lang="zh-CN" altLang="en-US" sz="169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0"/>
            <p:cNvSpPr>
              <a:spLocks noEditPoints="1"/>
            </p:cNvSpPr>
            <p:nvPr>
              <p:custDataLst>
                <p:tags r:id="rId20"/>
              </p:custDataLst>
            </p:nvPr>
          </p:nvSpPr>
          <p:spPr bwMode="auto">
            <a:xfrm>
              <a:off x="7483" y="5359"/>
              <a:ext cx="590" cy="740"/>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w="6350">
              <a:noFill/>
            </a:ln>
          </p:spPr>
          <p:txBody>
            <a:bodyPr vert="horz" wrap="square" lIns="121912" tIns="60956" rIns="121912" bIns="60956" numCol="1" anchor="t" anchorCtr="0" compatLnSpc="1"/>
            <a:lstStyle/>
            <a:p>
              <a:pPr>
                <a:lnSpc>
                  <a:spcPct val="120000"/>
                </a:lnSpc>
              </a:pPr>
              <a:endParaRPr lang="zh-CN" altLang="en-US" sz="169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nvSpPr>
        <p:spPr>
          <a:xfrm>
            <a:off x="473485" y="332001"/>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2.5.1</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fill="hold">
                                          <p:stCondLst>
                                            <p:cond delay="0"/>
                                          </p:stCondLst>
                                        </p:cTn>
                                        <p:tgtEl>
                                          <p:spTgt spid="4"/>
                                        </p:tgtEl>
                                      </p:cBhvr>
                                      <p:from x="0" y="0"/>
                                      <p:to x="100000" y="100000"/>
                                    </p:animScale>
                                    <p:anim to="" calcmode="lin" valueType="num">
                                      <p:cBhvr>
                                        <p:cTn id="8" dur="500" fill="hold">
                                          <p:stCondLst>
                                            <p:cond delay="0"/>
                                          </p:stCondLst>
                                        </p:cTn>
                                        <p:tgtEl>
                                          <p:spTgt spid="4"/>
                                        </p:tgtEl>
                                        <p:attrNameLst>
                                          <p:attrName>ppt_y</p:attrName>
                                        </p:attrNameLst>
                                      </p:cBhvr>
                                      <p:tavLst>
                                        <p:tav tm="0">
                                          <p:val>
                                            <p:strVal val="#ppt_y-0.5"/>
                                          </p:val>
                                        </p:tav>
                                        <p:tav tm="100000">
                                          <p:val>
                                            <p:fltVal val="0.571351"/>
                                          </p:val>
                                        </p:tav>
                                      </p:tavLst>
                                    </p:anim>
                                    <p:animEffect filter="fade">
                                      <p:cBhvr>
                                        <p:cTn id="9" dur="500">
                                          <p:stCondLst>
                                            <p:cond delay="0"/>
                                          </p:stCondLst>
                                        </p:cTn>
                                        <p:tgtEl>
                                          <p:spTgt spid="4"/>
                                        </p:tgtEl>
                                      </p:cBhvr>
                                    </p:animEffect>
                                    <p:anim to="" calcmode="lin" valueType="num">
                                      <p:cBhvr>
                                        <p:cTn id="10" dur="500" fill="hold">
                                          <p:stCondLst>
                                            <p:cond delay="0"/>
                                          </p:stCondLst>
                                        </p:cTn>
                                        <p:tgtEl>
                                          <p:spTgt spid="4"/>
                                        </p:tgtEl>
                                        <p:attrNameLst>
                                          <p:attrName>ppt_x</p:attrName>
                                        </p:attrNameLst>
                                      </p:cBhvr>
                                      <p:tavLst>
                                        <p:tav tm="0">
                                          <p:val>
                                            <p:fltVal val="0.578"/>
                                          </p:val>
                                        </p:tav>
                                        <p:tav tm="100000">
                                          <p:val>
                                            <p:fltVal val="0.515225"/>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500" fill="hold">
                                          <p:stCondLst>
                                            <p:cond delay="0"/>
                                          </p:stCondLst>
                                        </p:cTn>
                                        <p:tgtEl>
                                          <p:spTgt spid="7"/>
                                        </p:tgtEl>
                                      </p:cBhvr>
                                      <p:from x="0" y="0"/>
                                      <p:to x="100000" y="100000"/>
                                    </p:animScale>
                                    <p:anim to="" calcmode="lin" valueType="num">
                                      <p:cBhvr>
                                        <p:cTn id="16" dur="500" fill="hold">
                                          <p:stCondLst>
                                            <p:cond delay="0"/>
                                          </p:stCondLst>
                                        </p:cTn>
                                        <p:tgtEl>
                                          <p:spTgt spid="7"/>
                                        </p:tgtEl>
                                        <p:attrNameLst>
                                          <p:attrName>ppt_y</p:attrName>
                                        </p:attrNameLst>
                                      </p:cBhvr>
                                      <p:tavLst>
                                        <p:tav tm="0">
                                          <p:val>
                                            <p:strVal val="#ppt_y-0.5"/>
                                          </p:val>
                                        </p:tav>
                                        <p:tav tm="100000">
                                          <p:val>
                                            <p:fltVal val="0.571351"/>
                                          </p:val>
                                        </p:tav>
                                      </p:tavLst>
                                    </p:anim>
                                    <p:animEffect filter="fade">
                                      <p:cBhvr>
                                        <p:cTn id="17" dur="500">
                                          <p:stCondLst>
                                            <p:cond delay="0"/>
                                          </p:stCondLst>
                                        </p:cTn>
                                        <p:tgtEl>
                                          <p:spTgt spid="7"/>
                                        </p:tgtEl>
                                      </p:cBhvr>
                                    </p:animEffect>
                                    <p:anim to="" calcmode="lin" valueType="num">
                                      <p:cBhvr>
                                        <p:cTn id="18" dur="500" fill="hold">
                                          <p:stCondLst>
                                            <p:cond delay="0"/>
                                          </p:stCondLst>
                                        </p:cTn>
                                        <p:tgtEl>
                                          <p:spTgt spid="7"/>
                                        </p:tgtEl>
                                        <p:attrNameLst>
                                          <p:attrName>ppt_x</p:attrName>
                                        </p:attrNameLst>
                                      </p:cBhvr>
                                      <p:tavLst>
                                        <p:tav tm="0">
                                          <p:val>
                                            <p:fltVal val="0.578"/>
                                          </p:val>
                                        </p:tav>
                                        <p:tav tm="100000">
                                          <p:val>
                                            <p:fltVal val="0.709529"/>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4"/>
                                        </p:tgtEl>
                                        <p:attrNameLst>
                                          <p:attrName>ppt_x</p:attrName>
                                        </p:attrNameLst>
                                      </p:cBhvr>
                                      <p:tavLst>
                                        <p:tav tm="0">
                                          <p:val>
                                            <p:strVal val="ppt_x"/>
                                          </p:val>
                                        </p:tav>
                                        <p:tav tm="100000">
                                          <p:val>
                                            <p:fltVal val="0.292567"/>
                                          </p:val>
                                        </p:tav>
                                      </p:tavLst>
                                    </p:anim>
                                    <p:anim calcmode="lin" valueType="num">
                                      <p:cBhvr additive="base">
                                        <p:cTn id="21" dur="500" fill="hold">
                                          <p:stCondLst>
                                            <p:cond delay="0"/>
                                          </p:stCondLst>
                                        </p:cTn>
                                        <p:tgtEl>
                                          <p:spTgt spid="4"/>
                                        </p:tgtEl>
                                        <p:attrNameLst>
                                          <p:attrName>ppt_y</p:attrName>
                                        </p:attrNameLst>
                                      </p:cBhvr>
                                      <p:tavLst>
                                        <p:tav tm="0">
                                          <p:val>
                                            <p:strVal val="ppt_y"/>
                                          </p:val>
                                        </p:tav>
                                        <p:tav tm="100000">
                                          <p:val>
                                            <p:fltVal val="0.570841"/>
                                          </p:val>
                                        </p:tav>
                                      </p:tavLst>
                                    </p:anim>
                                    <p:anim calcmode="lin" valueType="num">
                                      <p:cBhvr additive="base">
                                        <p:cTn id="22"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0" presetClass="entr" presetSubtype="0" accel="5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Scale>
                                      <p:cBhvr>
                                        <p:cTn id="28" dur="500" fill="hold">
                                          <p:stCondLst>
                                            <p:cond delay="0"/>
                                          </p:stCondLst>
                                        </p:cTn>
                                        <p:tgtEl>
                                          <p:spTgt spid="8"/>
                                        </p:tgtEl>
                                      </p:cBhvr>
                                      <p:from x="0" y="0"/>
                                      <p:to x="100000" y="100000"/>
                                    </p:animScale>
                                    <p:anim to="" calcmode="lin" valueType="num">
                                      <p:cBhvr>
                                        <p:cTn id="29" dur="500" fill="hold">
                                          <p:stCondLst>
                                            <p:cond delay="0"/>
                                          </p:stCondLst>
                                        </p:cTn>
                                        <p:tgtEl>
                                          <p:spTgt spid="8"/>
                                        </p:tgtEl>
                                        <p:attrNameLst>
                                          <p:attrName>ppt_y</p:attrName>
                                        </p:attrNameLst>
                                      </p:cBhvr>
                                      <p:tavLst>
                                        <p:tav tm="0">
                                          <p:val>
                                            <p:strVal val="#ppt_y-0.5"/>
                                          </p:val>
                                        </p:tav>
                                        <p:tav tm="100000">
                                          <p:val>
                                            <p:fltVal val="0.675652"/>
                                          </p:val>
                                        </p:tav>
                                      </p:tavLst>
                                    </p:anim>
                                    <p:animEffect filter="fade">
                                      <p:cBhvr>
                                        <p:cTn id="30" dur="500">
                                          <p:stCondLst>
                                            <p:cond delay="0"/>
                                          </p:stCondLst>
                                        </p:cTn>
                                        <p:tgtEl>
                                          <p:spTgt spid="8"/>
                                        </p:tgtEl>
                                      </p:cBhvr>
                                    </p:animEffect>
                                    <p:anim to="" calcmode="lin" valueType="num">
                                      <p:cBhvr>
                                        <p:cTn id="31" dur="500" fill="hold">
                                          <p:stCondLst>
                                            <p:cond delay="0"/>
                                          </p:stCondLst>
                                        </p:cTn>
                                        <p:tgtEl>
                                          <p:spTgt spid="8"/>
                                        </p:tgtEl>
                                        <p:attrNameLst>
                                          <p:attrName>ppt_x</p:attrName>
                                        </p:attrNameLst>
                                      </p:cBhvr>
                                      <p:tavLst>
                                        <p:tav tm="0">
                                          <p:val>
                                            <p:fltVal val="0.578"/>
                                          </p:val>
                                        </p:tav>
                                        <p:tav tm="100000">
                                          <p:val>
                                            <p:fltVal val="0.725678"/>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4"/>
                                        </p:tgtEl>
                                        <p:attrNameLst>
                                          <p:attrName>ppt_x</p:attrName>
                                        </p:attrNameLst>
                                      </p:cBhvr>
                                      <p:tavLst>
                                        <p:tav tm="0">
                                          <p:val>
                                            <p:strVal val="ppt_x"/>
                                          </p:val>
                                        </p:tav>
                                        <p:tav tm="100000">
                                          <p:val>
                                            <p:fltVal val="0.290906"/>
                                          </p:val>
                                        </p:tav>
                                      </p:tavLst>
                                    </p:anim>
                                    <p:anim calcmode="lin" valueType="num">
                                      <p:cBhvr additive="base">
                                        <p:cTn id="34" dur="500" fill="hold">
                                          <p:stCondLst>
                                            <p:cond delay="0"/>
                                          </p:stCondLst>
                                        </p:cTn>
                                        <p:tgtEl>
                                          <p:spTgt spid="4"/>
                                        </p:tgtEl>
                                        <p:attrNameLst>
                                          <p:attrName>ppt_y</p:attrName>
                                        </p:attrNameLst>
                                      </p:cBhvr>
                                      <p:tavLst>
                                        <p:tav tm="0">
                                          <p:val>
                                            <p:strVal val="ppt_y"/>
                                          </p:val>
                                        </p:tav>
                                        <p:tav tm="100000">
                                          <p:val>
                                            <p:fltVal val="0.473989"/>
                                          </p:val>
                                        </p:tav>
                                      </p:tavLst>
                                    </p:anim>
                                    <p:anim calcmode="lin" valueType="num">
                                      <p:cBhvr additive="base">
                                        <p:cTn id="35"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7"/>
                                        </p:tgtEl>
                                        <p:attrNameLst>
                                          <p:attrName>ppt_x</p:attrName>
                                        </p:attrNameLst>
                                      </p:cBhvr>
                                      <p:tavLst>
                                        <p:tav tm="0">
                                          <p:val>
                                            <p:strVal val="ppt_x"/>
                                          </p:val>
                                        </p:tav>
                                        <p:tav tm="100000">
                                          <p:val>
                                            <p:fltVal val="0.707868"/>
                                          </p:val>
                                        </p:tav>
                                      </p:tavLst>
                                    </p:anim>
                                    <p:anim calcmode="lin" valueType="num">
                                      <p:cBhvr additive="base">
                                        <p:cTn id="39" dur="500" fill="hold">
                                          <p:stCondLst>
                                            <p:cond delay="0"/>
                                          </p:stCondLst>
                                        </p:cTn>
                                        <p:tgtEl>
                                          <p:spTgt spid="7"/>
                                        </p:tgtEl>
                                        <p:attrNameLst>
                                          <p:attrName>ppt_y</p:attrName>
                                        </p:attrNameLst>
                                      </p:cBhvr>
                                      <p:tavLst>
                                        <p:tav tm="0">
                                          <p:val>
                                            <p:strVal val="ppt_y"/>
                                          </p:val>
                                        </p:tav>
                                        <p:tav tm="100000">
                                          <p:val>
                                            <p:fltVal val="0.474499"/>
                                          </p:val>
                                        </p:tav>
                                      </p:tavLst>
                                    </p:anim>
                                    <p:anim calcmode="lin" valueType="num">
                                      <p:cBhvr additive="base">
                                        <p:cTn id="40"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0" presetClass="entr" presetSubtype="0" accel="5000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Scale>
                                      <p:cBhvr>
                                        <p:cTn id="46" dur="500" fill="hold">
                                          <p:stCondLst>
                                            <p:cond delay="0"/>
                                          </p:stCondLst>
                                        </p:cTn>
                                        <p:tgtEl>
                                          <p:spTgt spid="10"/>
                                        </p:tgtEl>
                                      </p:cBhvr>
                                      <p:from x="0" y="0"/>
                                      <p:to x="100000" y="100000"/>
                                    </p:animScale>
                                    <p:anim to="" calcmode="lin" valueType="num">
                                      <p:cBhvr>
                                        <p:cTn id="47" dur="500" fill="hold">
                                          <p:stCondLst>
                                            <p:cond delay="0"/>
                                          </p:stCondLst>
                                        </p:cTn>
                                        <p:tgtEl>
                                          <p:spTgt spid="10"/>
                                        </p:tgtEl>
                                        <p:attrNameLst>
                                          <p:attrName>ppt_y</p:attrName>
                                        </p:attrNameLst>
                                      </p:cBhvr>
                                      <p:tavLst>
                                        <p:tav tm="0">
                                          <p:val>
                                            <p:strVal val="#ppt_y-0.5"/>
                                          </p:val>
                                        </p:tav>
                                        <p:tav tm="100000">
                                          <p:val>
                                            <p:fltVal val="0.748064"/>
                                          </p:val>
                                        </p:tav>
                                      </p:tavLst>
                                    </p:anim>
                                    <p:animEffect filter="fade">
                                      <p:cBhvr>
                                        <p:cTn id="48" dur="500">
                                          <p:stCondLst>
                                            <p:cond delay="0"/>
                                          </p:stCondLst>
                                        </p:cTn>
                                        <p:tgtEl>
                                          <p:spTgt spid="10"/>
                                        </p:tgtEl>
                                      </p:cBhvr>
                                    </p:animEffect>
                                    <p:anim to="" calcmode="lin" valueType="num">
                                      <p:cBhvr>
                                        <p:cTn id="49" dur="500" fill="hold">
                                          <p:stCondLst>
                                            <p:cond delay="0"/>
                                          </p:stCondLst>
                                        </p:cTn>
                                        <p:tgtEl>
                                          <p:spTgt spid="10"/>
                                        </p:tgtEl>
                                        <p:attrNameLst>
                                          <p:attrName>ppt_x</p:attrName>
                                        </p:attrNameLst>
                                      </p:cBhvr>
                                      <p:tavLst>
                                        <p:tav tm="0">
                                          <p:val>
                                            <p:fltVal val="0.578"/>
                                          </p:val>
                                        </p:tav>
                                        <p:tav tm="100000">
                                          <p:val>
                                            <p:fltVal val="0.521774"/>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4"/>
                                        </p:tgtEl>
                                        <p:attrNameLst>
                                          <p:attrName>ppt_x</p:attrName>
                                        </p:attrNameLst>
                                      </p:cBhvr>
                                      <p:tavLst>
                                        <p:tav tm="0">
                                          <p:val>
                                            <p:strVal val="ppt_x"/>
                                          </p:val>
                                        </p:tav>
                                        <p:tav tm="100000">
                                          <p:val>
                                            <p:fltVal val="0.290906"/>
                                          </p:val>
                                        </p:tav>
                                      </p:tavLst>
                                    </p:anim>
                                    <p:anim calcmode="lin" valueType="num">
                                      <p:cBhvr additive="base">
                                        <p:cTn id="52" dur="500" fill="hold">
                                          <p:stCondLst>
                                            <p:cond delay="0"/>
                                          </p:stCondLst>
                                        </p:cTn>
                                        <p:tgtEl>
                                          <p:spTgt spid="4"/>
                                        </p:tgtEl>
                                        <p:attrNameLst>
                                          <p:attrName>ppt_y</p:attrName>
                                        </p:attrNameLst>
                                      </p:cBhvr>
                                      <p:tavLst>
                                        <p:tav tm="0">
                                          <p:val>
                                            <p:strVal val="ppt_y"/>
                                          </p:val>
                                        </p:tav>
                                        <p:tav tm="100000">
                                          <p:val>
                                            <p:fltVal val="0.329267"/>
                                          </p:val>
                                        </p:tav>
                                      </p:tavLst>
                                    </p:anim>
                                    <p:anim calcmode="lin" valueType="num">
                                      <p:cBhvr additive="base">
                                        <p:cTn id="5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7"/>
                                        </p:tgtEl>
                                        <p:attrNameLst>
                                          <p:attrName>ppt_x</p:attrName>
                                        </p:attrNameLst>
                                      </p:cBhvr>
                                      <p:tavLst>
                                        <p:tav tm="0">
                                          <p:val>
                                            <p:strVal val="ppt_x"/>
                                          </p:val>
                                        </p:tav>
                                        <p:tav tm="100000">
                                          <p:val>
                                            <p:fltVal val="0.707868"/>
                                          </p:val>
                                        </p:tav>
                                      </p:tavLst>
                                    </p:anim>
                                    <p:anim calcmode="lin" valueType="num">
                                      <p:cBhvr additive="base">
                                        <p:cTn id="57" dur="500" fill="hold">
                                          <p:stCondLst>
                                            <p:cond delay="0"/>
                                          </p:stCondLst>
                                        </p:cTn>
                                        <p:tgtEl>
                                          <p:spTgt spid="7"/>
                                        </p:tgtEl>
                                        <p:attrNameLst>
                                          <p:attrName>ppt_y</p:attrName>
                                        </p:attrNameLst>
                                      </p:cBhvr>
                                      <p:tavLst>
                                        <p:tav tm="0">
                                          <p:val>
                                            <p:strVal val="ppt_y"/>
                                          </p:val>
                                        </p:tav>
                                        <p:tav tm="100000">
                                          <p:val>
                                            <p:fltVal val="0.329777"/>
                                          </p:val>
                                        </p:tav>
                                      </p:tavLst>
                                    </p:anim>
                                    <p:anim calcmode="lin" valueType="num">
                                      <p:cBhvr additive="base">
                                        <p:cTn id="58"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8"/>
                                        </p:tgtEl>
                                        <p:attrNameLst>
                                          <p:attrName>ppt_x</p:attrName>
                                        </p:attrNameLst>
                                      </p:cBhvr>
                                      <p:tavLst>
                                        <p:tav tm="0">
                                          <p:val>
                                            <p:strVal val="ppt_x"/>
                                          </p:val>
                                        </p:tav>
                                        <p:tav tm="100000">
                                          <p:val>
                                            <p:fltVal val="0.725678"/>
                                          </p:val>
                                        </p:tav>
                                      </p:tavLst>
                                    </p:anim>
                                    <p:anim calcmode="lin" valueType="num">
                                      <p:cBhvr additive="base">
                                        <p:cTn id="62" dur="500" fill="hold">
                                          <p:stCondLst>
                                            <p:cond delay="0"/>
                                          </p:stCondLst>
                                        </p:cTn>
                                        <p:tgtEl>
                                          <p:spTgt spid="8"/>
                                        </p:tgtEl>
                                        <p:attrNameLst>
                                          <p:attrName>ppt_y</p:attrName>
                                        </p:attrNameLst>
                                      </p:cBhvr>
                                      <p:tavLst>
                                        <p:tav tm="0">
                                          <p:val>
                                            <p:strVal val="ppt_y"/>
                                          </p:val>
                                        </p:tav>
                                        <p:tav tm="100000">
                                          <p:val>
                                            <p:fltVal val="0.53093"/>
                                          </p:val>
                                        </p:tav>
                                      </p:tavLst>
                                    </p:anim>
                                    <p:anim calcmode="lin" valueType="num">
                                      <p:cBhvr additive="base">
                                        <p:cTn id="63" dur="500" fill="hold">
                                          <p:stCondLst>
                                            <p:cond delay="0"/>
                                          </p:stCondLst>
                                        </p:cTn>
                                        <p:tgtEl>
                                          <p:spTgt spid="8"/>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0" presetClass="entr" presetSubtype="0" accel="5000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Scale>
                                      <p:cBhvr>
                                        <p:cTn id="69" dur="500" fill="hold">
                                          <p:stCondLst>
                                            <p:cond delay="0"/>
                                          </p:stCondLst>
                                        </p:cTn>
                                        <p:tgtEl>
                                          <p:spTgt spid="11"/>
                                        </p:tgtEl>
                                      </p:cBhvr>
                                      <p:from x="0" y="0"/>
                                      <p:to x="100000" y="100000"/>
                                    </p:animScale>
                                    <p:anim to="" calcmode="lin" valueType="num">
                                      <p:cBhvr>
                                        <p:cTn id="70" dur="500" fill="hold">
                                          <p:stCondLst>
                                            <p:cond delay="0"/>
                                          </p:stCondLst>
                                        </p:cTn>
                                        <p:tgtEl>
                                          <p:spTgt spid="11"/>
                                        </p:tgtEl>
                                        <p:attrNameLst>
                                          <p:attrName>ppt_y</p:attrName>
                                        </p:attrNameLst>
                                      </p:cBhvr>
                                      <p:tavLst>
                                        <p:tav tm="0">
                                          <p:val>
                                            <p:strVal val="#ppt_y-0.5"/>
                                          </p:val>
                                        </p:tav>
                                        <p:tav tm="100000">
                                          <p:val>
                                            <p:fltVal val="0.530924"/>
                                          </p:val>
                                        </p:tav>
                                      </p:tavLst>
                                    </p:anim>
                                    <p:animEffect filter="fade">
                                      <p:cBhvr>
                                        <p:cTn id="71" dur="500">
                                          <p:stCondLst>
                                            <p:cond delay="0"/>
                                          </p:stCondLst>
                                        </p:cTn>
                                        <p:tgtEl>
                                          <p:spTgt spid="11"/>
                                        </p:tgtEl>
                                      </p:cBhvr>
                                    </p:animEffect>
                                    <p:anim to="" calcmode="lin" valueType="num">
                                      <p:cBhvr>
                                        <p:cTn id="72" dur="500" fill="hold">
                                          <p:stCondLst>
                                            <p:cond delay="0"/>
                                          </p:stCondLst>
                                        </p:cTn>
                                        <p:tgtEl>
                                          <p:spTgt spid="11"/>
                                        </p:tgtEl>
                                        <p:attrNameLst>
                                          <p:attrName>ppt_x</p:attrName>
                                        </p:attrNameLst>
                                      </p:cBhvr>
                                      <p:tavLst>
                                        <p:tav tm="0">
                                          <p:val>
                                            <p:fltVal val="0.578"/>
                                          </p:val>
                                        </p:tav>
                                        <p:tav tm="100000">
                                          <p:val>
                                            <p:fltVal val="0.274932"/>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4"/>
                                        </p:tgtEl>
                                        <p:attrNameLst>
                                          <p:attrName>ppt_x</p:attrName>
                                        </p:attrNameLst>
                                      </p:cBhvr>
                                      <p:tavLst>
                                        <p:tav tm="0">
                                          <p:val>
                                            <p:strVal val="ppt_x"/>
                                          </p:val>
                                        </p:tav>
                                        <p:tav tm="100000">
                                          <p:val>
                                            <p:fltVal val="0.3052"/>
                                          </p:val>
                                        </p:tav>
                                      </p:tavLst>
                                    </p:anim>
                                    <p:anim calcmode="lin" valueType="num">
                                      <p:cBhvr additive="base">
                                        <p:cTn id="75" dur="500" fill="hold">
                                          <p:stCondLst>
                                            <p:cond delay="0"/>
                                          </p:stCondLst>
                                        </p:cTn>
                                        <p:tgtEl>
                                          <p:spTgt spid="4"/>
                                        </p:tgtEl>
                                        <p:attrNameLst>
                                          <p:attrName>ppt_y</p:attrName>
                                        </p:attrNameLst>
                                      </p:cBhvr>
                                      <p:tavLst>
                                        <p:tav tm="0">
                                          <p:val>
                                            <p:strVal val="ppt_y"/>
                                          </p:val>
                                        </p:tav>
                                        <p:tav tm="100000">
                                          <p:val>
                                            <p:fltVal val="0.329267"/>
                                          </p:val>
                                        </p:tav>
                                      </p:tavLst>
                                    </p:anim>
                                    <p:anim calcmode="lin" valueType="num">
                                      <p:cBhvr additive="base">
                                        <p:cTn id="7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7"/>
                                        </p:tgtEl>
                                        <p:attrNameLst>
                                          <p:attrName>ppt_x</p:attrName>
                                        </p:attrNameLst>
                                      </p:cBhvr>
                                      <p:tavLst>
                                        <p:tav tm="0">
                                          <p:val>
                                            <p:strVal val="ppt_x"/>
                                          </p:val>
                                        </p:tav>
                                        <p:tav tm="100000">
                                          <p:val>
                                            <p:fltVal val="0.722162"/>
                                          </p:val>
                                        </p:tav>
                                      </p:tavLst>
                                    </p:anim>
                                    <p:anim calcmode="lin" valueType="num">
                                      <p:cBhvr additive="base">
                                        <p:cTn id="80" dur="500" fill="hold">
                                          <p:stCondLst>
                                            <p:cond delay="0"/>
                                          </p:stCondLst>
                                        </p:cTn>
                                        <p:tgtEl>
                                          <p:spTgt spid="7"/>
                                        </p:tgtEl>
                                        <p:attrNameLst>
                                          <p:attrName>ppt_y</p:attrName>
                                        </p:attrNameLst>
                                      </p:cBhvr>
                                      <p:tavLst>
                                        <p:tav tm="0">
                                          <p:val>
                                            <p:strVal val="ppt_y"/>
                                          </p:val>
                                        </p:tav>
                                        <p:tav tm="100000">
                                          <p:val>
                                            <p:fltVal val="0.329777"/>
                                          </p:val>
                                        </p:tav>
                                      </p:tavLst>
                                    </p:anim>
                                    <p:anim calcmode="lin" valueType="num">
                                      <p:cBhvr additive="base">
                                        <p:cTn id="81"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8"/>
                                        </p:tgtEl>
                                        <p:attrNameLst>
                                          <p:attrName>ppt_x</p:attrName>
                                        </p:attrNameLst>
                                      </p:cBhvr>
                                      <p:tavLst>
                                        <p:tav tm="0">
                                          <p:val>
                                            <p:strVal val="ppt_x"/>
                                          </p:val>
                                        </p:tav>
                                        <p:tav tm="100000">
                                          <p:val>
                                            <p:fltVal val="0.739972"/>
                                          </p:val>
                                        </p:tav>
                                      </p:tavLst>
                                    </p:anim>
                                    <p:anim calcmode="lin" valueType="num">
                                      <p:cBhvr additive="base">
                                        <p:cTn id="85" dur="500" fill="hold">
                                          <p:stCondLst>
                                            <p:cond delay="0"/>
                                          </p:stCondLst>
                                        </p:cTn>
                                        <p:tgtEl>
                                          <p:spTgt spid="8"/>
                                        </p:tgtEl>
                                        <p:attrNameLst>
                                          <p:attrName>ppt_y</p:attrName>
                                        </p:attrNameLst>
                                      </p:cBhvr>
                                      <p:tavLst>
                                        <p:tav tm="0">
                                          <p:val>
                                            <p:strVal val="ppt_y"/>
                                          </p:val>
                                        </p:tav>
                                        <p:tav tm="100000">
                                          <p:val>
                                            <p:fltVal val="0.53093"/>
                                          </p:val>
                                        </p:tav>
                                      </p:tavLst>
                                    </p:anim>
                                    <p:anim calcmode="lin" valueType="num">
                                      <p:cBhvr additive="base">
                                        <p:cTn id="86" dur="500" fill="hold">
                                          <p:stCondLst>
                                            <p:cond delay="0"/>
                                          </p:stCondLst>
                                        </p:cTn>
                                        <p:tgtEl>
                                          <p:spTgt spid="8"/>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8"/>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10"/>
                                        </p:tgtEl>
                                        <p:attrNameLst>
                                          <p:attrName>ppt_x</p:attrName>
                                        </p:attrNameLst>
                                      </p:cBhvr>
                                      <p:tavLst>
                                        <p:tav tm="0">
                                          <p:val>
                                            <p:strVal val="ppt_x"/>
                                          </p:val>
                                        </p:tav>
                                        <p:tav tm="100000">
                                          <p:val>
                                            <p:fltVal val="0.536068"/>
                                          </p:val>
                                        </p:tav>
                                      </p:tavLst>
                                    </p:anim>
                                    <p:anim calcmode="lin" valueType="num">
                                      <p:cBhvr additive="base">
                                        <p:cTn id="90" dur="500" fill="hold">
                                          <p:stCondLst>
                                            <p:cond delay="0"/>
                                          </p:stCondLst>
                                        </p:cTn>
                                        <p:tgtEl>
                                          <p:spTgt spid="10"/>
                                        </p:tgtEl>
                                        <p:attrNameLst>
                                          <p:attrName>ppt_y</p:attrName>
                                        </p:attrNameLst>
                                      </p:cBhvr>
                                      <p:tavLst>
                                        <p:tav tm="0">
                                          <p:val>
                                            <p:strVal val="ppt_y"/>
                                          </p:val>
                                        </p:tav>
                                        <p:tav tm="100000">
                                          <p:val>
                                            <p:fltVal val="0.748064"/>
                                          </p:val>
                                        </p:tav>
                                      </p:tavLst>
                                    </p:anim>
                                    <p:anim calcmode="lin" valueType="num">
                                      <p:cBhvr additive="base">
                                        <p:cTn id="91" dur="500" fill="hold">
                                          <p:stCondLst>
                                            <p:cond delay="0"/>
                                          </p:stCondLst>
                                        </p:cTn>
                                        <p:tgtEl>
                                          <p:spTgt spid="10"/>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11"/>
                                        </p:tgtEl>
                                        <p:attrNameLst>
                                          <p:attrName>ppt_x</p:attrName>
                                        </p:attrNameLst>
                                      </p:cBhvr>
                                      <p:tavLst>
                                        <p:tav tm="0">
                                          <p:val>
                                            <p:strVal val="ppt_x"/>
                                          </p:val>
                                        </p:tav>
                                        <p:tav tm="100000">
                                          <p:val>
                                            <p:fltVal val="0.274932"/>
                                          </p:val>
                                        </p:tav>
                                      </p:tavLst>
                                    </p:anim>
                                    <p:anim calcmode="lin" valueType="num">
                                      <p:cBhvr additive="base">
                                        <p:cTn id="97" dur="250" fill="hold">
                                          <p:stCondLst>
                                            <p:cond delay="0"/>
                                          </p:stCondLst>
                                        </p:cTn>
                                        <p:tgtEl>
                                          <p:spTgt spid="11"/>
                                        </p:tgtEl>
                                        <p:attrNameLst>
                                          <p:attrName>ppt_y</p:attrName>
                                        </p:attrNameLst>
                                      </p:cBhvr>
                                      <p:tavLst>
                                        <p:tav tm="0">
                                          <p:val>
                                            <p:strVal val="ppt_y"/>
                                          </p:val>
                                        </p:tav>
                                        <p:tav tm="100000">
                                          <p:val>
                                            <p:fltVal val="0.530924"/>
                                          </p:val>
                                        </p:tav>
                                      </p:tavLst>
                                    </p:anim>
                                    <p:anim calcmode="lin" valueType="num">
                                      <p:cBhvr additive="base">
                                        <p:cTn id="98" dur="250" fill="hold">
                                          <p:stCondLst>
                                            <p:cond delay="0"/>
                                          </p:stCondLst>
                                        </p:cTn>
                                        <p:tgtEl>
                                          <p:spTgt spid="11"/>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descr="7b0a202020202263686172745265734964223a20223230343731343839220a7d0a"/>
          <p:cNvGraphicFramePr/>
          <p:nvPr/>
        </p:nvGraphicFramePr>
        <p:xfrm>
          <a:off x="1609725" y="654050"/>
          <a:ext cx="8817610" cy="5201920"/>
        </p:xfrm>
        <a:graphic>
          <a:graphicData uri="http://schemas.openxmlformats.org/drawingml/2006/chart">
            <c:chart xmlns:c="http://schemas.openxmlformats.org/drawingml/2006/chart" xmlns:r="http://schemas.openxmlformats.org/officeDocument/2006/relationships" r:id="rId1"/>
          </a:graphicData>
        </a:graphic>
      </p:graphicFrame>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01</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421640"/>
            <a:ext cx="6774815" cy="521970"/>
          </a:xfrm>
          <a:prstGeom prst="rect">
            <a:avLst/>
          </a:prstGeom>
          <a:noFill/>
        </p:spPr>
        <p:txBody>
          <a:bodyPr wrap="square" rtlCol="0">
            <a:spAutoFit/>
          </a:bodyPr>
          <a:lstStyle/>
          <a:p>
            <a:pPr marL="0" lvl="1" algn="l">
              <a:buClrTx/>
              <a:buSzTx/>
              <a:buFontTx/>
            </a:pPr>
            <a:r>
              <a:rPr lang="zh-CN" altLang="en-US"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处罚对象分类</a:t>
            </a:r>
            <a:r>
              <a:rPr lang="en-US" altLang="zh-CN"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不含反洗钱及自律性管理</a:t>
            </a:r>
            <a:r>
              <a:rPr lang="zh-CN" altLang="en-US"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2800" b="1" i="0" u="none" strike="noStrike" kern="1200" cap="none" spc="150" normalizeH="0" baseline="0" noProof="0" dirty="0" smtClean="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文本框 2"/>
          <p:cNvSpPr txBox="1"/>
          <p:nvPr/>
        </p:nvSpPr>
        <p:spPr>
          <a:xfrm>
            <a:off x="639220" y="359941"/>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1.2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17830"/>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廉洁从业内控制度</a:t>
            </a:r>
            <a:r>
              <a:rPr lang="zh-CN" altLang="en-US" sz="2800" b="1" dirty="0">
                <a:solidFill>
                  <a:srgbClr val="4472C4"/>
                </a:solidFill>
                <a:latin typeface="微软雅黑" panose="020B0503020204020204" pitchFamily="34" charset="-122"/>
                <a:ea typeface="微软雅黑" panose="020B0503020204020204" pitchFamily="34" charset="-122"/>
                <a:sym typeface="+mn-ea"/>
              </a:rPr>
              <a:t>不</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健全案例</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4074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2.5.2</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3" name="图片 2"/>
          <p:cNvPicPr>
            <a:picLocks noChangeAspect="1"/>
          </p:cNvPicPr>
          <p:nvPr/>
        </p:nvPicPr>
        <p:blipFill>
          <a:blip r:embed="rId1"/>
          <a:stretch>
            <a:fillRect/>
          </a:stretch>
        </p:blipFill>
        <p:spPr>
          <a:xfrm>
            <a:off x="1395095" y="1146810"/>
            <a:ext cx="9401175" cy="5181600"/>
          </a:xfrm>
          <a:prstGeom prst="rect">
            <a:avLst/>
          </a:prstGeom>
        </p:spPr>
      </p:pic>
      <p:sp>
        <p:nvSpPr>
          <p:cNvPr id="4" name="矩形 3"/>
          <p:cNvSpPr/>
          <p:nvPr/>
        </p:nvSpPr>
        <p:spPr>
          <a:xfrm>
            <a:off x="6168390" y="4994910"/>
            <a:ext cx="1214120" cy="279400"/>
          </a:xfrm>
          <a:prstGeom prst="rect">
            <a:avLst/>
          </a:prstGeom>
          <a:noFill/>
          <a:ln w="28575" cmpd="sng">
            <a:solidFill>
              <a:srgbClr val="C0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72435" y="5285105"/>
            <a:ext cx="1043305" cy="279400"/>
          </a:xfrm>
          <a:prstGeom prst="rect">
            <a:avLst/>
          </a:prstGeom>
          <a:noFill/>
          <a:ln w="28575" cmpd="sng">
            <a:solidFill>
              <a:srgbClr val="C0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50635" y="5278755"/>
            <a:ext cx="1656080" cy="274955"/>
          </a:xfrm>
          <a:prstGeom prst="rect">
            <a:avLst/>
          </a:prstGeom>
          <a:noFill/>
          <a:ln w="28575" cmpd="sng">
            <a:solidFill>
              <a:srgbClr val="C0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166110" y="4994910"/>
            <a:ext cx="2229485" cy="283845"/>
          </a:xfrm>
          <a:prstGeom prst="rect">
            <a:avLst/>
          </a:prstGeom>
          <a:noFill/>
          <a:ln w="28575" cmpd="sng">
            <a:solidFill>
              <a:srgbClr val="C0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074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2" name="文本框 1"/>
          <p:cNvSpPr txBox="1"/>
          <p:nvPr/>
        </p:nvSpPr>
        <p:spPr>
          <a:xfrm>
            <a:off x="1952625" y="389890"/>
            <a:ext cx="7706360" cy="521970"/>
          </a:xfrm>
          <a:prstGeom prst="rect">
            <a:avLst/>
          </a:prstGeom>
          <a:noFill/>
        </p:spPr>
        <p:txBody>
          <a:bodyPr wrap="square" rtlCol="0">
            <a:spAutoFit/>
          </a:bodyPr>
          <a:lstStyle/>
          <a:p>
            <a:pPr marL="0" lvl="1" algn="l"/>
            <a:r>
              <a:rPr lang="zh-CN" altLang="en-US" sz="2800" b="1" dirty="0">
                <a:solidFill>
                  <a:srgbClr val="4472C4"/>
                </a:solidFill>
                <a:latin typeface="微软雅黑" panose="020B0503020204020204" pitchFamily="34" charset="-122"/>
                <a:ea typeface="微软雅黑" panose="020B0503020204020204" pitchFamily="34" charset="-122"/>
                <a:sym typeface="+mn-ea"/>
              </a:rPr>
              <a:t>监管依据</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93545" y="1652905"/>
            <a:ext cx="8569325" cy="2861310"/>
          </a:xfrm>
          <a:prstGeom prst="rect">
            <a:avLst/>
          </a:prstGeom>
          <a:noFill/>
        </p:spPr>
        <p:txBody>
          <a:bodyPr wrap="square" rtlCol="0">
            <a:spAutoFit/>
          </a:bodyPr>
          <a:lstStyle/>
          <a:p>
            <a:pPr>
              <a:lnSpc>
                <a:spcPct val="18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《证券期货经营机构及其工作人员廉洁从业规定》</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sz="2000" b="1">
                <a:latin typeface="微软雅黑" panose="020B0503020204020204" pitchFamily="34" charset="-122"/>
                <a:ea typeface="微软雅黑" panose="020B0503020204020204" pitchFamily="34" charset="-122"/>
                <a:cs typeface="微软雅黑" panose="020B0503020204020204" pitchFamily="34" charset="-122"/>
              </a:rPr>
              <a:t>第</a:t>
            </a:r>
            <a:r>
              <a:rPr lang="en-US" sz="2000" b="1">
                <a:latin typeface="微软雅黑" panose="020B0503020204020204" pitchFamily="34" charset="-122"/>
                <a:ea typeface="微软雅黑" panose="020B0503020204020204" pitchFamily="34" charset="-122"/>
                <a:cs typeface="微软雅黑" panose="020B0503020204020204" pitchFamily="34" charset="-122"/>
              </a:rPr>
              <a:t>6</a:t>
            </a:r>
            <a:r>
              <a:rPr sz="2000" b="1">
                <a:latin typeface="微软雅黑" panose="020B0503020204020204" pitchFamily="34" charset="-122"/>
                <a:ea typeface="微软雅黑" panose="020B0503020204020204" pitchFamily="34" charset="-122"/>
                <a:cs typeface="微软雅黑" panose="020B0503020204020204" pitchFamily="34" charset="-122"/>
              </a:rPr>
              <a:t>条</a:t>
            </a:r>
            <a:r>
              <a:rPr sz="2000">
                <a:latin typeface="微软雅黑" panose="020B0503020204020204" pitchFamily="34" charset="-122"/>
                <a:ea typeface="微软雅黑" panose="020B0503020204020204" pitchFamily="34" charset="-122"/>
                <a:cs typeface="微软雅黑" panose="020B0503020204020204" pitchFamily="34" charset="-122"/>
              </a:rPr>
              <a:t> </a:t>
            </a:r>
            <a:r>
              <a:rPr lang="en-US" sz="2000">
                <a:latin typeface="微软雅黑" panose="020B0503020204020204" pitchFamily="34" charset="-122"/>
                <a:ea typeface="微软雅黑" panose="020B0503020204020204" pitchFamily="34" charset="-122"/>
                <a:cs typeface="微软雅黑" panose="020B0503020204020204" pitchFamily="34" charset="-122"/>
              </a:rPr>
              <a:t>  </a:t>
            </a:r>
            <a:r>
              <a:rPr sz="2000">
                <a:latin typeface="微软雅黑" panose="020B0503020204020204" pitchFamily="34" charset="-122"/>
                <a:ea typeface="微软雅黑" panose="020B0503020204020204" pitchFamily="34" charset="-122"/>
                <a:cs typeface="微软雅黑" panose="020B0503020204020204" pitchFamily="34" charset="-122"/>
              </a:rPr>
              <a:t>证券期货经营机构应当</a:t>
            </a:r>
            <a:r>
              <a:rPr sz="2000" b="1">
                <a:latin typeface="微软雅黑" panose="020B0503020204020204" pitchFamily="34" charset="-122"/>
                <a:ea typeface="微软雅黑" panose="020B0503020204020204" pitchFamily="34" charset="-122"/>
                <a:cs typeface="微软雅黑" panose="020B0503020204020204" pitchFamily="34" charset="-122"/>
              </a:rPr>
              <a:t>建立健全廉洁从业内部控制制度</a:t>
            </a:r>
            <a:r>
              <a:rPr sz="2000">
                <a:latin typeface="微软雅黑" panose="020B0503020204020204" pitchFamily="34" charset="-122"/>
                <a:ea typeface="微软雅黑" panose="020B0503020204020204" pitchFamily="34" charset="-122"/>
                <a:cs typeface="微软雅黑" panose="020B0503020204020204" pitchFamily="34" charset="-122"/>
              </a:rPr>
              <a:t>，制定具体、有效的事前风险防范体系、事中管控措施和事后追责机制，对所从事的业务种类、环节及相关工作进行科学、系统的</a:t>
            </a:r>
            <a:r>
              <a:rPr sz="2000" b="1">
                <a:latin typeface="微软雅黑" panose="020B0503020204020204" pitchFamily="34" charset="-122"/>
                <a:ea typeface="微软雅黑" panose="020B0503020204020204" pitchFamily="34" charset="-122"/>
                <a:cs typeface="微软雅黑" panose="020B0503020204020204" pitchFamily="34" charset="-122"/>
              </a:rPr>
              <a:t>廉洁风险评估</a:t>
            </a:r>
            <a:r>
              <a:rPr sz="2000">
                <a:latin typeface="微软雅黑" panose="020B0503020204020204" pitchFamily="34" charset="-122"/>
                <a:ea typeface="微软雅黑" panose="020B0503020204020204" pitchFamily="34" charset="-122"/>
                <a:cs typeface="微软雅黑" panose="020B0503020204020204" pitchFamily="34" charset="-122"/>
              </a:rPr>
              <a:t>，识别廉洁从业风险点，强化岗位制衡与内部监督机制并确保运作有效。</a:t>
            </a:r>
            <a:endParaRPr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011680" y="421640"/>
            <a:ext cx="7706360" cy="521970"/>
          </a:xfrm>
          <a:prstGeom prst="rect">
            <a:avLst/>
          </a:prstGeom>
          <a:noFill/>
        </p:spPr>
        <p:txBody>
          <a:bodyPr wrap="square" rtlCol="0">
            <a:spAutoFit/>
          </a:bodyPr>
          <a:lstStyle/>
          <a:p>
            <a:pPr marL="0" lvl="1" algn="l"/>
            <a:r>
              <a:rPr lang="zh-CN" altLang="en-US" sz="2800" b="1" dirty="0">
                <a:solidFill>
                  <a:srgbClr val="4472C4"/>
                </a:solidFill>
                <a:latin typeface="微软雅黑" panose="020B0503020204020204" pitchFamily="34" charset="-122"/>
                <a:ea typeface="微软雅黑" panose="020B0503020204020204" pitchFamily="34" charset="-122"/>
                <a:sym typeface="+mn-ea"/>
              </a:rPr>
              <a:t>重要事项未及时</a:t>
            </a:r>
            <a:r>
              <a:rPr lang="zh-CN" altLang="en-US" sz="2800" b="1" dirty="0" smtClean="0">
                <a:solidFill>
                  <a:srgbClr val="4472C4"/>
                </a:solidFill>
                <a:latin typeface="微软雅黑" panose="020B0503020204020204" pitchFamily="34" charset="-122"/>
                <a:ea typeface="微软雅黑" panose="020B0503020204020204" pitchFamily="34" charset="-122"/>
                <a:sym typeface="+mn-ea"/>
              </a:rPr>
              <a:t>报告案例</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pic>
        <p:nvPicPr>
          <p:cNvPr id="5" name="图片 4"/>
          <p:cNvPicPr>
            <a:picLocks noChangeAspect="1"/>
          </p:cNvPicPr>
          <p:nvPr/>
        </p:nvPicPr>
        <p:blipFill>
          <a:blip r:embed="rId1"/>
          <a:stretch>
            <a:fillRect/>
          </a:stretch>
        </p:blipFill>
        <p:spPr>
          <a:xfrm>
            <a:off x="1408430" y="1158240"/>
            <a:ext cx="9353550" cy="5210175"/>
          </a:xfrm>
          <a:prstGeom prst="rect">
            <a:avLst/>
          </a:prstGeom>
        </p:spPr>
      </p:pic>
      <p:sp>
        <p:nvSpPr>
          <p:cNvPr id="2" name="文本框 1"/>
          <p:cNvSpPr txBox="1"/>
          <p:nvPr/>
        </p:nvSpPr>
        <p:spPr>
          <a:xfrm>
            <a:off x="4074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2.5.4</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074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2.5.4</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2" name="文本框 1"/>
          <p:cNvSpPr txBox="1"/>
          <p:nvPr/>
        </p:nvSpPr>
        <p:spPr>
          <a:xfrm>
            <a:off x="1952625" y="389890"/>
            <a:ext cx="7706360" cy="521970"/>
          </a:xfrm>
          <a:prstGeom prst="rect">
            <a:avLst/>
          </a:prstGeom>
          <a:noFill/>
        </p:spPr>
        <p:txBody>
          <a:bodyPr wrap="square" rtlCol="0">
            <a:spAutoFit/>
          </a:bodyPr>
          <a:lstStyle/>
          <a:p>
            <a:pPr marL="0" lvl="1" algn="l"/>
            <a:r>
              <a:rPr lang="zh-CN" altLang="en-US" sz="2800" b="1" dirty="0">
                <a:solidFill>
                  <a:srgbClr val="4472C4"/>
                </a:solidFill>
                <a:latin typeface="微软雅黑" panose="020B0503020204020204" pitchFamily="34" charset="-122"/>
                <a:ea typeface="微软雅黑" panose="020B0503020204020204" pitchFamily="34" charset="-122"/>
                <a:sym typeface="+mn-ea"/>
              </a:rPr>
              <a:t>监管依据</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66240" y="1696720"/>
            <a:ext cx="8596630" cy="4278094"/>
          </a:xfrm>
          <a:prstGeom prst="rect">
            <a:avLst/>
          </a:prstGeom>
          <a:noFill/>
        </p:spPr>
        <p:txBody>
          <a:bodyPr wrap="square" rtlCol="0">
            <a:spAutoFit/>
          </a:bodyPr>
          <a:lstStyle/>
          <a:p>
            <a:pPr>
              <a:lnSpc>
                <a:spcPct val="17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《证券期货经营机构及其工作人员廉洁从业规定》</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条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有下列情形之一的，证券期货经营机构应当在五个工作日内，</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向中国证监会有关派出机构报告</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（一）证券期货经营机构在</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内部检查中，发现存在违反本规定行为的</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四）证券期货经营机构或者其工作人员因违反廉洁从 业规定被纪检监察部门、司法机关立案调查或者被采取纪律 处分、行政处罚、刑事处罚等措施</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074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2" name="文本框 1"/>
          <p:cNvSpPr txBox="1"/>
          <p:nvPr/>
        </p:nvSpPr>
        <p:spPr>
          <a:xfrm>
            <a:off x="1952625" y="389890"/>
            <a:ext cx="7706360" cy="521970"/>
          </a:xfrm>
          <a:prstGeom prst="rect">
            <a:avLst/>
          </a:prstGeom>
          <a:noFill/>
        </p:spPr>
        <p:txBody>
          <a:bodyPr wrap="square" rtlCol="0">
            <a:spAutoFit/>
          </a:bodyPr>
          <a:lstStyle/>
          <a:p>
            <a:pPr marL="0" lvl="1" algn="l"/>
            <a:r>
              <a:rPr lang="zh-CN" altLang="en-US" sz="2800" b="1" dirty="0">
                <a:solidFill>
                  <a:srgbClr val="4472C4"/>
                </a:solidFill>
                <a:latin typeface="微软雅黑" panose="020B0503020204020204" pitchFamily="34" charset="-122"/>
                <a:ea typeface="微软雅黑" panose="020B0503020204020204" pitchFamily="34" charset="-122"/>
                <a:sym typeface="+mn-ea"/>
              </a:rPr>
              <a:t>向利益关系人提供财物案例</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1925320" y="1125220"/>
            <a:ext cx="8337550" cy="5328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07445" y="341526"/>
            <a:ext cx="1043305"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2.5.5</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2" name="文本框 1"/>
          <p:cNvSpPr txBox="1"/>
          <p:nvPr/>
        </p:nvSpPr>
        <p:spPr>
          <a:xfrm>
            <a:off x="1952625" y="389890"/>
            <a:ext cx="7706360" cy="521970"/>
          </a:xfrm>
          <a:prstGeom prst="rect">
            <a:avLst/>
          </a:prstGeom>
          <a:noFill/>
        </p:spPr>
        <p:txBody>
          <a:bodyPr wrap="square" rtlCol="0">
            <a:spAutoFit/>
          </a:bodyPr>
          <a:lstStyle/>
          <a:p>
            <a:pPr marL="0" lvl="1" algn="l"/>
            <a:r>
              <a:rPr lang="zh-CN" altLang="en-US" sz="2800" b="1" dirty="0">
                <a:solidFill>
                  <a:srgbClr val="4472C4"/>
                </a:solidFill>
                <a:latin typeface="微软雅黑" panose="020B0503020204020204" pitchFamily="34" charset="-122"/>
                <a:ea typeface="微软雅黑" panose="020B0503020204020204" pitchFamily="34" charset="-122"/>
                <a:sym typeface="+mn-ea"/>
              </a:rPr>
              <a:t>监管依据</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517015" y="1352550"/>
            <a:ext cx="8747125" cy="4739005"/>
          </a:xfrm>
          <a:prstGeom prst="rect">
            <a:avLst/>
          </a:prstGeom>
          <a:noFill/>
        </p:spPr>
        <p:txBody>
          <a:bodyPr wrap="square" rtlCol="0">
            <a:spAutoFit/>
          </a:bodyPr>
          <a:lstStyle/>
          <a:p>
            <a:pPr>
              <a:lnSpc>
                <a:spcPct val="14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《证券期货经营机构及其工作人员廉洁从业规定》</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b="1">
                <a:latin typeface="微软雅黑" panose="020B0503020204020204" pitchFamily="34" charset="-122"/>
                <a:ea typeface="微软雅黑" panose="020B0503020204020204" pitchFamily="34" charset="-122"/>
                <a:cs typeface="微软雅黑" panose="020B0503020204020204" pitchFamily="34" charset="-122"/>
              </a:rPr>
              <a:t>9</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条</a:t>
            </a:r>
            <a:r>
              <a:rPr lang="zh-CN" altLang="en-US">
                <a:latin typeface="微软雅黑" panose="020B0503020204020204" pitchFamily="34" charset="-122"/>
                <a:ea typeface="微软雅黑" panose="020B0503020204020204" pitchFamily="34" charset="-122"/>
                <a:cs typeface="微软雅黑" panose="020B0503020204020204" pitchFamily="34" charset="-122"/>
              </a:rPr>
              <a:t> </a:t>
            </a: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证券期货经营机构及其工作人员在开展证券期货业务及相关活动中，不得以下列方式向公职人员、客户、正在洽谈的潜在客户或者其他利益关系人</a:t>
            </a:r>
            <a:r>
              <a:rPr lang="zh-CN" altLang="en-US" b="1">
                <a:latin typeface="微软雅黑" panose="020B0503020204020204" pitchFamily="34" charset="-122"/>
                <a:ea typeface="微软雅黑" panose="020B0503020204020204" pitchFamily="34" charset="-122"/>
                <a:cs typeface="微软雅黑" panose="020B0503020204020204" pitchFamily="34" charset="-122"/>
              </a:rPr>
              <a:t>输送不正当利益</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（一）提供礼金、礼品、房产、汽车、有价证券、股权、佣金返还等财物，或者为上述行为提供代持等便利；</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（二）提供旅游、宴请、娱乐健身、工作安排等利益；</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（三）安排显著偏离公允价格的结构化、高收益、保本理财产品等交易；</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（四）直接或者间接向他人提供内幕信息、未公开信息、商业秘密和客户信息，明示或者暗示他人从事相关交易活动；</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（五）其他输送不正当利益的情形。</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440690"/>
            <a:ext cx="5930900" cy="521970"/>
          </a:xfrm>
          <a:prstGeom prst="rect">
            <a:avLst/>
          </a:prstGeom>
          <a:noFill/>
        </p:spPr>
        <p:txBody>
          <a:bodyPr wrap="square" rtlCol="0">
            <a:spAutoFit/>
          </a:bodyPr>
          <a:lstStyle/>
          <a:p>
            <a:pPr marL="0" lvl="1" algn="l">
              <a:buClrTx/>
              <a:buSzTx/>
              <a:buFontTx/>
            </a:pPr>
            <a:r>
              <a:rPr lang="en-US" altLang="zh-CN" sz="2800" b="1" dirty="0">
                <a:solidFill>
                  <a:srgbClr val="4472C4"/>
                </a:solidFill>
                <a:latin typeface="微软雅黑" panose="020B0503020204020204" pitchFamily="34" charset="-122"/>
                <a:ea typeface="微软雅黑" panose="020B0503020204020204" pitchFamily="34" charset="-122"/>
              </a:rPr>
              <a:t>  </a:t>
            </a:r>
            <a:r>
              <a:rPr lang="zh-CN" altLang="zh-CN" sz="2800" b="1" dirty="0">
                <a:solidFill>
                  <a:srgbClr val="4472C4"/>
                </a:solidFill>
                <a:latin typeface="微软雅黑" panose="020B0503020204020204" pitchFamily="34" charset="-122"/>
                <a:ea typeface="微软雅黑" panose="020B0503020204020204" pitchFamily="34" charset="-122"/>
              </a:rPr>
              <a:t>江苏证券业廉洁从业倡议书</a:t>
            </a:r>
            <a:endParaRPr lang="zh-CN" altLang="zh-CN" sz="2800" b="1" dirty="0">
              <a:solidFill>
                <a:srgbClr val="4472C4"/>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82375" y="341526"/>
            <a:ext cx="1043305" cy="521970"/>
          </a:xfrm>
          <a:prstGeom prst="rect">
            <a:avLst/>
          </a:prstGeom>
          <a:noFill/>
        </p:spPr>
        <p:txBody>
          <a:bodyPr wrap="none" rtlCol="0">
            <a:spAutoFit/>
            <a:scene3d>
              <a:camera prst="orthographicFront"/>
              <a:lightRig rig="threePt" dir="t"/>
            </a:scene3d>
            <a:sp3d contourW="12700"/>
          </a:bodyPr>
          <a:lstStyle/>
          <a:p>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2.5.6</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21" name="组合 20"/>
          <p:cNvGrpSpPr/>
          <p:nvPr>
            <p:custDataLst>
              <p:tags r:id="rId1"/>
            </p:custDataLst>
          </p:nvPr>
        </p:nvGrpSpPr>
        <p:grpSpPr>
          <a:xfrm>
            <a:off x="5970905" y="1203325"/>
            <a:ext cx="5270500" cy="2223770"/>
            <a:chOff x="9403" y="1895"/>
            <a:chExt cx="8300" cy="3502"/>
          </a:xfrm>
        </p:grpSpPr>
        <p:sp>
          <p:nvSpPr>
            <p:cNvPr id="140" name="矩形 139"/>
            <p:cNvSpPr/>
            <p:nvPr>
              <p:custDataLst>
                <p:tags r:id="rId2"/>
              </p:custDataLst>
            </p:nvPr>
          </p:nvSpPr>
          <p:spPr>
            <a:xfrm>
              <a:off x="9403" y="2335"/>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矩形 141"/>
            <p:cNvSpPr/>
            <p:nvPr>
              <p:custDataLst>
                <p:tags r:id="rId3"/>
              </p:custDataLst>
            </p:nvPr>
          </p:nvSpPr>
          <p:spPr>
            <a:xfrm flipH="1">
              <a:off x="10046" y="1895"/>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custDataLst>
                <p:tags r:id="rId4"/>
              </p:custDataLst>
            </p:nvPr>
          </p:nvSpPr>
          <p:spPr>
            <a:xfrm>
              <a:off x="10069" y="1972"/>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custDataLst>
                <p:tags r:id="rId5"/>
              </p:custDataLst>
            </p:nvPr>
          </p:nvSpPr>
          <p:spPr>
            <a:xfrm>
              <a:off x="9908" y="3722"/>
              <a:ext cx="7290" cy="1518"/>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持续健全廉洁从业内部控制制度</a:t>
              </a:r>
              <a:endPar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50000"/>
                </a:lnSpc>
                <a:buFont typeface="Wingdings" panose="05000000000000000000" charset="0"/>
                <a:buChar char="Ø"/>
              </a:pPr>
              <a:r>
                <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有效识别和防范廉洁从业风险点</a:t>
              </a:r>
              <a:endPar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6"/>
              </p:custDataLst>
            </p:nvPr>
          </p:nvSpPr>
          <p:spPr>
            <a:xfrm>
              <a:off x="9908" y="2853"/>
              <a:ext cx="7290" cy="623"/>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健全内控机制，杜绝廉洁隐患</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custDataLst>
              <p:tags r:id="rId7"/>
            </p:custDataLst>
          </p:nvPr>
        </p:nvGrpSpPr>
        <p:grpSpPr>
          <a:xfrm>
            <a:off x="5970905" y="3764915"/>
            <a:ext cx="5270500" cy="2224405"/>
            <a:chOff x="9403" y="5929"/>
            <a:chExt cx="8300" cy="3503"/>
          </a:xfrm>
        </p:grpSpPr>
        <p:sp>
          <p:nvSpPr>
            <p:cNvPr id="152" name="矩形 151"/>
            <p:cNvSpPr/>
            <p:nvPr>
              <p:custDataLst>
                <p:tags r:id="rId8"/>
              </p:custDataLst>
            </p:nvPr>
          </p:nvSpPr>
          <p:spPr>
            <a:xfrm>
              <a:off x="9403" y="6370"/>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矩形 153"/>
            <p:cNvSpPr/>
            <p:nvPr>
              <p:custDataLst>
                <p:tags r:id="rId9"/>
              </p:custDataLst>
            </p:nvPr>
          </p:nvSpPr>
          <p:spPr>
            <a:xfrm flipH="1">
              <a:off x="10046" y="5929"/>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10"/>
              </p:custDataLst>
            </p:nvPr>
          </p:nvSpPr>
          <p:spPr>
            <a:xfrm>
              <a:off x="10069" y="6006"/>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1"/>
              </p:custDataLst>
            </p:nvPr>
          </p:nvSpPr>
          <p:spPr>
            <a:xfrm>
              <a:off x="9908" y="7733"/>
              <a:ext cx="7290" cy="1543"/>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持续强化重点领域、关键岗位人员廉洁从业管理</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强化内部业务权限制衡</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12"/>
              </p:custDataLst>
            </p:nvPr>
          </p:nvSpPr>
          <p:spPr>
            <a:xfrm>
              <a:off x="9908" y="6887"/>
              <a:ext cx="7290" cy="612"/>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紧盯重点领域，完善内部管理</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custDataLst>
              <p:tags r:id="rId13"/>
            </p:custDataLst>
          </p:nvPr>
        </p:nvGrpSpPr>
        <p:grpSpPr>
          <a:xfrm>
            <a:off x="395605" y="1203325"/>
            <a:ext cx="5270500" cy="2223770"/>
            <a:chOff x="623" y="1895"/>
            <a:chExt cx="8300" cy="3502"/>
          </a:xfrm>
        </p:grpSpPr>
        <p:sp>
          <p:nvSpPr>
            <p:cNvPr id="137" name="矩形 136"/>
            <p:cNvSpPr/>
            <p:nvPr>
              <p:custDataLst>
                <p:tags r:id="rId14"/>
              </p:custDataLst>
            </p:nvPr>
          </p:nvSpPr>
          <p:spPr>
            <a:xfrm>
              <a:off x="623" y="2335"/>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custDataLst>
                <p:tags r:id="rId15"/>
              </p:custDataLst>
            </p:nvPr>
          </p:nvSpPr>
          <p:spPr>
            <a:xfrm flipH="1">
              <a:off x="1269" y="1895"/>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custDataLst>
                <p:tags r:id="rId16"/>
              </p:custDataLst>
            </p:nvPr>
          </p:nvSpPr>
          <p:spPr>
            <a:xfrm>
              <a:off x="1294" y="1972"/>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7"/>
              </p:custDataLst>
            </p:nvPr>
          </p:nvSpPr>
          <p:spPr>
            <a:xfrm>
              <a:off x="1128" y="3722"/>
              <a:ext cx="7290" cy="1523"/>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党的建设与廉洁从业管理有机统一</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党员带头遵守各项廉洁规定，以自身的优良作风带动行业的清廉之风</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18"/>
              </p:custDataLst>
            </p:nvPr>
          </p:nvSpPr>
          <p:spPr>
            <a:xfrm>
              <a:off x="1128" y="2853"/>
              <a:ext cx="7290" cy="609"/>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牢记初心使命，党建引领先行</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custDataLst>
              <p:tags r:id="rId19"/>
            </p:custDataLst>
          </p:nvPr>
        </p:nvGrpSpPr>
        <p:grpSpPr>
          <a:xfrm>
            <a:off x="395605" y="3764915"/>
            <a:ext cx="5270500" cy="2224405"/>
            <a:chOff x="623" y="5929"/>
            <a:chExt cx="8300" cy="3503"/>
          </a:xfrm>
        </p:grpSpPr>
        <p:sp>
          <p:nvSpPr>
            <p:cNvPr id="146" name="矩形 145"/>
            <p:cNvSpPr/>
            <p:nvPr>
              <p:custDataLst>
                <p:tags r:id="rId20"/>
              </p:custDataLst>
            </p:nvPr>
          </p:nvSpPr>
          <p:spPr>
            <a:xfrm>
              <a:off x="623" y="6370"/>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矩形 147"/>
            <p:cNvSpPr/>
            <p:nvPr>
              <p:custDataLst>
                <p:tags r:id="rId21"/>
              </p:custDataLst>
            </p:nvPr>
          </p:nvSpPr>
          <p:spPr>
            <a:xfrm flipH="1">
              <a:off x="1269" y="5929"/>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2"/>
              </p:custDataLst>
            </p:nvPr>
          </p:nvSpPr>
          <p:spPr>
            <a:xfrm>
              <a:off x="1294" y="6006"/>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23"/>
              </p:custDataLst>
            </p:nvPr>
          </p:nvSpPr>
          <p:spPr>
            <a:xfrm>
              <a:off x="1128" y="7733"/>
              <a:ext cx="7290" cy="1543"/>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纪检监察、稽核、合规风控等部门的联合检查监督机制</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对出现问题的责任人员严肃追责</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custDataLst>
                <p:tags r:id="rId24"/>
              </p:custDataLst>
            </p:nvPr>
          </p:nvSpPr>
          <p:spPr>
            <a:xfrm>
              <a:off x="1128" y="6887"/>
              <a:ext cx="7290" cy="607"/>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强化监督检查，严肃执纪问责</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2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1.2"/>
                                          </p:val>
                                        </p:tav>
                                      </p:tavLst>
                                    </p:anim>
                                    <p:anim calcmode="lin" valueType="num">
                                      <p:cBhvr>
                                        <p:cTn id="8" dur="500" fill="hold"/>
                                        <p:tgtEl>
                                          <p:spTgt spid="19"/>
                                        </p:tgtEl>
                                        <p:attrNameLst>
                                          <p:attrName>ppt_h</p:attrName>
                                        </p:attrNameLst>
                                      </p:cBhvr>
                                      <p:tavLst>
                                        <p:tav tm="0">
                                          <p:val>
                                            <p:fltVal val="0"/>
                                          </p:val>
                                        </p:tav>
                                        <p:tav tm="100000">
                                          <p:val>
                                            <p:strVal val="#ppt_h*1.2"/>
                                          </p:val>
                                        </p:tav>
                                      </p:tavLst>
                                    </p:anim>
                                    <p:animEffect transition="in" filter="fade">
                                      <p:cBhvr>
                                        <p:cTn id="9" dur="500"/>
                                        <p:tgtEl>
                                          <p:spTgt spid="19"/>
                                        </p:tgtEl>
                                      </p:cBhvr>
                                    </p:animEffect>
                                    <p:anim to="" calcmode="lin" valueType="num">
                                      <p:cBhvr>
                                        <p:cTn id="10" dur="500" fill="hold">
                                          <p:stCondLst>
                                            <p:cond delay="0"/>
                                          </p:stCondLst>
                                        </p:cTn>
                                        <p:tgtEl>
                                          <p:spTgt spid="19"/>
                                        </p:tgtEl>
                                        <p:attrNameLst>
                                          <p:attrName>ppt_x</p:attrName>
                                        </p:attrNameLst>
                                      </p:cBhvr>
                                      <p:tavLst>
                                        <p:tav tm="0">
                                          <p:val>
                                            <p:fltVal val="0.64909"/>
                                          </p:val>
                                        </p:tav>
                                        <p:tav tm="100000">
                                          <p:val>
                                            <p:fltVal val="0.47724"/>
                                          </p:val>
                                        </p:tav>
                                      </p:tavLst>
                                    </p:anim>
                                    <p:anim to="" calcmode="lin" valueType="num">
                                      <p:cBhvr>
                                        <p:cTn id="11" dur="500" fill="hold">
                                          <p:stCondLst>
                                            <p:cond delay="0"/>
                                          </p:stCondLst>
                                        </p:cTn>
                                        <p:tgtEl>
                                          <p:spTgt spid="19"/>
                                        </p:tgtEl>
                                        <p:attrNameLst>
                                          <p:attrName>ppt_y</p:attrName>
                                        </p:attrNameLst>
                                      </p:cBhvr>
                                      <p:tavLst>
                                        <p:tav tm="0">
                                          <p:val>
                                            <p:fltVal val="0.5"/>
                                          </p:val>
                                        </p:tav>
                                        <p:tav tm="100000">
                                          <p:val>
                                            <p:fltVal val="0.524398"/>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1.2"/>
                                          </p:val>
                                        </p:tav>
                                      </p:tavLst>
                                    </p:anim>
                                    <p:anim calcmode="lin" valueType="num">
                                      <p:cBhvr>
                                        <p:cTn id="17" dur="500" fill="hold"/>
                                        <p:tgtEl>
                                          <p:spTgt spid="21"/>
                                        </p:tgtEl>
                                        <p:attrNameLst>
                                          <p:attrName>ppt_h</p:attrName>
                                        </p:attrNameLst>
                                      </p:cBhvr>
                                      <p:tavLst>
                                        <p:tav tm="0">
                                          <p:val>
                                            <p:fltVal val="0"/>
                                          </p:val>
                                        </p:tav>
                                        <p:tav tm="100000">
                                          <p:val>
                                            <p:strVal val="#ppt_h*1.2"/>
                                          </p:val>
                                        </p:tav>
                                      </p:tavLst>
                                    </p:anim>
                                    <p:animEffect transition="in" filter="fade">
                                      <p:cBhvr>
                                        <p:cTn id="18" dur="500"/>
                                        <p:tgtEl>
                                          <p:spTgt spid="21"/>
                                        </p:tgtEl>
                                      </p:cBhvr>
                                    </p:animEffect>
                                    <p:anim to="" calcmode="lin" valueType="num">
                                      <p:cBhvr>
                                        <p:cTn id="19" dur="500" fill="hold">
                                          <p:stCondLst>
                                            <p:cond delay="0"/>
                                          </p:stCondLst>
                                        </p:cTn>
                                        <p:tgtEl>
                                          <p:spTgt spid="21"/>
                                        </p:tgtEl>
                                        <p:attrNameLst>
                                          <p:attrName>ppt_x</p:attrName>
                                        </p:attrNameLst>
                                      </p:cBhvr>
                                      <p:tavLst>
                                        <p:tav tm="0">
                                          <p:val>
                                            <p:fltVal val="0.64909"/>
                                          </p:val>
                                        </p:tav>
                                        <p:tav tm="100000">
                                          <p:val>
                                            <p:fltVal val="0.705885"/>
                                          </p:val>
                                        </p:tav>
                                      </p:tavLst>
                                    </p:anim>
                                    <p:anim to="" calcmode="lin" valueType="num">
                                      <p:cBhvr>
                                        <p:cTn id="20" dur="500" fill="hold">
                                          <p:stCondLst>
                                            <p:cond delay="0"/>
                                          </p:stCondLst>
                                        </p:cTn>
                                        <p:tgtEl>
                                          <p:spTgt spid="21"/>
                                        </p:tgtEl>
                                        <p:attrNameLst>
                                          <p:attrName>ppt_y</p:attrName>
                                        </p:attrNameLst>
                                      </p:cBhvr>
                                      <p:tavLst>
                                        <p:tav tm="0">
                                          <p:val>
                                            <p:fltVal val="0.5"/>
                                          </p:val>
                                        </p:tav>
                                        <p:tav tm="100000">
                                          <p:val>
                                            <p:fltVal val="0.524398"/>
                                          </p:val>
                                        </p:tav>
                                      </p:tavLst>
                                    </p:anim>
                                  </p:childTnLst>
                                </p:cTn>
                              </p:par>
                              <p:par>
                                <p:cTn id="21" presetID="35" presetClass="path" presetSubtype="0" accel="50000" decel="50000" fill="hold" nodeType="withEffect">
                                  <p:stCondLst>
                                    <p:cond delay="0"/>
                                  </p:stCondLst>
                                  <p:childTnLst>
                                    <p:anim calcmode="lin" valueType="num">
                                      <p:cBhvr additive="base">
                                        <p:cTn id="22" dur="500" fill="hold">
                                          <p:stCondLst>
                                            <p:cond delay="0"/>
                                          </p:stCondLst>
                                        </p:cTn>
                                        <p:tgtEl>
                                          <p:spTgt spid="19"/>
                                        </p:tgtEl>
                                        <p:attrNameLst>
                                          <p:attrName>ppt_x</p:attrName>
                                        </p:attrNameLst>
                                      </p:cBhvr>
                                      <p:tavLst>
                                        <p:tav tm="0">
                                          <p:val>
                                            <p:strVal val="ppt_x"/>
                                          </p:val>
                                        </p:tav>
                                        <p:tav tm="100000">
                                          <p:val>
                                            <p:fltVal val="0.248594"/>
                                          </p:val>
                                        </p:tav>
                                      </p:tavLst>
                                    </p:anim>
                                    <p:anim calcmode="lin" valueType="num">
                                      <p:cBhvr additive="base">
                                        <p:cTn id="23" dur="500" fill="hold">
                                          <p:stCondLst>
                                            <p:cond delay="0"/>
                                          </p:stCondLst>
                                        </p:cTn>
                                        <p:tgtEl>
                                          <p:spTgt spid="19"/>
                                        </p:tgtEl>
                                        <p:attrNameLst>
                                          <p:attrName>ppt_y</p:attrName>
                                        </p:attrNameLst>
                                      </p:cBhvr>
                                      <p:tavLst>
                                        <p:tav tm="0">
                                          <p:val>
                                            <p:strVal val="ppt_y"/>
                                          </p:val>
                                        </p:tav>
                                        <p:tav tm="100000">
                                          <p:val>
                                            <p:fltVal val="0.524398"/>
                                          </p:val>
                                        </p:tav>
                                      </p:tavLst>
                                    </p:anim>
                                    <p:anim calcmode="lin" valueType="num">
                                      <p:cBhvr additive="base">
                                        <p:cTn id="24"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25" dur="50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1.2"/>
                                          </p:val>
                                        </p:tav>
                                      </p:tavLst>
                                    </p:anim>
                                    <p:anim calcmode="lin" valueType="num">
                                      <p:cBhvr>
                                        <p:cTn id="31" dur="500" fill="hold"/>
                                        <p:tgtEl>
                                          <p:spTgt spid="22"/>
                                        </p:tgtEl>
                                        <p:attrNameLst>
                                          <p:attrName>ppt_h</p:attrName>
                                        </p:attrNameLst>
                                      </p:cBhvr>
                                      <p:tavLst>
                                        <p:tav tm="0">
                                          <p:val>
                                            <p:fltVal val="0"/>
                                          </p:val>
                                        </p:tav>
                                        <p:tav tm="100000">
                                          <p:val>
                                            <p:strVal val="#ppt_h*1.2"/>
                                          </p:val>
                                        </p:tav>
                                      </p:tavLst>
                                    </p:anim>
                                    <p:animEffect transition="in" filter="fade">
                                      <p:cBhvr>
                                        <p:cTn id="32" dur="500"/>
                                        <p:tgtEl>
                                          <p:spTgt spid="22"/>
                                        </p:tgtEl>
                                      </p:cBhvr>
                                    </p:animEffect>
                                    <p:anim to="" calcmode="lin" valueType="num">
                                      <p:cBhvr>
                                        <p:cTn id="33" dur="500" fill="hold">
                                          <p:stCondLst>
                                            <p:cond delay="0"/>
                                          </p:stCondLst>
                                        </p:cTn>
                                        <p:tgtEl>
                                          <p:spTgt spid="22"/>
                                        </p:tgtEl>
                                        <p:attrNameLst>
                                          <p:attrName>ppt_x</p:attrName>
                                        </p:attrNameLst>
                                      </p:cBhvr>
                                      <p:tavLst>
                                        <p:tav tm="0">
                                          <p:val>
                                            <p:fltVal val="0.64909"/>
                                          </p:val>
                                        </p:tav>
                                        <p:tav tm="100000">
                                          <p:val>
                                            <p:fltVal val="0.248594"/>
                                          </p:val>
                                        </p:tav>
                                      </p:tavLst>
                                    </p:anim>
                                    <p:anim to="" calcmode="lin" valueType="num">
                                      <p:cBhvr>
                                        <p:cTn id="34" dur="500" fill="hold">
                                          <p:stCondLst>
                                            <p:cond delay="0"/>
                                          </p:stCondLst>
                                        </p:cTn>
                                        <p:tgtEl>
                                          <p:spTgt spid="22"/>
                                        </p:tgtEl>
                                        <p:attrNameLst>
                                          <p:attrName>ppt_y</p:attrName>
                                        </p:attrNameLst>
                                      </p:cBhvr>
                                      <p:tavLst>
                                        <p:tav tm="0">
                                          <p:val>
                                            <p:fltVal val="0.5"/>
                                          </p:val>
                                        </p:tav>
                                        <p:tav tm="100000">
                                          <p:val>
                                            <p:fltVal val="0.711162"/>
                                          </p:val>
                                        </p:tav>
                                      </p:tavLst>
                                    </p:anim>
                                  </p:childTnLst>
                                </p:cTn>
                              </p:par>
                              <p:par>
                                <p:cTn id="35" presetID="35" presetClass="path" presetSubtype="0" accel="50000" decel="50000" fill="hold" nodeType="withEffect">
                                  <p:stCondLst>
                                    <p:cond delay="0"/>
                                  </p:stCondLst>
                                  <p:childTnLst>
                                    <p:anim calcmode="lin" valueType="num">
                                      <p:cBhvr additive="base">
                                        <p:cTn id="36" dur="500" fill="hold">
                                          <p:stCondLst>
                                            <p:cond delay="0"/>
                                          </p:stCondLst>
                                        </p:cTn>
                                        <p:tgtEl>
                                          <p:spTgt spid="19"/>
                                        </p:tgtEl>
                                        <p:attrNameLst>
                                          <p:attrName>ppt_x</p:attrName>
                                        </p:attrNameLst>
                                      </p:cBhvr>
                                      <p:tavLst>
                                        <p:tav tm="0">
                                          <p:val>
                                            <p:strVal val="ppt_x"/>
                                          </p:val>
                                        </p:tav>
                                        <p:tav tm="100000">
                                          <p:val>
                                            <p:fltVal val="0.248594"/>
                                          </p:val>
                                        </p:tav>
                                      </p:tavLst>
                                    </p:anim>
                                    <p:anim calcmode="lin" valueType="num">
                                      <p:cBhvr additive="base">
                                        <p:cTn id="37" dur="500" fill="hold">
                                          <p:stCondLst>
                                            <p:cond delay="0"/>
                                          </p:stCondLst>
                                        </p:cTn>
                                        <p:tgtEl>
                                          <p:spTgt spid="19"/>
                                        </p:tgtEl>
                                        <p:attrNameLst>
                                          <p:attrName>ppt_y</p:attrName>
                                        </p:attrNameLst>
                                      </p:cBhvr>
                                      <p:tavLst>
                                        <p:tav tm="0">
                                          <p:val>
                                            <p:strVal val="ppt_y"/>
                                          </p:val>
                                        </p:tav>
                                        <p:tav tm="100000">
                                          <p:val>
                                            <p:fltVal val="0.337635"/>
                                          </p:val>
                                        </p:tav>
                                      </p:tavLst>
                                    </p:anim>
                                    <p:anim calcmode="lin" valueType="num">
                                      <p:cBhvr additive="base">
                                        <p:cTn id="38"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39" dur="500" fill="hold">
                                          <p:stCondLst>
                                            <p:cond delay="0"/>
                                          </p:stCondLst>
                                        </p:cTn>
                                        <p:tgtEl>
                                          <p:spTgt spid="19"/>
                                        </p:tgtEl>
                                        <p:attrNameLst>
                                          <p:attrName>ppt_h</p:attrName>
                                        </p:attrNameLst>
                                      </p:cBhvr>
                                      <p:tavLst>
                                        <p:tav tm="0">
                                          <p:val>
                                            <p:strVal val="ppt_h"/>
                                          </p:val>
                                        </p:tav>
                                        <p:tav tm="100000">
                                          <p:val>
                                            <p:strVal val="#ppt_h"/>
                                          </p:val>
                                        </p:tav>
                                      </p:tavLst>
                                    </p:anim>
                                  </p:childTnLst>
                                </p:cTn>
                              </p:par>
                              <p:par>
                                <p:cTn id="40" presetID="35" presetClass="path" presetSubtype="0" accel="50000" decel="50000" fill="hold" nodeType="withEffect">
                                  <p:stCondLst>
                                    <p:cond delay="0"/>
                                  </p:stCondLst>
                                  <p:childTnLst>
                                    <p:anim calcmode="lin" valueType="num">
                                      <p:cBhvr additive="base">
                                        <p:cTn id="41" dur="500" fill="hold">
                                          <p:stCondLst>
                                            <p:cond delay="0"/>
                                          </p:stCondLst>
                                        </p:cTn>
                                        <p:tgtEl>
                                          <p:spTgt spid="21"/>
                                        </p:tgtEl>
                                        <p:attrNameLst>
                                          <p:attrName>ppt_x</p:attrName>
                                        </p:attrNameLst>
                                      </p:cBhvr>
                                      <p:tavLst>
                                        <p:tav tm="0">
                                          <p:val>
                                            <p:strVal val="ppt_x"/>
                                          </p:val>
                                        </p:tav>
                                        <p:tav tm="100000">
                                          <p:val>
                                            <p:fltVal val="0.705885"/>
                                          </p:val>
                                        </p:tav>
                                      </p:tavLst>
                                    </p:anim>
                                    <p:anim calcmode="lin" valueType="num">
                                      <p:cBhvr additive="base">
                                        <p:cTn id="42" dur="500" fill="hold">
                                          <p:stCondLst>
                                            <p:cond delay="0"/>
                                          </p:stCondLst>
                                        </p:cTn>
                                        <p:tgtEl>
                                          <p:spTgt spid="21"/>
                                        </p:tgtEl>
                                        <p:attrNameLst>
                                          <p:attrName>ppt_y</p:attrName>
                                        </p:attrNameLst>
                                      </p:cBhvr>
                                      <p:tavLst>
                                        <p:tav tm="0">
                                          <p:val>
                                            <p:strVal val="ppt_y"/>
                                          </p:val>
                                        </p:tav>
                                        <p:tav tm="100000">
                                          <p:val>
                                            <p:fltVal val="0.337635"/>
                                          </p:val>
                                        </p:tav>
                                      </p:tavLst>
                                    </p:anim>
                                    <p:anim calcmode="lin" valueType="num">
                                      <p:cBhvr additive="base">
                                        <p:cTn id="43"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44" dur="50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1.2"/>
                                          </p:val>
                                        </p:tav>
                                      </p:tavLst>
                                    </p:anim>
                                    <p:anim calcmode="lin" valueType="num">
                                      <p:cBhvr>
                                        <p:cTn id="50" dur="500" fill="hold"/>
                                        <p:tgtEl>
                                          <p:spTgt spid="23"/>
                                        </p:tgtEl>
                                        <p:attrNameLst>
                                          <p:attrName>ppt_h</p:attrName>
                                        </p:attrNameLst>
                                      </p:cBhvr>
                                      <p:tavLst>
                                        <p:tav tm="0">
                                          <p:val>
                                            <p:fltVal val="0"/>
                                          </p:val>
                                        </p:tav>
                                        <p:tav tm="100000">
                                          <p:val>
                                            <p:strVal val="#ppt_h*1.2"/>
                                          </p:val>
                                        </p:tav>
                                      </p:tavLst>
                                    </p:anim>
                                    <p:animEffect transition="in" filter="fade">
                                      <p:cBhvr>
                                        <p:cTn id="51" dur="500"/>
                                        <p:tgtEl>
                                          <p:spTgt spid="23"/>
                                        </p:tgtEl>
                                      </p:cBhvr>
                                    </p:animEffect>
                                    <p:anim to="" calcmode="lin" valueType="num">
                                      <p:cBhvr>
                                        <p:cTn id="52" dur="500" fill="hold">
                                          <p:stCondLst>
                                            <p:cond delay="0"/>
                                          </p:stCondLst>
                                        </p:cTn>
                                        <p:tgtEl>
                                          <p:spTgt spid="23"/>
                                        </p:tgtEl>
                                        <p:attrNameLst>
                                          <p:attrName>ppt_x</p:attrName>
                                        </p:attrNameLst>
                                      </p:cBhvr>
                                      <p:tavLst>
                                        <p:tav tm="0">
                                          <p:val>
                                            <p:fltVal val="0.64909"/>
                                          </p:val>
                                        </p:tav>
                                        <p:tav tm="100000">
                                          <p:val>
                                            <p:fltVal val="0.705885"/>
                                          </p:val>
                                        </p:tav>
                                      </p:tavLst>
                                    </p:anim>
                                    <p:anim to="" calcmode="lin" valueType="num">
                                      <p:cBhvr>
                                        <p:cTn id="53" dur="500" fill="hold">
                                          <p:stCondLst>
                                            <p:cond delay="0"/>
                                          </p:stCondLst>
                                        </p:cTn>
                                        <p:tgtEl>
                                          <p:spTgt spid="23"/>
                                        </p:tgtEl>
                                        <p:attrNameLst>
                                          <p:attrName>ppt_y</p:attrName>
                                        </p:attrNameLst>
                                      </p:cBhvr>
                                      <p:tavLst>
                                        <p:tav tm="0">
                                          <p:val>
                                            <p:fltVal val="0.5"/>
                                          </p:val>
                                        </p:tav>
                                        <p:tav tm="100000">
                                          <p:val>
                                            <p:fltVal val="0.711162"/>
                                          </p:val>
                                        </p:tav>
                                      </p:tavLst>
                                    </p:anim>
                                  </p:childTnLst>
                                </p:cTn>
                              </p:par>
                              <p:par>
                                <p:cTn id="54" presetID="35" presetClass="path" presetSubtype="0" accel="50000" decel="50000" fill="hold" nodeType="withEffect">
                                  <p:stCondLst>
                                    <p:cond delay="0"/>
                                  </p:stCondLst>
                                  <p:childTnLst>
                                    <p:anim calcmode="lin" valueType="num">
                                      <p:cBhvr additive="base">
                                        <p:cTn id="55" dur="500" fill="hold">
                                          <p:stCondLst>
                                            <p:cond delay="0"/>
                                          </p:stCondLst>
                                        </p:cTn>
                                        <p:tgtEl>
                                          <p:spTgt spid="19"/>
                                        </p:tgtEl>
                                        <p:attrNameLst>
                                          <p:attrName>ppt_x</p:attrName>
                                        </p:attrNameLst>
                                      </p:cBhvr>
                                      <p:tavLst>
                                        <p:tav tm="0">
                                          <p:val>
                                            <p:strVal val="ppt_x"/>
                                          </p:val>
                                        </p:tav>
                                        <p:tav tm="100000">
                                          <p:val>
                                            <p:fltVal val="0.248594"/>
                                          </p:val>
                                        </p:tav>
                                      </p:tavLst>
                                    </p:anim>
                                    <p:anim calcmode="lin" valueType="num">
                                      <p:cBhvr additive="base">
                                        <p:cTn id="56" dur="500" fill="hold">
                                          <p:stCondLst>
                                            <p:cond delay="0"/>
                                          </p:stCondLst>
                                        </p:cTn>
                                        <p:tgtEl>
                                          <p:spTgt spid="19"/>
                                        </p:tgtEl>
                                        <p:attrNameLst>
                                          <p:attrName>ppt_y</p:attrName>
                                        </p:attrNameLst>
                                      </p:cBhvr>
                                      <p:tavLst>
                                        <p:tav tm="0">
                                          <p:val>
                                            <p:strVal val="ppt_y"/>
                                          </p:val>
                                        </p:tav>
                                        <p:tav tm="100000">
                                          <p:val>
                                            <p:fltVal val="0.337635"/>
                                          </p:val>
                                        </p:tav>
                                      </p:tavLst>
                                    </p:anim>
                                    <p:anim calcmode="lin" valueType="num">
                                      <p:cBhvr additive="base">
                                        <p:cTn id="57"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58" dur="500" fill="hold">
                                          <p:stCondLst>
                                            <p:cond delay="0"/>
                                          </p:stCondLst>
                                        </p:cTn>
                                        <p:tgtEl>
                                          <p:spTgt spid="19"/>
                                        </p:tgtEl>
                                        <p:attrNameLst>
                                          <p:attrName>ppt_h</p:attrName>
                                        </p:attrNameLst>
                                      </p:cBhvr>
                                      <p:tavLst>
                                        <p:tav tm="0">
                                          <p:val>
                                            <p:strVal val="ppt_h"/>
                                          </p:val>
                                        </p:tav>
                                        <p:tav tm="100000">
                                          <p:val>
                                            <p:strVal val="#ppt_h"/>
                                          </p:val>
                                        </p:tav>
                                      </p:tavLst>
                                    </p:anim>
                                  </p:childTnLst>
                                </p:cTn>
                              </p:par>
                              <p:par>
                                <p:cTn id="59" presetID="35" presetClass="path" presetSubtype="0" accel="50000" decel="50000" fill="hold" nodeType="withEffect">
                                  <p:stCondLst>
                                    <p:cond delay="0"/>
                                  </p:stCondLst>
                                  <p:childTnLst>
                                    <p:anim calcmode="lin" valueType="num">
                                      <p:cBhvr additive="base">
                                        <p:cTn id="60" dur="500" fill="hold">
                                          <p:stCondLst>
                                            <p:cond delay="0"/>
                                          </p:stCondLst>
                                        </p:cTn>
                                        <p:tgtEl>
                                          <p:spTgt spid="21"/>
                                        </p:tgtEl>
                                        <p:attrNameLst>
                                          <p:attrName>ppt_x</p:attrName>
                                        </p:attrNameLst>
                                      </p:cBhvr>
                                      <p:tavLst>
                                        <p:tav tm="0">
                                          <p:val>
                                            <p:strVal val="ppt_x"/>
                                          </p:val>
                                        </p:tav>
                                        <p:tav tm="100000">
                                          <p:val>
                                            <p:fltVal val="0.705885"/>
                                          </p:val>
                                        </p:tav>
                                      </p:tavLst>
                                    </p:anim>
                                    <p:anim calcmode="lin" valueType="num">
                                      <p:cBhvr additive="base">
                                        <p:cTn id="61" dur="500" fill="hold">
                                          <p:stCondLst>
                                            <p:cond delay="0"/>
                                          </p:stCondLst>
                                        </p:cTn>
                                        <p:tgtEl>
                                          <p:spTgt spid="21"/>
                                        </p:tgtEl>
                                        <p:attrNameLst>
                                          <p:attrName>ppt_y</p:attrName>
                                        </p:attrNameLst>
                                      </p:cBhvr>
                                      <p:tavLst>
                                        <p:tav tm="0">
                                          <p:val>
                                            <p:strVal val="ppt_y"/>
                                          </p:val>
                                        </p:tav>
                                        <p:tav tm="100000">
                                          <p:val>
                                            <p:fltVal val="0.337635"/>
                                          </p:val>
                                        </p:tav>
                                      </p:tavLst>
                                    </p:anim>
                                    <p:anim calcmode="lin" valueType="num">
                                      <p:cBhvr additive="base">
                                        <p:cTn id="62"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63" dur="500" fill="hold">
                                          <p:stCondLst>
                                            <p:cond delay="0"/>
                                          </p:stCondLst>
                                        </p:cTn>
                                        <p:tgtEl>
                                          <p:spTgt spid="21"/>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calcmode="lin" valueType="num">
                                      <p:cBhvr additive="base">
                                        <p:cTn id="65" dur="500" fill="hold">
                                          <p:stCondLst>
                                            <p:cond delay="0"/>
                                          </p:stCondLst>
                                        </p:cTn>
                                        <p:tgtEl>
                                          <p:spTgt spid="22"/>
                                        </p:tgtEl>
                                        <p:attrNameLst>
                                          <p:attrName>ppt_x</p:attrName>
                                        </p:attrNameLst>
                                      </p:cBhvr>
                                      <p:tavLst>
                                        <p:tav tm="0">
                                          <p:val>
                                            <p:strVal val="ppt_x"/>
                                          </p:val>
                                        </p:tav>
                                        <p:tav tm="100000">
                                          <p:val>
                                            <p:fltVal val="0.248594"/>
                                          </p:val>
                                        </p:tav>
                                      </p:tavLst>
                                    </p:anim>
                                    <p:anim calcmode="lin" valueType="num">
                                      <p:cBhvr additive="base">
                                        <p:cTn id="66" dur="500" fill="hold">
                                          <p:stCondLst>
                                            <p:cond delay="0"/>
                                          </p:stCondLst>
                                        </p:cTn>
                                        <p:tgtEl>
                                          <p:spTgt spid="22"/>
                                        </p:tgtEl>
                                        <p:attrNameLst>
                                          <p:attrName>ppt_y</p:attrName>
                                        </p:attrNameLst>
                                      </p:cBhvr>
                                      <p:tavLst>
                                        <p:tav tm="0">
                                          <p:val>
                                            <p:strVal val="ppt_y"/>
                                          </p:val>
                                        </p:tav>
                                        <p:tav tm="100000">
                                          <p:val>
                                            <p:fltVal val="0.711162"/>
                                          </p:val>
                                        </p:tav>
                                      </p:tavLst>
                                    </p:anim>
                                    <p:anim calcmode="lin" valueType="num">
                                      <p:cBhvr additive="base">
                                        <p:cTn id="67" dur="500" fill="hold">
                                          <p:stCondLst>
                                            <p:cond delay="0"/>
                                          </p:stCondLst>
                                        </p:cTn>
                                        <p:tgtEl>
                                          <p:spTgt spid="22"/>
                                        </p:tgtEl>
                                        <p:attrNameLst>
                                          <p:attrName>ppt_w</p:attrName>
                                        </p:attrNameLst>
                                      </p:cBhvr>
                                      <p:tavLst>
                                        <p:tav tm="0">
                                          <p:val>
                                            <p:strVal val="ppt_w"/>
                                          </p:val>
                                        </p:tav>
                                        <p:tav tm="100000">
                                          <p:val>
                                            <p:strVal val="#ppt_w"/>
                                          </p:val>
                                        </p:tav>
                                      </p:tavLst>
                                    </p:anim>
                                    <p:anim calcmode="lin" valueType="num">
                                      <p:cBhvr additive="base">
                                        <p:cTn id="68" dur="500" fill="hold">
                                          <p:stCondLst>
                                            <p:cond delay="0"/>
                                          </p:stCondLst>
                                        </p:cTn>
                                        <p:tgtEl>
                                          <p:spTgt spid="22"/>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35" presetClass="path" presetSubtype="0" accel="50000" decel="50000" fill="hold" nodeType="clickEffect">
                                  <p:stCondLst>
                                    <p:cond delay="0"/>
                                  </p:stCondLst>
                                  <p:childTnLst>
                                    <p:anim calcmode="lin" valueType="num">
                                      <p:cBhvr additive="base">
                                        <p:cTn id="72" dur="250" fill="hold">
                                          <p:stCondLst>
                                            <p:cond delay="0"/>
                                          </p:stCondLst>
                                        </p:cTn>
                                        <p:tgtEl>
                                          <p:spTgt spid="23"/>
                                        </p:tgtEl>
                                        <p:attrNameLst>
                                          <p:attrName>ppt_x</p:attrName>
                                        </p:attrNameLst>
                                      </p:cBhvr>
                                      <p:tavLst>
                                        <p:tav tm="0">
                                          <p:val>
                                            <p:strVal val="ppt_x"/>
                                          </p:val>
                                        </p:tav>
                                        <p:tav tm="100000">
                                          <p:val>
                                            <p:fltVal val="0.705885"/>
                                          </p:val>
                                        </p:tav>
                                      </p:tavLst>
                                    </p:anim>
                                    <p:anim calcmode="lin" valueType="num">
                                      <p:cBhvr additive="base">
                                        <p:cTn id="73" dur="250" fill="hold">
                                          <p:stCondLst>
                                            <p:cond delay="0"/>
                                          </p:stCondLst>
                                        </p:cTn>
                                        <p:tgtEl>
                                          <p:spTgt spid="23"/>
                                        </p:tgtEl>
                                        <p:attrNameLst>
                                          <p:attrName>ppt_y</p:attrName>
                                        </p:attrNameLst>
                                      </p:cBhvr>
                                      <p:tavLst>
                                        <p:tav tm="0">
                                          <p:val>
                                            <p:strVal val="ppt_y"/>
                                          </p:val>
                                        </p:tav>
                                        <p:tav tm="100000">
                                          <p:val>
                                            <p:fltVal val="0.711162"/>
                                          </p:val>
                                        </p:tav>
                                      </p:tavLst>
                                    </p:anim>
                                    <p:anim calcmode="lin" valueType="num">
                                      <p:cBhvr additive="base">
                                        <p:cTn id="74" dur="25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75" dur="250" fill="hold">
                                          <p:stCondLst>
                                            <p:cond delay="0"/>
                                          </p:stCondLst>
                                        </p:cTn>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27293" y="332348"/>
            <a:ext cx="1204439" cy="224005"/>
            <a:chOff x="10490528" y="289205"/>
            <a:chExt cx="1204439" cy="224005"/>
          </a:xfrm>
        </p:grpSpPr>
        <p:sp>
          <p:nvSpPr>
            <p:cNvPr id="13" name="矩形: 圆角 12"/>
            <p:cNvSpPr/>
            <p:nvPr/>
          </p:nvSpPr>
          <p:spPr>
            <a:xfrm>
              <a:off x="10765787" y="289205"/>
              <a:ext cx="929180" cy="223439"/>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890578"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174866"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9153" y="346803"/>
              <a:ext cx="108243" cy="108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90528" y="289205"/>
              <a:ext cx="224005" cy="22400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60708" y="863463"/>
            <a:ext cx="1056135" cy="80285"/>
            <a:chOff x="892175" y="2631165"/>
            <a:chExt cx="680236" cy="51710"/>
          </a:xfrm>
          <a:gradFill>
            <a:gsLst>
              <a:gs pos="40000">
                <a:schemeClr val="accent1"/>
              </a:gs>
              <a:gs pos="100000">
                <a:schemeClr val="accent1">
                  <a:alpha val="0"/>
                </a:schemeClr>
              </a:gs>
            </a:gsLst>
            <a:lin ang="5400000" scaled="1"/>
          </a:gradFill>
          <a:effectLst/>
        </p:grpSpPr>
        <p:sp>
          <p:nvSpPr>
            <p:cNvPr id="37" name="圆角矩形 18"/>
            <p:cNvSpPr/>
            <p:nvPr/>
          </p:nvSpPr>
          <p:spPr>
            <a:xfrm>
              <a:off x="892175" y="2631165"/>
              <a:ext cx="349250" cy="5171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301354"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11683"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22011" y="2631165"/>
              <a:ext cx="50400" cy="5171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97635" cy="460375"/>
          </a:xfrm>
          <a:prstGeom prst="rect">
            <a:avLst/>
          </a:prstGeom>
          <a:noFill/>
        </p:spPr>
        <p:txBody>
          <a:bodyPr wrap="none" rtlCol="0">
            <a:spAutoFit/>
            <a:scene3d>
              <a:camera prst="orthographicFront"/>
              <a:lightRig rig="threePt" dir="t"/>
            </a:scene3d>
            <a:sp3d contourW="12700"/>
          </a:bodyPr>
          <a:lstStyle/>
          <a:p>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62" name="文本框 61"/>
          <p:cNvSpPr txBox="1"/>
          <p:nvPr/>
        </p:nvSpPr>
        <p:spPr>
          <a:xfrm>
            <a:off x="1952625" y="440690"/>
            <a:ext cx="5930900" cy="521970"/>
          </a:xfrm>
          <a:prstGeom prst="rect">
            <a:avLst/>
          </a:prstGeom>
          <a:noFill/>
        </p:spPr>
        <p:txBody>
          <a:bodyPr wrap="square" rtlCol="0">
            <a:spAutoFit/>
          </a:bodyPr>
          <a:lstStyle/>
          <a:p>
            <a:pPr marL="0" lvl="1" algn="l">
              <a:buClrTx/>
              <a:buSzTx/>
              <a:buFontTx/>
            </a:pPr>
            <a:r>
              <a:rPr lang="en-US" altLang="zh-CN" sz="2800" b="1" dirty="0">
                <a:solidFill>
                  <a:srgbClr val="4472C4"/>
                </a:solidFill>
                <a:latin typeface="微软雅黑" panose="020B0503020204020204" pitchFamily="34" charset="-122"/>
                <a:ea typeface="微软雅黑" panose="020B0503020204020204" pitchFamily="34" charset="-122"/>
              </a:rPr>
              <a:t>  </a:t>
            </a:r>
            <a:r>
              <a:rPr lang="zh-CN" altLang="zh-CN" sz="2800" b="1" dirty="0">
                <a:solidFill>
                  <a:srgbClr val="4472C4"/>
                </a:solidFill>
                <a:latin typeface="微软雅黑" panose="020B0503020204020204" pitchFamily="34" charset="-122"/>
                <a:ea typeface="微软雅黑" panose="020B0503020204020204" pitchFamily="34" charset="-122"/>
              </a:rPr>
              <a:t>江苏证券业廉洁从业倡议书</a:t>
            </a:r>
            <a:endParaRPr lang="zh-CN" altLang="zh-CN" sz="2800" b="1" dirty="0">
              <a:solidFill>
                <a:srgbClr val="4472C4"/>
              </a:solidFill>
              <a:latin typeface="微软雅黑" panose="020B0503020204020204" pitchFamily="34" charset="-122"/>
              <a:ea typeface="微软雅黑" panose="020B0503020204020204" pitchFamily="34" charset="-122"/>
            </a:endParaRPr>
          </a:p>
        </p:txBody>
      </p:sp>
      <p:grpSp>
        <p:nvGrpSpPr>
          <p:cNvPr id="21" name="组合 20"/>
          <p:cNvGrpSpPr/>
          <p:nvPr>
            <p:custDataLst>
              <p:tags r:id="rId1"/>
            </p:custDataLst>
          </p:nvPr>
        </p:nvGrpSpPr>
        <p:grpSpPr>
          <a:xfrm>
            <a:off x="482600" y="927100"/>
            <a:ext cx="1132840" cy="76200"/>
            <a:chOff x="760" y="1460"/>
            <a:chExt cx="1784" cy="120"/>
          </a:xfrm>
        </p:grpSpPr>
        <p:sp>
          <p:nvSpPr>
            <p:cNvPr id="22" name="矩形 21"/>
            <p:cNvSpPr/>
            <p:nvPr>
              <p:custDataLst>
                <p:tags r:id="rId2"/>
              </p:custDataLst>
            </p:nvPr>
          </p:nvSpPr>
          <p:spPr>
            <a:xfrm flipV="1">
              <a:off x="760" y="1460"/>
              <a:ext cx="1785"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3"/>
              </p:custDataLst>
            </p:nvPr>
          </p:nvSpPr>
          <p:spPr>
            <a:xfrm>
              <a:off x="760" y="1460"/>
              <a:ext cx="439"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5" name="组合 24"/>
          <p:cNvGrpSpPr/>
          <p:nvPr>
            <p:custDataLst>
              <p:tags r:id="rId4"/>
            </p:custDataLst>
          </p:nvPr>
        </p:nvGrpSpPr>
        <p:grpSpPr>
          <a:xfrm>
            <a:off x="5970905" y="1203325"/>
            <a:ext cx="5270500" cy="2223770"/>
            <a:chOff x="9403" y="1895"/>
            <a:chExt cx="8300" cy="3502"/>
          </a:xfrm>
        </p:grpSpPr>
        <p:sp>
          <p:nvSpPr>
            <p:cNvPr id="140" name="矩形 139"/>
            <p:cNvSpPr/>
            <p:nvPr>
              <p:custDataLst>
                <p:tags r:id="rId5"/>
              </p:custDataLst>
            </p:nvPr>
          </p:nvSpPr>
          <p:spPr>
            <a:xfrm>
              <a:off x="9403" y="2335"/>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矩形 141"/>
            <p:cNvSpPr/>
            <p:nvPr>
              <p:custDataLst>
                <p:tags r:id="rId6"/>
              </p:custDataLst>
            </p:nvPr>
          </p:nvSpPr>
          <p:spPr>
            <a:xfrm flipH="1">
              <a:off x="10046" y="1895"/>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custDataLst>
                <p:tags r:id="rId7"/>
              </p:custDataLst>
            </p:nvPr>
          </p:nvSpPr>
          <p:spPr>
            <a:xfrm>
              <a:off x="10069" y="1972"/>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custDataLst>
                <p:tags r:id="rId8"/>
              </p:custDataLst>
            </p:nvPr>
          </p:nvSpPr>
          <p:spPr>
            <a:xfrm>
              <a:off x="9908" y="3722"/>
              <a:ext cx="7290" cy="1518"/>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担负起行业文化建设的主体责任</a:t>
              </a:r>
              <a:endPar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线上、线下多种形式的宣传</a:t>
              </a:r>
              <a:endParaRPr lang="zh-CN"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9"/>
              </p:custDataLst>
            </p:nvPr>
          </p:nvSpPr>
          <p:spPr>
            <a:xfrm>
              <a:off x="9908" y="2853"/>
              <a:ext cx="7290" cy="623"/>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推进文化建设，多方引导宣传</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custDataLst>
              <p:tags r:id="rId10"/>
            </p:custDataLst>
          </p:nvPr>
        </p:nvGrpSpPr>
        <p:grpSpPr>
          <a:xfrm>
            <a:off x="5970905" y="3764915"/>
            <a:ext cx="5270500" cy="2224405"/>
            <a:chOff x="9403" y="5929"/>
            <a:chExt cx="8300" cy="3503"/>
          </a:xfrm>
        </p:grpSpPr>
        <p:sp>
          <p:nvSpPr>
            <p:cNvPr id="152" name="矩形 151"/>
            <p:cNvSpPr/>
            <p:nvPr>
              <p:custDataLst>
                <p:tags r:id="rId11"/>
              </p:custDataLst>
            </p:nvPr>
          </p:nvSpPr>
          <p:spPr>
            <a:xfrm>
              <a:off x="9403" y="6370"/>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矩形 153"/>
            <p:cNvSpPr/>
            <p:nvPr>
              <p:custDataLst>
                <p:tags r:id="rId12"/>
              </p:custDataLst>
            </p:nvPr>
          </p:nvSpPr>
          <p:spPr>
            <a:xfrm flipH="1">
              <a:off x="10046" y="5929"/>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13"/>
              </p:custDataLst>
            </p:nvPr>
          </p:nvSpPr>
          <p:spPr>
            <a:xfrm>
              <a:off x="10069" y="6006"/>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08</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4"/>
              </p:custDataLst>
            </p:nvPr>
          </p:nvSpPr>
          <p:spPr>
            <a:xfrm>
              <a:off x="9908" y="7733"/>
              <a:ext cx="7290" cy="1543"/>
            </a:xfrm>
            <a:prstGeom prst="rect">
              <a:avLst/>
            </a:prstGeom>
            <a:noFill/>
          </p:spPr>
          <p:txBody>
            <a:bodyPr wrap="square" lIns="91440" tIns="0" rIns="91440" bIns="45720" rtlCol="0">
              <a:normAutofit fontScale="90000"/>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en-US" sz="155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心存纪律规矩，珍惜行业声誉，依法诚信执业</a:t>
              </a:r>
              <a:endParaRPr lang="zh-CN" altLang="en-US" sz="155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en-US" sz="155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积极履行社会责任，切实保护投资者合法权益</a:t>
              </a:r>
              <a:endParaRPr lang="zh-CN" altLang="en-US" sz="155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15"/>
              </p:custDataLst>
            </p:nvPr>
          </p:nvSpPr>
          <p:spPr>
            <a:xfrm>
              <a:off x="9908" y="6887"/>
              <a:ext cx="7290" cy="612"/>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强化责任担当，全面履职尽责</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custDataLst>
              <p:tags r:id="rId16"/>
            </p:custDataLst>
          </p:nvPr>
        </p:nvGrpSpPr>
        <p:grpSpPr>
          <a:xfrm>
            <a:off x="395605" y="1203325"/>
            <a:ext cx="5270500" cy="2223770"/>
            <a:chOff x="623" y="1895"/>
            <a:chExt cx="8300" cy="3502"/>
          </a:xfrm>
        </p:grpSpPr>
        <p:sp>
          <p:nvSpPr>
            <p:cNvPr id="137" name="矩形 136"/>
            <p:cNvSpPr/>
            <p:nvPr>
              <p:custDataLst>
                <p:tags r:id="rId17"/>
              </p:custDataLst>
            </p:nvPr>
          </p:nvSpPr>
          <p:spPr>
            <a:xfrm>
              <a:off x="623" y="2335"/>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custDataLst>
                <p:tags r:id="rId18"/>
              </p:custDataLst>
            </p:nvPr>
          </p:nvSpPr>
          <p:spPr>
            <a:xfrm flipH="1">
              <a:off x="1269" y="1895"/>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custDataLst>
                <p:tags r:id="rId19"/>
              </p:custDataLst>
            </p:nvPr>
          </p:nvSpPr>
          <p:spPr>
            <a:xfrm>
              <a:off x="1294" y="1972"/>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0"/>
              </p:custDataLst>
            </p:nvPr>
          </p:nvSpPr>
          <p:spPr>
            <a:xfrm>
              <a:off x="1128" y="3722"/>
              <a:ext cx="7290" cy="1523"/>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定期开展廉洁从业培训</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为新员工上好廉洁从业第一课，加深老员工廉洁从业认识</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21"/>
              </p:custDataLst>
            </p:nvPr>
          </p:nvSpPr>
          <p:spPr>
            <a:xfrm>
              <a:off x="1128" y="2853"/>
              <a:ext cx="7290" cy="609"/>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深化廉洁教育，加强学习培训</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custDataLst>
              <p:tags r:id="rId22"/>
            </p:custDataLst>
          </p:nvPr>
        </p:nvGrpSpPr>
        <p:grpSpPr>
          <a:xfrm>
            <a:off x="395605" y="3764915"/>
            <a:ext cx="5270500" cy="2224405"/>
            <a:chOff x="623" y="5929"/>
            <a:chExt cx="8300" cy="3503"/>
          </a:xfrm>
        </p:grpSpPr>
        <p:sp>
          <p:nvSpPr>
            <p:cNvPr id="146" name="矩形 145"/>
            <p:cNvSpPr/>
            <p:nvPr>
              <p:custDataLst>
                <p:tags r:id="rId23"/>
              </p:custDataLst>
            </p:nvPr>
          </p:nvSpPr>
          <p:spPr>
            <a:xfrm>
              <a:off x="623" y="6370"/>
              <a:ext cx="8300" cy="3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矩形 147"/>
            <p:cNvSpPr/>
            <p:nvPr>
              <p:custDataLst>
                <p:tags r:id="rId24"/>
              </p:custDataLst>
            </p:nvPr>
          </p:nvSpPr>
          <p:spPr>
            <a:xfrm flipH="1">
              <a:off x="1269" y="5929"/>
              <a:ext cx="882" cy="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5"/>
              </p:custDataLst>
            </p:nvPr>
          </p:nvSpPr>
          <p:spPr>
            <a:xfrm>
              <a:off x="1294" y="6006"/>
              <a:ext cx="831" cy="779"/>
            </a:xfrm>
            <a:prstGeom prst="rect">
              <a:avLst/>
            </a:prstGeom>
          </p:spPr>
          <p:txBody>
            <a:bodyPr wrap="square">
              <a:normAutofit lnSpcReduction="10000"/>
            </a:bodyPr>
            <a:lstStyle/>
            <a:p>
              <a:pPr algn="ctr">
                <a:lnSpc>
                  <a:spcPct val="120000"/>
                </a:lnSpc>
              </a:pP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26"/>
              </p:custDataLst>
            </p:nvPr>
          </p:nvSpPr>
          <p:spPr>
            <a:xfrm>
              <a:off x="1128" y="7733"/>
              <a:ext cx="7290" cy="1543"/>
            </a:xfrm>
            <a:prstGeom prst="rect">
              <a:avLst/>
            </a:prstGeom>
            <a:noFill/>
          </p:spPr>
          <p:txBody>
            <a:bodyPr wrap="square" lIns="91440" tIns="0" rIns="91440" bIns="45720" rtlCol="0">
              <a:normAutofit/>
            </a:bodyPr>
            <a:lstStyle>
              <a:defPPr>
                <a:defRPr lang="zh-CN"/>
              </a:defPPr>
              <a:lvl1pPr fontAlgn="auto">
                <a:lnSpc>
                  <a:spcPct val="130000"/>
                </a:lnSpc>
                <a:spcAft>
                  <a:spcPts val="1000"/>
                </a:spcAft>
                <a:defRPr sz="1600" spc="150"/>
              </a:lvl1pPr>
            </a:lstStyle>
            <a:p>
              <a:pPr marL="285750" lvl="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签订廉洁从业承诺书</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人人有责、人人参与</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20000"/>
                </a:lnSpc>
                <a:spcBef>
                  <a:spcPts val="0"/>
                </a:spcBef>
                <a:spcAft>
                  <a:spcPts val="0"/>
                </a:spcAft>
                <a:buSzPct val="100000"/>
                <a:buFont typeface="Wingdings" panose="05000000000000000000" charset="0"/>
                <a:buChar char="Ø"/>
              </a:pP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custDataLst>
                <p:tags r:id="rId27"/>
              </p:custDataLst>
            </p:nvPr>
          </p:nvSpPr>
          <p:spPr>
            <a:xfrm>
              <a:off x="1128" y="6887"/>
              <a:ext cx="7290" cy="607"/>
            </a:xfrm>
            <a:prstGeom prst="rect">
              <a:avLst/>
            </a:prstGeom>
            <a:noFill/>
          </p:spPr>
          <p:txBody>
            <a:bodyPr wrap="square" lIns="91440" tIns="45720" rIns="9144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推行廉洁承诺，深化责任意识</a:t>
              </a:r>
              <a:endParaRPr lang="zh-CN" altLang="en-US" sz="2000" b="1" spc="3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nvSpPr>
        <p:spPr>
          <a:xfrm>
            <a:off x="482375" y="341526"/>
            <a:ext cx="1043305" cy="521970"/>
          </a:xfrm>
          <a:prstGeom prst="rect">
            <a:avLst/>
          </a:prstGeom>
          <a:noFill/>
        </p:spPr>
        <p:txBody>
          <a:bodyPr wrap="none" rtlCol="0">
            <a:spAutoFit/>
            <a:scene3d>
              <a:camera prst="orthographicFront"/>
              <a:lightRig rig="threePt" dir="t"/>
            </a:scene3d>
            <a:sp3d contourW="12700"/>
          </a:bodyPr>
          <a:p>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2.5.6</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1.2"/>
                                          </p:val>
                                        </p:tav>
                                      </p:tavLst>
                                    </p:anim>
                                    <p:anim calcmode="lin" valueType="num">
                                      <p:cBhvr>
                                        <p:cTn id="8" dur="500" fill="hold"/>
                                        <p:tgtEl>
                                          <p:spTgt spid="19"/>
                                        </p:tgtEl>
                                        <p:attrNameLst>
                                          <p:attrName>ppt_h</p:attrName>
                                        </p:attrNameLst>
                                      </p:cBhvr>
                                      <p:tavLst>
                                        <p:tav tm="0">
                                          <p:val>
                                            <p:fltVal val="0"/>
                                          </p:val>
                                        </p:tav>
                                        <p:tav tm="100000">
                                          <p:val>
                                            <p:strVal val="#ppt_h*1.2"/>
                                          </p:val>
                                        </p:tav>
                                      </p:tavLst>
                                    </p:anim>
                                    <p:animEffect transition="in" filter="fade">
                                      <p:cBhvr>
                                        <p:cTn id="9" dur="500"/>
                                        <p:tgtEl>
                                          <p:spTgt spid="19"/>
                                        </p:tgtEl>
                                      </p:cBhvr>
                                    </p:animEffect>
                                    <p:anim to="" calcmode="lin" valueType="num">
                                      <p:cBhvr>
                                        <p:cTn id="10" dur="500" fill="hold">
                                          <p:stCondLst>
                                            <p:cond delay="0"/>
                                          </p:stCondLst>
                                        </p:cTn>
                                        <p:tgtEl>
                                          <p:spTgt spid="19"/>
                                        </p:tgtEl>
                                        <p:attrNameLst>
                                          <p:attrName>ppt_x</p:attrName>
                                        </p:attrNameLst>
                                      </p:cBhvr>
                                      <p:tavLst>
                                        <p:tav tm="0">
                                          <p:val>
                                            <p:fltVal val="0.64909"/>
                                          </p:val>
                                        </p:tav>
                                        <p:tav tm="100000">
                                          <p:val>
                                            <p:fltVal val="0.47724"/>
                                          </p:val>
                                        </p:tav>
                                      </p:tavLst>
                                    </p:anim>
                                    <p:anim to="" calcmode="lin" valueType="num">
                                      <p:cBhvr>
                                        <p:cTn id="11" dur="500" fill="hold">
                                          <p:stCondLst>
                                            <p:cond delay="0"/>
                                          </p:stCondLst>
                                        </p:cTn>
                                        <p:tgtEl>
                                          <p:spTgt spid="19"/>
                                        </p:tgtEl>
                                        <p:attrNameLst>
                                          <p:attrName>ppt_y</p:attrName>
                                        </p:attrNameLst>
                                      </p:cBhvr>
                                      <p:tavLst>
                                        <p:tav tm="0">
                                          <p:val>
                                            <p:fltVal val="0.5"/>
                                          </p:val>
                                        </p:tav>
                                        <p:tav tm="100000">
                                          <p:val>
                                            <p:fltVal val="0.524398"/>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1.2"/>
                                          </p:val>
                                        </p:tav>
                                      </p:tavLst>
                                    </p:anim>
                                    <p:anim calcmode="lin" valueType="num">
                                      <p:cBhvr>
                                        <p:cTn id="17" dur="500" fill="hold"/>
                                        <p:tgtEl>
                                          <p:spTgt spid="25"/>
                                        </p:tgtEl>
                                        <p:attrNameLst>
                                          <p:attrName>ppt_h</p:attrName>
                                        </p:attrNameLst>
                                      </p:cBhvr>
                                      <p:tavLst>
                                        <p:tav tm="0">
                                          <p:val>
                                            <p:fltVal val="0"/>
                                          </p:val>
                                        </p:tav>
                                        <p:tav tm="100000">
                                          <p:val>
                                            <p:strVal val="#ppt_h*1.2"/>
                                          </p:val>
                                        </p:tav>
                                      </p:tavLst>
                                    </p:anim>
                                    <p:animEffect transition="in" filter="fade">
                                      <p:cBhvr>
                                        <p:cTn id="18" dur="500"/>
                                        <p:tgtEl>
                                          <p:spTgt spid="25"/>
                                        </p:tgtEl>
                                      </p:cBhvr>
                                    </p:animEffect>
                                    <p:anim to="" calcmode="lin" valueType="num">
                                      <p:cBhvr>
                                        <p:cTn id="19" dur="500" fill="hold">
                                          <p:stCondLst>
                                            <p:cond delay="0"/>
                                          </p:stCondLst>
                                        </p:cTn>
                                        <p:tgtEl>
                                          <p:spTgt spid="25"/>
                                        </p:tgtEl>
                                        <p:attrNameLst>
                                          <p:attrName>ppt_x</p:attrName>
                                        </p:attrNameLst>
                                      </p:cBhvr>
                                      <p:tavLst>
                                        <p:tav tm="0">
                                          <p:val>
                                            <p:fltVal val="0.64909"/>
                                          </p:val>
                                        </p:tav>
                                        <p:tav tm="100000">
                                          <p:val>
                                            <p:fltVal val="0.705885"/>
                                          </p:val>
                                        </p:tav>
                                      </p:tavLst>
                                    </p:anim>
                                    <p:anim to="" calcmode="lin" valueType="num">
                                      <p:cBhvr>
                                        <p:cTn id="20" dur="500" fill="hold">
                                          <p:stCondLst>
                                            <p:cond delay="0"/>
                                          </p:stCondLst>
                                        </p:cTn>
                                        <p:tgtEl>
                                          <p:spTgt spid="25"/>
                                        </p:tgtEl>
                                        <p:attrNameLst>
                                          <p:attrName>ppt_y</p:attrName>
                                        </p:attrNameLst>
                                      </p:cBhvr>
                                      <p:tavLst>
                                        <p:tav tm="0">
                                          <p:val>
                                            <p:fltVal val="0.5"/>
                                          </p:val>
                                        </p:tav>
                                        <p:tav tm="100000">
                                          <p:val>
                                            <p:fltVal val="0.524398"/>
                                          </p:val>
                                        </p:tav>
                                      </p:tavLst>
                                    </p:anim>
                                  </p:childTnLst>
                                </p:cTn>
                              </p:par>
                              <p:par>
                                <p:cTn id="21" presetID="35" presetClass="path" presetSubtype="0" accel="50000" decel="50000" fill="hold" nodeType="withEffect">
                                  <p:stCondLst>
                                    <p:cond delay="0"/>
                                  </p:stCondLst>
                                  <p:childTnLst>
                                    <p:anim calcmode="lin" valueType="num">
                                      <p:cBhvr additive="base">
                                        <p:cTn id="22" dur="500" fill="hold">
                                          <p:stCondLst>
                                            <p:cond delay="0"/>
                                          </p:stCondLst>
                                        </p:cTn>
                                        <p:tgtEl>
                                          <p:spTgt spid="19"/>
                                        </p:tgtEl>
                                        <p:attrNameLst>
                                          <p:attrName>ppt_x</p:attrName>
                                        </p:attrNameLst>
                                      </p:cBhvr>
                                      <p:tavLst>
                                        <p:tav tm="0">
                                          <p:val>
                                            <p:strVal val="ppt_x"/>
                                          </p:val>
                                        </p:tav>
                                        <p:tav tm="100000">
                                          <p:val>
                                            <p:fltVal val="0.248594"/>
                                          </p:val>
                                        </p:tav>
                                      </p:tavLst>
                                    </p:anim>
                                    <p:anim calcmode="lin" valueType="num">
                                      <p:cBhvr additive="base">
                                        <p:cTn id="23" dur="500" fill="hold">
                                          <p:stCondLst>
                                            <p:cond delay="0"/>
                                          </p:stCondLst>
                                        </p:cTn>
                                        <p:tgtEl>
                                          <p:spTgt spid="19"/>
                                        </p:tgtEl>
                                        <p:attrNameLst>
                                          <p:attrName>ppt_y</p:attrName>
                                        </p:attrNameLst>
                                      </p:cBhvr>
                                      <p:tavLst>
                                        <p:tav tm="0">
                                          <p:val>
                                            <p:strVal val="ppt_y"/>
                                          </p:val>
                                        </p:tav>
                                        <p:tav tm="100000">
                                          <p:val>
                                            <p:fltVal val="0.524398"/>
                                          </p:val>
                                        </p:tav>
                                      </p:tavLst>
                                    </p:anim>
                                    <p:anim calcmode="lin" valueType="num">
                                      <p:cBhvr additive="base">
                                        <p:cTn id="24"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25" dur="50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1.2"/>
                                          </p:val>
                                        </p:tav>
                                      </p:tavLst>
                                    </p:anim>
                                    <p:anim calcmode="lin" valueType="num">
                                      <p:cBhvr>
                                        <p:cTn id="31" dur="500" fill="hold"/>
                                        <p:tgtEl>
                                          <p:spTgt spid="26"/>
                                        </p:tgtEl>
                                        <p:attrNameLst>
                                          <p:attrName>ppt_h</p:attrName>
                                        </p:attrNameLst>
                                      </p:cBhvr>
                                      <p:tavLst>
                                        <p:tav tm="0">
                                          <p:val>
                                            <p:fltVal val="0"/>
                                          </p:val>
                                        </p:tav>
                                        <p:tav tm="100000">
                                          <p:val>
                                            <p:strVal val="#ppt_h*1.2"/>
                                          </p:val>
                                        </p:tav>
                                      </p:tavLst>
                                    </p:anim>
                                    <p:animEffect transition="in" filter="fade">
                                      <p:cBhvr>
                                        <p:cTn id="32" dur="500"/>
                                        <p:tgtEl>
                                          <p:spTgt spid="26"/>
                                        </p:tgtEl>
                                      </p:cBhvr>
                                    </p:animEffect>
                                    <p:anim to="" calcmode="lin" valueType="num">
                                      <p:cBhvr>
                                        <p:cTn id="33" dur="500" fill="hold">
                                          <p:stCondLst>
                                            <p:cond delay="0"/>
                                          </p:stCondLst>
                                        </p:cTn>
                                        <p:tgtEl>
                                          <p:spTgt spid="26"/>
                                        </p:tgtEl>
                                        <p:attrNameLst>
                                          <p:attrName>ppt_x</p:attrName>
                                        </p:attrNameLst>
                                      </p:cBhvr>
                                      <p:tavLst>
                                        <p:tav tm="0">
                                          <p:val>
                                            <p:fltVal val="0.64909"/>
                                          </p:val>
                                        </p:tav>
                                        <p:tav tm="100000">
                                          <p:val>
                                            <p:fltVal val="0.248594"/>
                                          </p:val>
                                        </p:tav>
                                      </p:tavLst>
                                    </p:anim>
                                    <p:anim to="" calcmode="lin" valueType="num">
                                      <p:cBhvr>
                                        <p:cTn id="34" dur="500" fill="hold">
                                          <p:stCondLst>
                                            <p:cond delay="0"/>
                                          </p:stCondLst>
                                        </p:cTn>
                                        <p:tgtEl>
                                          <p:spTgt spid="26"/>
                                        </p:tgtEl>
                                        <p:attrNameLst>
                                          <p:attrName>ppt_y</p:attrName>
                                        </p:attrNameLst>
                                      </p:cBhvr>
                                      <p:tavLst>
                                        <p:tav tm="0">
                                          <p:val>
                                            <p:fltVal val="0.5"/>
                                          </p:val>
                                        </p:tav>
                                        <p:tav tm="100000">
                                          <p:val>
                                            <p:fltVal val="0.711162"/>
                                          </p:val>
                                        </p:tav>
                                      </p:tavLst>
                                    </p:anim>
                                  </p:childTnLst>
                                </p:cTn>
                              </p:par>
                              <p:par>
                                <p:cTn id="35" presetID="35" presetClass="path" presetSubtype="0" accel="50000" decel="50000" fill="hold" nodeType="withEffect">
                                  <p:stCondLst>
                                    <p:cond delay="0"/>
                                  </p:stCondLst>
                                  <p:childTnLst>
                                    <p:anim calcmode="lin" valueType="num">
                                      <p:cBhvr additive="base">
                                        <p:cTn id="36" dur="500" fill="hold">
                                          <p:stCondLst>
                                            <p:cond delay="0"/>
                                          </p:stCondLst>
                                        </p:cTn>
                                        <p:tgtEl>
                                          <p:spTgt spid="19"/>
                                        </p:tgtEl>
                                        <p:attrNameLst>
                                          <p:attrName>ppt_x</p:attrName>
                                        </p:attrNameLst>
                                      </p:cBhvr>
                                      <p:tavLst>
                                        <p:tav tm="0">
                                          <p:val>
                                            <p:strVal val="ppt_x"/>
                                          </p:val>
                                        </p:tav>
                                        <p:tav tm="100000">
                                          <p:val>
                                            <p:fltVal val="0.248594"/>
                                          </p:val>
                                        </p:tav>
                                      </p:tavLst>
                                    </p:anim>
                                    <p:anim calcmode="lin" valueType="num">
                                      <p:cBhvr additive="base">
                                        <p:cTn id="37" dur="500" fill="hold">
                                          <p:stCondLst>
                                            <p:cond delay="0"/>
                                          </p:stCondLst>
                                        </p:cTn>
                                        <p:tgtEl>
                                          <p:spTgt spid="19"/>
                                        </p:tgtEl>
                                        <p:attrNameLst>
                                          <p:attrName>ppt_y</p:attrName>
                                        </p:attrNameLst>
                                      </p:cBhvr>
                                      <p:tavLst>
                                        <p:tav tm="0">
                                          <p:val>
                                            <p:strVal val="ppt_y"/>
                                          </p:val>
                                        </p:tav>
                                        <p:tav tm="100000">
                                          <p:val>
                                            <p:fltVal val="0.337635"/>
                                          </p:val>
                                        </p:tav>
                                      </p:tavLst>
                                    </p:anim>
                                    <p:anim calcmode="lin" valueType="num">
                                      <p:cBhvr additive="base">
                                        <p:cTn id="38"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39" dur="500" fill="hold">
                                          <p:stCondLst>
                                            <p:cond delay="0"/>
                                          </p:stCondLst>
                                        </p:cTn>
                                        <p:tgtEl>
                                          <p:spTgt spid="19"/>
                                        </p:tgtEl>
                                        <p:attrNameLst>
                                          <p:attrName>ppt_h</p:attrName>
                                        </p:attrNameLst>
                                      </p:cBhvr>
                                      <p:tavLst>
                                        <p:tav tm="0">
                                          <p:val>
                                            <p:strVal val="ppt_h"/>
                                          </p:val>
                                        </p:tav>
                                        <p:tav tm="100000">
                                          <p:val>
                                            <p:strVal val="#ppt_h"/>
                                          </p:val>
                                        </p:tav>
                                      </p:tavLst>
                                    </p:anim>
                                  </p:childTnLst>
                                </p:cTn>
                              </p:par>
                              <p:par>
                                <p:cTn id="40" presetID="35" presetClass="path" presetSubtype="0" accel="50000" decel="50000" fill="hold" nodeType="withEffect">
                                  <p:stCondLst>
                                    <p:cond delay="0"/>
                                  </p:stCondLst>
                                  <p:childTnLst>
                                    <p:anim calcmode="lin" valueType="num">
                                      <p:cBhvr additive="base">
                                        <p:cTn id="41" dur="500" fill="hold">
                                          <p:stCondLst>
                                            <p:cond delay="0"/>
                                          </p:stCondLst>
                                        </p:cTn>
                                        <p:tgtEl>
                                          <p:spTgt spid="25"/>
                                        </p:tgtEl>
                                        <p:attrNameLst>
                                          <p:attrName>ppt_x</p:attrName>
                                        </p:attrNameLst>
                                      </p:cBhvr>
                                      <p:tavLst>
                                        <p:tav tm="0">
                                          <p:val>
                                            <p:strVal val="ppt_x"/>
                                          </p:val>
                                        </p:tav>
                                        <p:tav tm="100000">
                                          <p:val>
                                            <p:fltVal val="0.705885"/>
                                          </p:val>
                                        </p:tav>
                                      </p:tavLst>
                                    </p:anim>
                                    <p:anim calcmode="lin" valueType="num">
                                      <p:cBhvr additive="base">
                                        <p:cTn id="42" dur="500" fill="hold">
                                          <p:stCondLst>
                                            <p:cond delay="0"/>
                                          </p:stCondLst>
                                        </p:cTn>
                                        <p:tgtEl>
                                          <p:spTgt spid="25"/>
                                        </p:tgtEl>
                                        <p:attrNameLst>
                                          <p:attrName>ppt_y</p:attrName>
                                        </p:attrNameLst>
                                      </p:cBhvr>
                                      <p:tavLst>
                                        <p:tav tm="0">
                                          <p:val>
                                            <p:strVal val="ppt_y"/>
                                          </p:val>
                                        </p:tav>
                                        <p:tav tm="100000">
                                          <p:val>
                                            <p:fltVal val="0.337635"/>
                                          </p:val>
                                        </p:tav>
                                      </p:tavLst>
                                    </p:anim>
                                    <p:anim calcmode="lin" valueType="num">
                                      <p:cBhvr additive="base">
                                        <p:cTn id="43" dur="500" fill="hold">
                                          <p:stCondLst>
                                            <p:cond delay="0"/>
                                          </p:stCondLst>
                                        </p:cTn>
                                        <p:tgtEl>
                                          <p:spTgt spid="25"/>
                                        </p:tgtEl>
                                        <p:attrNameLst>
                                          <p:attrName>ppt_w</p:attrName>
                                        </p:attrNameLst>
                                      </p:cBhvr>
                                      <p:tavLst>
                                        <p:tav tm="0">
                                          <p:val>
                                            <p:strVal val="ppt_w"/>
                                          </p:val>
                                        </p:tav>
                                        <p:tav tm="100000">
                                          <p:val>
                                            <p:strVal val="#ppt_w"/>
                                          </p:val>
                                        </p:tav>
                                      </p:tavLst>
                                    </p:anim>
                                    <p:anim calcmode="lin" valueType="num">
                                      <p:cBhvr additive="base">
                                        <p:cTn id="44" dur="500" fill="hold">
                                          <p:stCondLst>
                                            <p:cond delay="0"/>
                                          </p:stCondLst>
                                        </p:cTn>
                                        <p:tgtEl>
                                          <p:spTgt spid="2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1.2"/>
                                          </p:val>
                                        </p:tav>
                                      </p:tavLst>
                                    </p:anim>
                                    <p:anim calcmode="lin" valueType="num">
                                      <p:cBhvr>
                                        <p:cTn id="50" dur="500" fill="hold"/>
                                        <p:tgtEl>
                                          <p:spTgt spid="27"/>
                                        </p:tgtEl>
                                        <p:attrNameLst>
                                          <p:attrName>ppt_h</p:attrName>
                                        </p:attrNameLst>
                                      </p:cBhvr>
                                      <p:tavLst>
                                        <p:tav tm="0">
                                          <p:val>
                                            <p:fltVal val="0"/>
                                          </p:val>
                                        </p:tav>
                                        <p:tav tm="100000">
                                          <p:val>
                                            <p:strVal val="#ppt_h*1.2"/>
                                          </p:val>
                                        </p:tav>
                                      </p:tavLst>
                                    </p:anim>
                                    <p:animEffect transition="in" filter="fade">
                                      <p:cBhvr>
                                        <p:cTn id="51" dur="500"/>
                                        <p:tgtEl>
                                          <p:spTgt spid="27"/>
                                        </p:tgtEl>
                                      </p:cBhvr>
                                    </p:animEffect>
                                    <p:anim to="" calcmode="lin" valueType="num">
                                      <p:cBhvr>
                                        <p:cTn id="52" dur="500" fill="hold">
                                          <p:stCondLst>
                                            <p:cond delay="0"/>
                                          </p:stCondLst>
                                        </p:cTn>
                                        <p:tgtEl>
                                          <p:spTgt spid="27"/>
                                        </p:tgtEl>
                                        <p:attrNameLst>
                                          <p:attrName>ppt_x</p:attrName>
                                        </p:attrNameLst>
                                      </p:cBhvr>
                                      <p:tavLst>
                                        <p:tav tm="0">
                                          <p:val>
                                            <p:fltVal val="0.64909"/>
                                          </p:val>
                                        </p:tav>
                                        <p:tav tm="100000">
                                          <p:val>
                                            <p:fltVal val="0.705885"/>
                                          </p:val>
                                        </p:tav>
                                      </p:tavLst>
                                    </p:anim>
                                    <p:anim to="" calcmode="lin" valueType="num">
                                      <p:cBhvr>
                                        <p:cTn id="53" dur="500" fill="hold">
                                          <p:stCondLst>
                                            <p:cond delay="0"/>
                                          </p:stCondLst>
                                        </p:cTn>
                                        <p:tgtEl>
                                          <p:spTgt spid="27"/>
                                        </p:tgtEl>
                                        <p:attrNameLst>
                                          <p:attrName>ppt_y</p:attrName>
                                        </p:attrNameLst>
                                      </p:cBhvr>
                                      <p:tavLst>
                                        <p:tav tm="0">
                                          <p:val>
                                            <p:fltVal val="0.5"/>
                                          </p:val>
                                        </p:tav>
                                        <p:tav tm="100000">
                                          <p:val>
                                            <p:fltVal val="0.711162"/>
                                          </p:val>
                                        </p:tav>
                                      </p:tavLst>
                                    </p:anim>
                                  </p:childTnLst>
                                </p:cTn>
                              </p:par>
                              <p:par>
                                <p:cTn id="54" presetID="35" presetClass="path" presetSubtype="0" accel="50000" decel="50000" fill="hold" nodeType="withEffect">
                                  <p:stCondLst>
                                    <p:cond delay="0"/>
                                  </p:stCondLst>
                                  <p:childTnLst>
                                    <p:anim calcmode="lin" valueType="num">
                                      <p:cBhvr additive="base">
                                        <p:cTn id="55" dur="500" fill="hold">
                                          <p:stCondLst>
                                            <p:cond delay="0"/>
                                          </p:stCondLst>
                                        </p:cTn>
                                        <p:tgtEl>
                                          <p:spTgt spid="19"/>
                                        </p:tgtEl>
                                        <p:attrNameLst>
                                          <p:attrName>ppt_x</p:attrName>
                                        </p:attrNameLst>
                                      </p:cBhvr>
                                      <p:tavLst>
                                        <p:tav tm="0">
                                          <p:val>
                                            <p:strVal val="ppt_x"/>
                                          </p:val>
                                        </p:tav>
                                        <p:tav tm="100000">
                                          <p:val>
                                            <p:fltVal val="0.248594"/>
                                          </p:val>
                                        </p:tav>
                                      </p:tavLst>
                                    </p:anim>
                                    <p:anim calcmode="lin" valueType="num">
                                      <p:cBhvr additive="base">
                                        <p:cTn id="56" dur="500" fill="hold">
                                          <p:stCondLst>
                                            <p:cond delay="0"/>
                                          </p:stCondLst>
                                        </p:cTn>
                                        <p:tgtEl>
                                          <p:spTgt spid="19"/>
                                        </p:tgtEl>
                                        <p:attrNameLst>
                                          <p:attrName>ppt_y</p:attrName>
                                        </p:attrNameLst>
                                      </p:cBhvr>
                                      <p:tavLst>
                                        <p:tav tm="0">
                                          <p:val>
                                            <p:strVal val="ppt_y"/>
                                          </p:val>
                                        </p:tav>
                                        <p:tav tm="100000">
                                          <p:val>
                                            <p:fltVal val="0.337635"/>
                                          </p:val>
                                        </p:tav>
                                      </p:tavLst>
                                    </p:anim>
                                    <p:anim calcmode="lin" valueType="num">
                                      <p:cBhvr additive="base">
                                        <p:cTn id="57"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58" dur="500" fill="hold">
                                          <p:stCondLst>
                                            <p:cond delay="0"/>
                                          </p:stCondLst>
                                        </p:cTn>
                                        <p:tgtEl>
                                          <p:spTgt spid="19"/>
                                        </p:tgtEl>
                                        <p:attrNameLst>
                                          <p:attrName>ppt_h</p:attrName>
                                        </p:attrNameLst>
                                      </p:cBhvr>
                                      <p:tavLst>
                                        <p:tav tm="0">
                                          <p:val>
                                            <p:strVal val="ppt_h"/>
                                          </p:val>
                                        </p:tav>
                                        <p:tav tm="100000">
                                          <p:val>
                                            <p:strVal val="#ppt_h"/>
                                          </p:val>
                                        </p:tav>
                                      </p:tavLst>
                                    </p:anim>
                                  </p:childTnLst>
                                </p:cTn>
                              </p:par>
                              <p:par>
                                <p:cTn id="59" presetID="35" presetClass="path" presetSubtype="0" accel="50000" decel="50000" fill="hold" nodeType="withEffect">
                                  <p:stCondLst>
                                    <p:cond delay="0"/>
                                  </p:stCondLst>
                                  <p:childTnLst>
                                    <p:anim calcmode="lin" valueType="num">
                                      <p:cBhvr additive="base">
                                        <p:cTn id="60" dur="500" fill="hold">
                                          <p:stCondLst>
                                            <p:cond delay="0"/>
                                          </p:stCondLst>
                                        </p:cTn>
                                        <p:tgtEl>
                                          <p:spTgt spid="25"/>
                                        </p:tgtEl>
                                        <p:attrNameLst>
                                          <p:attrName>ppt_x</p:attrName>
                                        </p:attrNameLst>
                                      </p:cBhvr>
                                      <p:tavLst>
                                        <p:tav tm="0">
                                          <p:val>
                                            <p:strVal val="ppt_x"/>
                                          </p:val>
                                        </p:tav>
                                        <p:tav tm="100000">
                                          <p:val>
                                            <p:fltVal val="0.705885"/>
                                          </p:val>
                                        </p:tav>
                                      </p:tavLst>
                                    </p:anim>
                                    <p:anim calcmode="lin" valueType="num">
                                      <p:cBhvr additive="base">
                                        <p:cTn id="61" dur="500" fill="hold">
                                          <p:stCondLst>
                                            <p:cond delay="0"/>
                                          </p:stCondLst>
                                        </p:cTn>
                                        <p:tgtEl>
                                          <p:spTgt spid="25"/>
                                        </p:tgtEl>
                                        <p:attrNameLst>
                                          <p:attrName>ppt_y</p:attrName>
                                        </p:attrNameLst>
                                      </p:cBhvr>
                                      <p:tavLst>
                                        <p:tav tm="0">
                                          <p:val>
                                            <p:strVal val="ppt_y"/>
                                          </p:val>
                                        </p:tav>
                                        <p:tav tm="100000">
                                          <p:val>
                                            <p:fltVal val="0.337635"/>
                                          </p:val>
                                        </p:tav>
                                      </p:tavLst>
                                    </p:anim>
                                    <p:anim calcmode="lin" valueType="num">
                                      <p:cBhvr additive="base">
                                        <p:cTn id="62" dur="500" fill="hold">
                                          <p:stCondLst>
                                            <p:cond delay="0"/>
                                          </p:stCondLst>
                                        </p:cTn>
                                        <p:tgtEl>
                                          <p:spTgt spid="25"/>
                                        </p:tgtEl>
                                        <p:attrNameLst>
                                          <p:attrName>ppt_w</p:attrName>
                                        </p:attrNameLst>
                                      </p:cBhvr>
                                      <p:tavLst>
                                        <p:tav tm="0">
                                          <p:val>
                                            <p:strVal val="ppt_w"/>
                                          </p:val>
                                        </p:tav>
                                        <p:tav tm="100000">
                                          <p:val>
                                            <p:strVal val="#ppt_w"/>
                                          </p:val>
                                        </p:tav>
                                      </p:tavLst>
                                    </p:anim>
                                    <p:anim calcmode="lin" valueType="num">
                                      <p:cBhvr additive="base">
                                        <p:cTn id="63" dur="500" fill="hold">
                                          <p:stCondLst>
                                            <p:cond delay="0"/>
                                          </p:stCondLst>
                                        </p:cTn>
                                        <p:tgtEl>
                                          <p:spTgt spid="25"/>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calcmode="lin" valueType="num">
                                      <p:cBhvr additive="base">
                                        <p:cTn id="65" dur="500" fill="hold">
                                          <p:stCondLst>
                                            <p:cond delay="0"/>
                                          </p:stCondLst>
                                        </p:cTn>
                                        <p:tgtEl>
                                          <p:spTgt spid="26"/>
                                        </p:tgtEl>
                                        <p:attrNameLst>
                                          <p:attrName>ppt_x</p:attrName>
                                        </p:attrNameLst>
                                      </p:cBhvr>
                                      <p:tavLst>
                                        <p:tav tm="0">
                                          <p:val>
                                            <p:strVal val="ppt_x"/>
                                          </p:val>
                                        </p:tav>
                                        <p:tav tm="100000">
                                          <p:val>
                                            <p:fltVal val="0.248594"/>
                                          </p:val>
                                        </p:tav>
                                      </p:tavLst>
                                    </p:anim>
                                    <p:anim calcmode="lin" valueType="num">
                                      <p:cBhvr additive="base">
                                        <p:cTn id="66" dur="500" fill="hold">
                                          <p:stCondLst>
                                            <p:cond delay="0"/>
                                          </p:stCondLst>
                                        </p:cTn>
                                        <p:tgtEl>
                                          <p:spTgt spid="26"/>
                                        </p:tgtEl>
                                        <p:attrNameLst>
                                          <p:attrName>ppt_y</p:attrName>
                                        </p:attrNameLst>
                                      </p:cBhvr>
                                      <p:tavLst>
                                        <p:tav tm="0">
                                          <p:val>
                                            <p:strVal val="ppt_y"/>
                                          </p:val>
                                        </p:tav>
                                        <p:tav tm="100000">
                                          <p:val>
                                            <p:fltVal val="0.711162"/>
                                          </p:val>
                                        </p:tav>
                                      </p:tavLst>
                                    </p:anim>
                                    <p:anim calcmode="lin" valueType="num">
                                      <p:cBhvr additive="base">
                                        <p:cTn id="67" dur="500" fill="hold">
                                          <p:stCondLst>
                                            <p:cond delay="0"/>
                                          </p:stCondLst>
                                        </p:cTn>
                                        <p:tgtEl>
                                          <p:spTgt spid="26"/>
                                        </p:tgtEl>
                                        <p:attrNameLst>
                                          <p:attrName>ppt_w</p:attrName>
                                        </p:attrNameLst>
                                      </p:cBhvr>
                                      <p:tavLst>
                                        <p:tav tm="0">
                                          <p:val>
                                            <p:strVal val="ppt_w"/>
                                          </p:val>
                                        </p:tav>
                                        <p:tav tm="100000">
                                          <p:val>
                                            <p:strVal val="#ppt_w"/>
                                          </p:val>
                                        </p:tav>
                                      </p:tavLst>
                                    </p:anim>
                                    <p:anim calcmode="lin" valueType="num">
                                      <p:cBhvr additive="base">
                                        <p:cTn id="68" dur="500" fill="hold">
                                          <p:stCondLst>
                                            <p:cond delay="0"/>
                                          </p:stCondLst>
                                        </p:cTn>
                                        <p:tgtEl>
                                          <p:spTgt spid="26"/>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35" presetClass="path" presetSubtype="0" accel="50000" decel="50000" fill="hold" nodeType="clickEffect">
                                  <p:stCondLst>
                                    <p:cond delay="0"/>
                                  </p:stCondLst>
                                  <p:childTnLst>
                                    <p:anim calcmode="lin" valueType="num">
                                      <p:cBhvr additive="base">
                                        <p:cTn id="72" dur="250" fill="hold">
                                          <p:stCondLst>
                                            <p:cond delay="0"/>
                                          </p:stCondLst>
                                        </p:cTn>
                                        <p:tgtEl>
                                          <p:spTgt spid="27"/>
                                        </p:tgtEl>
                                        <p:attrNameLst>
                                          <p:attrName>ppt_x</p:attrName>
                                        </p:attrNameLst>
                                      </p:cBhvr>
                                      <p:tavLst>
                                        <p:tav tm="0">
                                          <p:val>
                                            <p:strVal val="ppt_x"/>
                                          </p:val>
                                        </p:tav>
                                        <p:tav tm="100000">
                                          <p:val>
                                            <p:fltVal val="0.705885"/>
                                          </p:val>
                                        </p:tav>
                                      </p:tavLst>
                                    </p:anim>
                                    <p:anim calcmode="lin" valueType="num">
                                      <p:cBhvr additive="base">
                                        <p:cTn id="73" dur="250" fill="hold">
                                          <p:stCondLst>
                                            <p:cond delay="0"/>
                                          </p:stCondLst>
                                        </p:cTn>
                                        <p:tgtEl>
                                          <p:spTgt spid="27"/>
                                        </p:tgtEl>
                                        <p:attrNameLst>
                                          <p:attrName>ppt_y</p:attrName>
                                        </p:attrNameLst>
                                      </p:cBhvr>
                                      <p:tavLst>
                                        <p:tav tm="0">
                                          <p:val>
                                            <p:strVal val="ppt_y"/>
                                          </p:val>
                                        </p:tav>
                                        <p:tav tm="100000">
                                          <p:val>
                                            <p:fltVal val="0.711162"/>
                                          </p:val>
                                        </p:tav>
                                      </p:tavLst>
                                    </p:anim>
                                    <p:anim calcmode="lin" valueType="num">
                                      <p:cBhvr additive="base">
                                        <p:cTn id="74" dur="250" fill="hold">
                                          <p:stCondLst>
                                            <p:cond delay="0"/>
                                          </p:stCondLst>
                                        </p:cTn>
                                        <p:tgtEl>
                                          <p:spTgt spid="27"/>
                                        </p:tgtEl>
                                        <p:attrNameLst>
                                          <p:attrName>ppt_w</p:attrName>
                                        </p:attrNameLst>
                                      </p:cBhvr>
                                      <p:tavLst>
                                        <p:tav tm="0">
                                          <p:val>
                                            <p:strVal val="ppt_w"/>
                                          </p:val>
                                        </p:tav>
                                        <p:tav tm="100000">
                                          <p:val>
                                            <p:strVal val="#ppt_w"/>
                                          </p:val>
                                        </p:tav>
                                      </p:tavLst>
                                    </p:anim>
                                    <p:anim calcmode="lin" valueType="num">
                                      <p:cBhvr additive="base">
                                        <p:cTn id="75" dur="250" fill="hold">
                                          <p:stCondLst>
                                            <p:cond delay="0"/>
                                          </p:stCondLst>
                                        </p:cTn>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14547"/>
          <a:stretch>
            <a:fillRect/>
          </a:stretch>
        </p:blipFill>
        <p:spPr>
          <a:xfrm>
            <a:off x="1" y="0"/>
            <a:ext cx="12191999" cy="6858000"/>
          </a:xfrm>
          <a:prstGeom prst="rect">
            <a:avLst/>
          </a:prstGeom>
        </p:spPr>
      </p:pic>
      <p:sp>
        <p:nvSpPr>
          <p:cNvPr id="11" name="任意多边形: 形状 10"/>
          <p:cNvSpPr/>
          <p:nvPr/>
        </p:nvSpPr>
        <p:spPr>
          <a:xfrm>
            <a:off x="-1" y="-2"/>
            <a:ext cx="6665636" cy="6858001"/>
          </a:xfrm>
          <a:custGeom>
            <a:avLst/>
            <a:gdLst>
              <a:gd name="connsiteX0" fmla="*/ 0 w 6665636"/>
              <a:gd name="connsiteY0" fmla="*/ 0 h 6858001"/>
              <a:gd name="connsiteX1" fmla="*/ 5036949 w 6665636"/>
              <a:gd name="connsiteY1" fmla="*/ 0 h 6858001"/>
              <a:gd name="connsiteX2" fmla="*/ 5036949 w 6665636"/>
              <a:gd name="connsiteY2" fmla="*/ 1 h 6858001"/>
              <a:gd name="connsiteX3" fmla="*/ 6212183 w 6665636"/>
              <a:gd name="connsiteY3" fmla="*/ 1 h 6858001"/>
              <a:gd name="connsiteX4" fmla="*/ 6278534 w 6665636"/>
              <a:gd name="connsiteY4" fmla="*/ 182022 h 6858001"/>
              <a:gd name="connsiteX5" fmla="*/ 6577300 w 6665636"/>
              <a:gd name="connsiteY5" fmla="*/ 1427341 h 6858001"/>
              <a:gd name="connsiteX6" fmla="*/ 4847328 w 6665636"/>
              <a:gd name="connsiteY6" fmla="*/ 6854726 h 6858001"/>
              <a:gd name="connsiteX7" fmla="*/ 4842505 w 6665636"/>
              <a:gd name="connsiteY7" fmla="*/ 6858001 h 6858001"/>
              <a:gd name="connsiteX8" fmla="*/ 132547 w 6665636"/>
              <a:gd name="connsiteY8" fmla="*/ 6858001 h 6858001"/>
              <a:gd name="connsiteX9" fmla="*/ 1 w 6665636"/>
              <a:gd name="connsiteY9" fmla="*/ 5991622 h 6858001"/>
              <a:gd name="connsiteX10" fmla="*/ 1 w 6665636"/>
              <a:gd name="connsiteY10" fmla="*/ 4355026 h 6858001"/>
              <a:gd name="connsiteX11" fmla="*/ 0 w 6665636"/>
              <a:gd name="connsiteY11" fmla="*/ 435502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636" h="6858001">
                <a:moveTo>
                  <a:pt x="0" y="0"/>
                </a:moveTo>
                <a:lnTo>
                  <a:pt x="5036949" y="0"/>
                </a:lnTo>
                <a:lnTo>
                  <a:pt x="5036949" y="1"/>
                </a:lnTo>
                <a:lnTo>
                  <a:pt x="6212183" y="1"/>
                </a:lnTo>
                <a:lnTo>
                  <a:pt x="6278534" y="182022"/>
                </a:lnTo>
                <a:cubicBezTo>
                  <a:pt x="6409575" y="576032"/>
                  <a:pt x="6510830" y="992860"/>
                  <a:pt x="6577300" y="1427341"/>
                </a:cubicBezTo>
                <a:cubicBezTo>
                  <a:pt x="6931809" y="3744577"/>
                  <a:pt x="6192015" y="5878436"/>
                  <a:pt x="4847328" y="6854726"/>
                </a:cubicBezTo>
                <a:lnTo>
                  <a:pt x="4842505" y="6858001"/>
                </a:lnTo>
                <a:lnTo>
                  <a:pt x="132547" y="6858001"/>
                </a:lnTo>
                <a:lnTo>
                  <a:pt x="1" y="5991622"/>
                </a:lnTo>
                <a:lnTo>
                  <a:pt x="1" y="4355026"/>
                </a:lnTo>
                <a:lnTo>
                  <a:pt x="0" y="4355026"/>
                </a:lnTo>
                <a:close/>
              </a:path>
            </a:pathLst>
          </a:custGeom>
          <a:solidFill>
            <a:srgbClr val="4472C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7" name="文本框 6"/>
          <p:cNvSpPr txBox="1"/>
          <p:nvPr/>
        </p:nvSpPr>
        <p:spPr>
          <a:xfrm>
            <a:off x="1604674" y="2591302"/>
            <a:ext cx="3187700" cy="1014730"/>
          </a:xfrm>
          <a:prstGeom prst="rect">
            <a:avLst/>
          </a:prstGeom>
          <a:noFill/>
        </p:spPr>
        <p:txBody>
          <a:bodyPr wrap="none" rtlCol="0">
            <a:spAutoFit/>
          </a:bodyPr>
          <a:lstStyle/>
          <a:p>
            <a:pPr algn="ctr"/>
            <a:r>
              <a:rPr lang="en-US" altLang="zh-CN" sz="6000" dirty="0">
                <a:solidFill>
                  <a:srgbClr val="FFFFFF"/>
                </a:solidFill>
                <a:effectLst>
                  <a:outerShdw blurRad="38100" dist="38100" dir="2700000" algn="tl">
                    <a:srgbClr val="000000">
                      <a:alpha val="43137"/>
                    </a:srgbClr>
                  </a:outerShdw>
                </a:effectLst>
                <a:latin typeface="Source Han Sans K Bold" panose="02010600030101010101" pitchFamily="34" charset="-128"/>
                <a:ea typeface="Source Han Sans K Bold" panose="02010600030101010101" pitchFamily="34" charset="-128"/>
              </a:rPr>
              <a:t>PART 03</a:t>
            </a:r>
            <a:endParaRPr lang="zh-CN" altLang="en-US" sz="6000" dirty="0">
              <a:solidFill>
                <a:srgbClr val="FFFFFF"/>
              </a:solidFill>
              <a:effectLst>
                <a:outerShdw blurRad="38100" dist="38100" dir="2700000" algn="tl">
                  <a:srgbClr val="000000">
                    <a:alpha val="43137"/>
                  </a:srgbClr>
                </a:outerShdw>
              </a:effectLst>
              <a:latin typeface="Source Han Sans K Bold" panose="02010600030101010101" pitchFamily="34" charset="-128"/>
              <a:ea typeface="Source Han Sans K Bold" panose="02010600030101010101" pitchFamily="34" charset="-128"/>
            </a:endParaRPr>
          </a:p>
        </p:txBody>
      </p:sp>
      <p:sp>
        <p:nvSpPr>
          <p:cNvPr id="13" name="文本框 12"/>
          <p:cNvSpPr txBox="1"/>
          <p:nvPr/>
        </p:nvSpPr>
        <p:spPr>
          <a:xfrm>
            <a:off x="2192655" y="3759200"/>
            <a:ext cx="2011680" cy="645160"/>
          </a:xfrm>
          <a:prstGeom prst="rect">
            <a:avLst/>
          </a:prstGeom>
          <a:noFill/>
        </p:spPr>
        <p:txBody>
          <a:bodyPr wrap="non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sym typeface="+mn-ea"/>
              </a:rPr>
              <a:t>几点建议</a:t>
            </a:r>
            <a:endParaRPr lang="zh-CN"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椭圆 25"/>
          <p:cNvSpPr/>
          <p:nvPr/>
        </p:nvSpPr>
        <p:spPr>
          <a:xfrm>
            <a:off x="413078"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7" name="椭圆 26"/>
          <p:cNvSpPr/>
          <p:nvPr/>
        </p:nvSpPr>
        <p:spPr>
          <a:xfrm>
            <a:off x="697366"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8" name="椭圆 27"/>
          <p:cNvSpPr/>
          <p:nvPr/>
        </p:nvSpPr>
        <p:spPr>
          <a:xfrm>
            <a:off x="981653"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grpSp>
        <p:nvGrpSpPr>
          <p:cNvPr id="34" name="组合 33"/>
          <p:cNvGrpSpPr/>
          <p:nvPr/>
        </p:nvGrpSpPr>
        <p:grpSpPr>
          <a:xfrm>
            <a:off x="2837398" y="1718697"/>
            <a:ext cx="722249" cy="718447"/>
            <a:chOff x="1229785" y="1754718"/>
            <a:chExt cx="402167" cy="400050"/>
          </a:xfrm>
          <a:solidFill>
            <a:schemeClr val="bg1"/>
          </a:solidFill>
          <a:effectLst>
            <a:outerShdw blurRad="63500" sx="102000" sy="102000" algn="ctr" rotWithShape="0">
              <a:prstClr val="black">
                <a:alpha val="40000"/>
              </a:prstClr>
            </a:outerShdw>
          </a:effectLst>
        </p:grpSpPr>
        <p:sp>
          <p:nvSpPr>
            <p:cNvPr id="29" name="Freeform 5"/>
            <p:cNvSpPr/>
            <p:nvPr/>
          </p:nvSpPr>
          <p:spPr>
            <a:xfrm>
              <a:off x="1229785" y="1754718"/>
              <a:ext cx="402167" cy="400049"/>
            </a:xfrm>
            <a:custGeom>
              <a:avLst/>
              <a:gdLst/>
              <a:ahLst/>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l="0" t="0" r="0" b="0"/>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latin typeface="Lao UI" panose="020B0502040204020203" pitchFamily="34" charset="0"/>
                <a:ea typeface="微软雅黑" panose="020B0503020204020204" pitchFamily="34" charset="-122"/>
              </a:endParaRPr>
            </a:p>
          </p:txBody>
        </p:sp>
        <p:sp>
          <p:nvSpPr>
            <p:cNvPr id="30" name="Rectangle 6"/>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1" name="Rectangle 7"/>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2" name="Rectangle 8"/>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3" name="Rectangle 9"/>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custDataLst>
              <p:tags r:id="rId1"/>
            </p:custDataLst>
          </p:nvPr>
        </p:nvCxnSpPr>
        <p:spPr>
          <a:xfrm>
            <a:off x="1745615" y="1049655"/>
            <a:ext cx="4704080" cy="0"/>
          </a:xfrm>
          <a:prstGeom prst="line">
            <a:avLst/>
          </a:prstGeom>
          <a:ln w="15875" cmpd="sng">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itle 6"/>
          <p:cNvSpPr txBox="1"/>
          <p:nvPr>
            <p:custDataLst>
              <p:tags r:id="rId2"/>
            </p:custDataLst>
          </p:nvPr>
        </p:nvSpPr>
        <p:spPr>
          <a:xfrm>
            <a:off x="2011680" y="343535"/>
            <a:ext cx="2677160"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2600" b="1" spc="251"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加强投资者保护</a:t>
            </a:r>
            <a:endParaRPr lang="zh-CN" altLang="en-US" sz="2600" b="1" spc="251"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圆角矩形 18"/>
          <p:cNvSpPr/>
          <p:nvPr/>
        </p:nvSpPr>
        <p:spPr>
          <a:xfrm>
            <a:off x="468630" y="79057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103630" y="79057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75080" y="79057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45895" y="79057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03</a:t>
            </a:r>
            <a:endPar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42" name="He is lorem ipsum dolor sit amet. He've been lorem ipsum with many ipsum constecture"/>
          <p:cNvSpPr/>
          <p:nvPr>
            <p:custDataLst>
              <p:tags r:id="rId3"/>
            </p:custDataLst>
          </p:nvPr>
        </p:nvSpPr>
        <p:spPr>
          <a:xfrm>
            <a:off x="598805" y="4702162"/>
            <a:ext cx="2898140" cy="436273"/>
          </a:xfrm>
          <a:prstGeom prst="rect">
            <a:avLst/>
          </a:prstGeom>
          <a:ln w="12700">
            <a:miter lim="400000"/>
          </a:ln>
        </p:spPr>
        <p:txBody>
          <a:bodyPr wrap="square" lIns="25400" tIns="25400" rIns="25400" bIns="25400" anchor="ctr">
            <a:spAutoFit/>
          </a:bodyPr>
          <a:lstStyle>
            <a:lvl1pPr>
              <a:defRPr sz="2400">
                <a:solidFill>
                  <a:srgbClr val="444444"/>
                </a:solidFill>
                <a:latin typeface="Helvetica"/>
                <a:ea typeface="Helvetica"/>
                <a:cs typeface="Helvetica"/>
                <a:sym typeface="Helvetica"/>
              </a:defRPr>
            </a:lvl1pPr>
          </a:lstStyle>
          <a:p>
            <a:pPr marL="0" marR="0" lvl="0" indent="0" algn="ctr" defTabSz="914400" rtl="0" eaLnBrk="1" fontAlgn="auto" latinLnBrk="0" hangingPunct="1">
              <a:lnSpc>
                <a:spcPct val="160000"/>
              </a:lnSpc>
              <a:buClrTx/>
              <a:buSzTx/>
              <a:buFontTx/>
              <a:buNone/>
            </a:pPr>
            <a:endParaRPr kumimoji="0" lang="zh-CN" altLang="en-US" sz="1800" b="1" i="0" u="none" strike="noStrike" kern="1200" cap="none" spc="15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 name="文本框 2"/>
          <p:cNvSpPr txBox="1"/>
          <p:nvPr/>
        </p:nvSpPr>
        <p:spPr>
          <a:xfrm>
            <a:off x="598580" y="286281"/>
            <a:ext cx="800735" cy="583565"/>
          </a:xfrm>
          <a:prstGeom prst="rect">
            <a:avLst/>
          </a:prstGeom>
          <a:noFill/>
        </p:spPr>
        <p:txBody>
          <a:bodyPr wrap="none" rtlCol="0">
            <a:spAutoFit/>
            <a:scene3d>
              <a:camera prst="orthographicFront"/>
              <a:lightRig rig="threePt" dir="t"/>
            </a:scene3d>
            <a:sp3d contourW="12700"/>
          </a:bodyPr>
          <a:lstStyle/>
          <a:p>
            <a:r>
              <a:rPr lang="en-US" altLang="zh-CN" sz="32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3.1</a:t>
            </a:r>
            <a:endParaRPr lang="en-US" altLang="zh-CN" sz="32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24" name="圆角矩形 23"/>
          <p:cNvSpPr/>
          <p:nvPr>
            <p:custDataLst>
              <p:tags r:id="rId4"/>
            </p:custDataLst>
          </p:nvPr>
        </p:nvSpPr>
        <p:spPr>
          <a:xfrm>
            <a:off x="759707" y="2043057"/>
            <a:ext cx="666055" cy="666055"/>
          </a:xfrm>
          <a:prstGeom prst="roundRect">
            <a:avLst>
              <a:gd name="adj" fmla="val 9711"/>
            </a:avLst>
          </a:prstGeom>
          <a:noFill/>
          <a:ln w="889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custDataLst>
              <p:tags r:id="rId5"/>
            </p:custDataLst>
          </p:nvPr>
        </p:nvSpPr>
        <p:spPr>
          <a:xfrm>
            <a:off x="389987" y="1874402"/>
            <a:ext cx="829749" cy="654085"/>
          </a:xfrm>
          <a:prstGeom prst="rect">
            <a:avLst/>
          </a:prstGeom>
          <a:solidFill>
            <a:schemeClr val="bg1"/>
          </a:solidFill>
        </p:spPr>
        <p:txBody>
          <a:bodyPr wrap="square" tIns="0" bIns="0" rtlCol="0">
            <a:normAutofit fontScale="72500"/>
          </a:bodyPr>
          <a:p>
            <a:pPr algn="ctr">
              <a:lnSpc>
                <a:spcPct val="130000"/>
              </a:lnSpc>
            </a:pPr>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custDataLst>
              <p:tags r:id="rId6"/>
            </p:custDataLst>
          </p:nvPr>
        </p:nvSpPr>
        <p:spPr>
          <a:xfrm>
            <a:off x="1603235" y="2446489"/>
            <a:ext cx="3925545" cy="899441"/>
          </a:xfrm>
          <a:prstGeom prst="rect">
            <a:avLst/>
          </a:prstGeom>
          <a:noFill/>
        </p:spPr>
        <p:txBody>
          <a:bodyPr wrap="square" lIns="91440" tIns="45720" rIns="91440" bIns="45720" rtlCol="0">
            <a:normAutofit/>
          </a:bodyPr>
          <a:p>
            <a:pPr marL="0" indent="0" algn="l">
              <a:lnSpc>
                <a:spcPct val="120000"/>
              </a:lnSpc>
              <a:spcBef>
                <a:spcPts val="0"/>
              </a:spcBef>
              <a:spcAft>
                <a:spcPts val="0"/>
              </a:spcAft>
              <a:buSzPct val="100000"/>
            </a:pPr>
            <a:r>
              <a:rPr lang="zh-CN" altLang="en-US" sz="1300" u="none" strike="noStrike" spc="150" dirty="0">
                <a:solidFill>
                  <a:schemeClr val="tx1"/>
                </a:solidFill>
                <a:uLnTx/>
                <a:uFillTx/>
                <a:latin typeface="Arial" panose="020B0604020202020204" pitchFamily="34" charset="0"/>
                <a:ea typeface="微软雅黑" panose="020B0503020204020204" pitchFamily="34" charset="-122"/>
                <a:sym typeface="Arial" panose="020B0604020202020204" pitchFamily="34" charset="0"/>
              </a:rPr>
              <a:t>加强对金融交易活动反洗钱监测分析。严格按照反洗钱法各项法规要求，依法履行反洗钱义务。</a:t>
            </a:r>
            <a:endParaRPr lang="zh-CN" altLang="en-US" sz="1300" u="none" strike="noStrike" spc="150" dirty="0">
              <a:solidFill>
                <a:schemeClr val="tx1"/>
              </a:solidFill>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7"/>
            </p:custDataLst>
          </p:nvPr>
        </p:nvSpPr>
        <p:spPr>
          <a:xfrm>
            <a:off x="1612290" y="1914310"/>
            <a:ext cx="3925545" cy="472764"/>
          </a:xfrm>
          <a:prstGeom prst="rect">
            <a:avLst/>
          </a:prstGeom>
          <a:noFill/>
        </p:spPr>
        <p:txBody>
          <a:bodyPr wrap="square" lIns="91440" tIns="45720" rIns="91440" bIns="45720" rtlCol="0" anchor="ctr" anchorCtr="0">
            <a:normAutofit/>
          </a:bodyPr>
          <a:p>
            <a:pPr marL="0" indent="0" algn="l">
              <a:lnSpc>
                <a:spcPct val="120000"/>
              </a:lnSpc>
              <a:spcBef>
                <a:spcPts val="0"/>
              </a:spcBef>
              <a:spcAft>
                <a:spcPts val="0"/>
              </a:spcAft>
              <a:buSzPct val="100000"/>
            </a:pPr>
            <a:r>
              <a:rPr lang="zh-CN" altLang="en-US" b="1" u="none" strike="noStrike" spc="300">
                <a:solidFill>
                  <a:schemeClr val="accent1"/>
                </a:solidFill>
                <a:uLnTx/>
                <a:uFillTx/>
                <a:latin typeface="Arial" panose="020B0604020202020204" pitchFamily="34" charset="0"/>
                <a:ea typeface="微软雅黑" panose="020B0503020204020204" pitchFamily="34" charset="-122"/>
                <a:cs typeface="+mj-cs"/>
                <a:sym typeface="Arial" panose="020B0604020202020204" pitchFamily="34" charset="0"/>
              </a:rPr>
              <a:t>积极履行反洗钱义务</a:t>
            </a:r>
            <a:endParaRPr lang="zh-CN" altLang="en-US" b="1" u="none" strike="noStrike" spc="300">
              <a:solidFill>
                <a:schemeClr val="accent1"/>
              </a:solidFill>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8" name="圆角矩形 27"/>
          <p:cNvSpPr/>
          <p:nvPr>
            <p:custDataLst>
              <p:tags r:id="rId8"/>
            </p:custDataLst>
          </p:nvPr>
        </p:nvSpPr>
        <p:spPr>
          <a:xfrm>
            <a:off x="6084471" y="2043057"/>
            <a:ext cx="666055" cy="666055"/>
          </a:xfrm>
          <a:prstGeom prst="roundRect">
            <a:avLst>
              <a:gd name="adj" fmla="val 9711"/>
            </a:avLst>
          </a:prstGeom>
          <a:noFill/>
          <a:ln w="889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custDataLst>
              <p:tags r:id="rId9"/>
            </p:custDataLst>
          </p:nvPr>
        </p:nvSpPr>
        <p:spPr>
          <a:xfrm>
            <a:off x="5714750" y="1874402"/>
            <a:ext cx="829749" cy="654085"/>
          </a:xfrm>
          <a:prstGeom prst="rect">
            <a:avLst/>
          </a:prstGeom>
          <a:solidFill>
            <a:schemeClr val="bg1"/>
          </a:solidFill>
        </p:spPr>
        <p:txBody>
          <a:bodyPr wrap="square" tIns="0" bIns="0" rtlCol="0">
            <a:normAutofit fontScale="72500"/>
          </a:bodyPr>
          <a:p>
            <a:pPr algn="ctr">
              <a:lnSpc>
                <a:spcPct val="130000"/>
              </a:lnSpc>
            </a:pPr>
            <a:r>
              <a:rPr lang="en-US" altLang="zh-CN"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altLang="zh-CN"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custDataLst>
              <p:tags r:id="rId10"/>
            </p:custDataLst>
          </p:nvPr>
        </p:nvSpPr>
        <p:spPr>
          <a:xfrm>
            <a:off x="6927441" y="2446489"/>
            <a:ext cx="3906832" cy="899441"/>
          </a:xfrm>
          <a:prstGeom prst="rect">
            <a:avLst/>
          </a:prstGeom>
          <a:noFill/>
        </p:spPr>
        <p:txBody>
          <a:bodyPr wrap="square" lIns="91440" tIns="45720" rIns="91440" bIns="45720" rtlCol="0">
            <a:normAutofit fontScale="80000"/>
          </a:bodyPr>
          <a:p>
            <a:pPr marL="0" indent="0" algn="l">
              <a:lnSpc>
                <a:spcPct val="120000"/>
              </a:lnSpc>
              <a:spcBef>
                <a:spcPts val="0"/>
              </a:spcBef>
              <a:spcAft>
                <a:spcPts val="0"/>
              </a:spcAft>
              <a:buSzPct val="100000"/>
            </a:pPr>
            <a:r>
              <a:rPr lang="zh-CN" altLang="en-US" sz="1600" spc="150" dirty="0">
                <a:solidFill>
                  <a:schemeClr val="tx1"/>
                </a:solidFill>
                <a:uLnTx/>
                <a:uFillTx/>
                <a:latin typeface="Arial" panose="020B0604020202020204" pitchFamily="34" charset="0"/>
                <a:ea typeface="微软雅黑" panose="020B0503020204020204" pitchFamily="34" charset="-122"/>
                <a:sym typeface="Arial" panose="020B0604020202020204" pitchFamily="34" charset="0"/>
              </a:rPr>
              <a:t>确保异常交易监控机制的有效运行，加强对客户异常交易行为和重点账户的监控，采取有效措施及时发现、处理和报告异常交易行为。</a:t>
            </a:r>
            <a:endParaRPr lang="zh-CN" altLang="en-US" sz="1600" spc="150" dirty="0">
              <a:solidFill>
                <a:schemeClr val="tx1"/>
              </a:solidFill>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custDataLst>
              <p:tags r:id="rId11"/>
            </p:custDataLst>
          </p:nvPr>
        </p:nvSpPr>
        <p:spPr>
          <a:xfrm>
            <a:off x="6927441" y="1914311"/>
            <a:ext cx="3906832" cy="472764"/>
          </a:xfrm>
          <a:prstGeom prst="rect">
            <a:avLst/>
          </a:prstGeom>
          <a:noFill/>
        </p:spPr>
        <p:txBody>
          <a:bodyPr wrap="square" lIns="91440" tIns="45720" rIns="91440" bIns="45720" rtlCol="0" anchor="ctr" anchorCtr="0">
            <a:normAutofit/>
          </a:bodyPr>
          <a:p>
            <a:pPr marL="0" indent="0" algn="l">
              <a:lnSpc>
                <a:spcPct val="120000"/>
              </a:lnSpc>
              <a:spcBef>
                <a:spcPts val="0"/>
              </a:spcBef>
              <a:spcAft>
                <a:spcPts val="0"/>
              </a:spcAft>
              <a:buSzPct val="100000"/>
            </a:pPr>
            <a:r>
              <a:rPr lang="zh-CN" altLang="en-US" b="1" u="none" strike="noStrike" spc="300">
                <a:solidFill>
                  <a:schemeClr val="accent2"/>
                </a:solidFill>
                <a:uLnTx/>
                <a:uFillTx/>
                <a:latin typeface="Arial" panose="020B0604020202020204" pitchFamily="34" charset="0"/>
                <a:ea typeface="微软雅黑" panose="020B0503020204020204" pitchFamily="34" charset="-122"/>
                <a:cs typeface="+mj-cs"/>
                <a:sym typeface="Arial" panose="020B0604020202020204" pitchFamily="34" charset="0"/>
              </a:rPr>
              <a:t>提高异常交易监控能力</a:t>
            </a:r>
            <a:endParaRPr lang="zh-CN" altLang="en-US" b="1" u="none" strike="noStrike" spc="300">
              <a:solidFill>
                <a:schemeClr val="accent2"/>
              </a:solidFill>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2" name="圆角矩形 31"/>
          <p:cNvSpPr/>
          <p:nvPr>
            <p:custDataLst>
              <p:tags r:id="rId12"/>
            </p:custDataLst>
          </p:nvPr>
        </p:nvSpPr>
        <p:spPr>
          <a:xfrm>
            <a:off x="759707" y="3816116"/>
            <a:ext cx="666055" cy="666055"/>
          </a:xfrm>
          <a:prstGeom prst="roundRect">
            <a:avLst>
              <a:gd name="adj" fmla="val 9711"/>
            </a:avLst>
          </a:prstGeom>
          <a:noFill/>
          <a:ln w="889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custDataLst>
              <p:tags r:id="rId13"/>
            </p:custDataLst>
          </p:nvPr>
        </p:nvSpPr>
        <p:spPr>
          <a:xfrm>
            <a:off x="389987" y="3647460"/>
            <a:ext cx="829749" cy="654085"/>
          </a:xfrm>
          <a:prstGeom prst="rect">
            <a:avLst/>
          </a:prstGeom>
          <a:solidFill>
            <a:schemeClr val="bg1"/>
          </a:solidFill>
        </p:spPr>
        <p:txBody>
          <a:bodyPr wrap="square" tIns="0" bIns="0" rtlCol="0">
            <a:normAutofit fontScale="72500"/>
          </a:bodyPr>
          <a:p>
            <a:pPr algn="ctr">
              <a:lnSpc>
                <a:spcPct val="130000"/>
              </a:lnSpc>
            </a:pPr>
            <a:r>
              <a:rPr lang="en-US" altLang="zh-CN"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03</a:t>
            </a:r>
            <a:endParaRPr lang="en-US" altLang="zh-CN" sz="4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custDataLst>
              <p:tags r:id="rId14"/>
            </p:custDataLst>
          </p:nvPr>
        </p:nvSpPr>
        <p:spPr>
          <a:xfrm>
            <a:off x="1603235" y="4219413"/>
            <a:ext cx="3925545" cy="899441"/>
          </a:xfrm>
          <a:prstGeom prst="rect">
            <a:avLst/>
          </a:prstGeom>
          <a:noFill/>
        </p:spPr>
        <p:txBody>
          <a:bodyPr wrap="square" lIns="91440" tIns="45720" rIns="91440" bIns="45720" rtlCol="0">
            <a:normAutofit/>
          </a:bodyPr>
          <a:p>
            <a:pPr marL="0" indent="0" algn="l">
              <a:lnSpc>
                <a:spcPct val="120000"/>
              </a:lnSpc>
              <a:spcBef>
                <a:spcPts val="0"/>
              </a:spcBef>
              <a:spcAft>
                <a:spcPts val="0"/>
              </a:spcAft>
              <a:buSzPct val="100000"/>
            </a:pPr>
            <a:r>
              <a:rPr lang="zh-CN" altLang="en-US" sz="1300" spc="150" dirty="0">
                <a:solidFill>
                  <a:schemeClr val="tx1"/>
                </a:solidFill>
                <a:uLnTx/>
                <a:uFillTx/>
                <a:latin typeface="Arial" panose="020B0604020202020204" pitchFamily="34" charset="0"/>
                <a:ea typeface="微软雅黑" panose="020B0503020204020204" pitchFamily="34" charset="-122"/>
                <a:sym typeface="Arial" panose="020B0604020202020204" pitchFamily="34" charset="0"/>
              </a:rPr>
              <a:t>提醒投资者自觉远离非法证券期货活动。</a:t>
            </a:r>
            <a:endParaRPr lang="zh-CN" altLang="en-US" sz="1300" spc="150" dirty="0">
              <a:solidFill>
                <a:schemeClr val="tx1"/>
              </a:solidFill>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15"/>
            </p:custDataLst>
          </p:nvPr>
        </p:nvSpPr>
        <p:spPr>
          <a:xfrm>
            <a:off x="1612290" y="3687235"/>
            <a:ext cx="3925545" cy="472764"/>
          </a:xfrm>
          <a:prstGeom prst="rect">
            <a:avLst/>
          </a:prstGeom>
          <a:noFill/>
        </p:spPr>
        <p:txBody>
          <a:bodyPr wrap="square" lIns="91440" tIns="45720" rIns="91440" bIns="45720" rtlCol="0" anchor="ctr" anchorCtr="0">
            <a:normAutofit fontScale="90000"/>
          </a:bodyPr>
          <a:p>
            <a:pPr marL="0" indent="0" algn="l">
              <a:lnSpc>
                <a:spcPct val="120000"/>
              </a:lnSpc>
              <a:spcBef>
                <a:spcPts val="0"/>
              </a:spcBef>
              <a:spcAft>
                <a:spcPts val="0"/>
              </a:spcAft>
              <a:buSzPct val="100000"/>
            </a:pPr>
            <a:r>
              <a:rPr lang="zh-CN" altLang="en-US" sz="2000" b="1" u="none" strike="noStrike" spc="300">
                <a:solidFill>
                  <a:schemeClr val="accent1"/>
                </a:solidFill>
                <a:uLnTx/>
                <a:uFillTx/>
                <a:latin typeface="Arial" panose="020B0604020202020204" pitchFamily="34" charset="0"/>
                <a:ea typeface="微软雅黑" panose="020B0503020204020204" pitchFamily="34" charset="-122"/>
                <a:cs typeface="+mj-cs"/>
                <a:sym typeface="Arial" panose="020B0604020202020204" pitchFamily="34" charset="0"/>
              </a:rPr>
              <a:t>加强投资者教育和典型案例宣传</a:t>
            </a:r>
            <a:endParaRPr lang="zh-CN" altLang="en-US" sz="2000" b="1" u="none" strike="noStrike" spc="300">
              <a:solidFill>
                <a:schemeClr val="accent1"/>
              </a:solidFill>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3" name="圆角矩形 42"/>
          <p:cNvSpPr/>
          <p:nvPr>
            <p:custDataLst>
              <p:tags r:id="rId16"/>
            </p:custDataLst>
          </p:nvPr>
        </p:nvSpPr>
        <p:spPr>
          <a:xfrm>
            <a:off x="6084471" y="3816115"/>
            <a:ext cx="666055" cy="666055"/>
          </a:xfrm>
          <a:prstGeom prst="roundRect">
            <a:avLst>
              <a:gd name="adj" fmla="val 9711"/>
            </a:avLst>
          </a:prstGeom>
          <a:noFill/>
          <a:ln w="889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custDataLst>
              <p:tags r:id="rId17"/>
            </p:custDataLst>
          </p:nvPr>
        </p:nvSpPr>
        <p:spPr>
          <a:xfrm>
            <a:off x="5714750" y="3647461"/>
            <a:ext cx="829749" cy="654085"/>
          </a:xfrm>
          <a:prstGeom prst="rect">
            <a:avLst/>
          </a:prstGeom>
          <a:solidFill>
            <a:schemeClr val="bg1"/>
          </a:solidFill>
        </p:spPr>
        <p:txBody>
          <a:bodyPr wrap="square" tIns="0" bIns="0" rtlCol="0">
            <a:normAutofit fontScale="72500"/>
          </a:bodyPr>
          <a:p>
            <a:pPr algn="ctr">
              <a:lnSpc>
                <a:spcPct val="130000"/>
              </a:lnSpc>
            </a:pPr>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custDataLst>
              <p:tags r:id="rId18"/>
            </p:custDataLst>
          </p:nvPr>
        </p:nvSpPr>
        <p:spPr>
          <a:xfrm>
            <a:off x="6927441" y="4219413"/>
            <a:ext cx="3906832" cy="899441"/>
          </a:xfrm>
          <a:prstGeom prst="rect">
            <a:avLst/>
          </a:prstGeom>
          <a:noFill/>
        </p:spPr>
        <p:txBody>
          <a:bodyPr wrap="square" lIns="91440" tIns="45720" rIns="91440" bIns="45720" rtlCol="0">
            <a:normAutofit/>
          </a:bodyPr>
          <a:p>
            <a:pPr>
              <a:lnSpc>
                <a:spcPct val="120000"/>
              </a:lnSpc>
            </a:pPr>
            <a:r>
              <a:rPr lang="zh-CN" altLang="en-US" sz="1300">
                <a:solidFill>
                  <a:schemeClr val="tx1"/>
                </a:solidFill>
                <a:sym typeface="+mn-ea"/>
              </a:rPr>
              <a:t>切实履行适当性义务，清晰揭示业务、产品风险。</a:t>
            </a:r>
            <a:endParaRPr lang="zh-CN" altLang="en-US" sz="1300" spc="150" dirty="0">
              <a:solidFill>
                <a:schemeClr val="tx1"/>
              </a:solidFill>
              <a:uFillTx/>
              <a:latin typeface="Arial" panose="020B0604020202020204" pitchFamily="34" charset="0"/>
              <a:ea typeface="微软雅黑" panose="020B0503020204020204" pitchFamily="34" charset="-122"/>
              <a:sym typeface="+mn-ea"/>
            </a:endParaRPr>
          </a:p>
        </p:txBody>
      </p:sp>
      <p:sp>
        <p:nvSpPr>
          <p:cNvPr id="46" name="文本框 45"/>
          <p:cNvSpPr txBox="1"/>
          <p:nvPr>
            <p:custDataLst>
              <p:tags r:id="rId19"/>
            </p:custDataLst>
          </p:nvPr>
        </p:nvSpPr>
        <p:spPr>
          <a:xfrm>
            <a:off x="6927215" y="3687445"/>
            <a:ext cx="3973830" cy="473075"/>
          </a:xfrm>
          <a:prstGeom prst="rect">
            <a:avLst/>
          </a:prstGeom>
          <a:noFill/>
        </p:spPr>
        <p:txBody>
          <a:bodyPr wrap="square" lIns="91440" tIns="45720" rIns="91440" bIns="45720" rtlCol="0" anchor="ctr" anchorCtr="0">
            <a:noAutofit/>
          </a:bodyPr>
          <a:p>
            <a:pPr>
              <a:lnSpc>
                <a:spcPct val="120000"/>
              </a:lnSpc>
            </a:pPr>
            <a:r>
              <a:rPr lang="zh-CN" altLang="en-US" b="1" spc="300">
                <a:solidFill>
                  <a:schemeClr val="accent1"/>
                </a:solidFill>
                <a:uLnTx/>
                <a:uFillTx/>
                <a:latin typeface="Arial" panose="020B0604020202020204" pitchFamily="34" charset="0"/>
                <a:ea typeface="微软雅黑" panose="020B0503020204020204" pitchFamily="34" charset="-122"/>
                <a:cs typeface="+mj-cs"/>
                <a:sym typeface="Arial" panose="020B0604020202020204" pitchFamily="34" charset="0"/>
              </a:rPr>
              <a:t>充分揭示风险，严格落实投资者适当性要求</a:t>
            </a:r>
            <a:endParaRPr lang="zh-CN" altLang="en-US" b="1" spc="300">
              <a:solidFill>
                <a:schemeClr val="accent1"/>
              </a:solidFill>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7"/>
                                        </p:tgtEl>
                                        <p:attrNameLst>
                                          <p:attrName>style.opacity</p:attrName>
                                        </p:attrNameLst>
                                      </p:cBhvr>
                                      <p:to>
                                        <p:strVal val="0.3"/>
                                      </p:to>
                                    </p:set>
                                    <p:animEffect filter="image" prLst="opacity: 0.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31"/>
                                        </p:tgtEl>
                                        <p:attrNameLst>
                                          <p:attrName>style.opacity</p:attrName>
                                        </p:attrNameLst>
                                      </p:cBhvr>
                                      <p:to>
                                        <p:strVal val="0.3"/>
                                      </p:to>
                                    </p:set>
                                    <p:animEffect filter="image" prLst="opacity: 0.5">
                                      <p:cBhvr rctx="IE">
                                        <p:cTn id="10" dur="indefinite"/>
                                        <p:tgtEl>
                                          <p:spTgt spid="31"/>
                                        </p:tgtEl>
                                      </p:cBhvr>
                                    </p:animEffect>
                                  </p:childTnLst>
                                </p:cTn>
                              </p:par>
                              <p:par>
                                <p:cTn id="11" presetID="9" presetClass="emph" presetSubtype="0" grpId="0" nodeType="withEffect">
                                  <p:stCondLst>
                                    <p:cond delay="0"/>
                                  </p:stCondLst>
                                  <p:childTnLst>
                                    <p:set>
                                      <p:cBhvr rctx="PPT">
                                        <p:cTn id="12" dur="indefinite"/>
                                        <p:tgtEl>
                                          <p:spTgt spid="35"/>
                                        </p:tgtEl>
                                        <p:attrNameLst>
                                          <p:attrName>style.opacity</p:attrName>
                                        </p:attrNameLst>
                                      </p:cBhvr>
                                      <p:to>
                                        <p:strVal val="0.3"/>
                                      </p:to>
                                    </p:set>
                                    <p:animEffect filter="image" prLst="opacity: 0.5">
                                      <p:cBhvr rctx="IE">
                                        <p:cTn id="13" dur="indefinite"/>
                                        <p:tgtEl>
                                          <p:spTgt spid="35"/>
                                        </p:tgtEl>
                                      </p:cBhvr>
                                    </p:animEffect>
                                  </p:childTnLst>
                                </p:cTn>
                              </p:par>
                              <p:par>
                                <p:cTn id="14" presetID="9" presetClass="emph" presetSubtype="0" grpId="0" nodeType="withEffect">
                                  <p:stCondLst>
                                    <p:cond delay="0"/>
                                  </p:stCondLst>
                                  <p:childTnLst>
                                    <p:set>
                                      <p:cBhvr rctx="PPT">
                                        <p:cTn id="15" dur="indefinite"/>
                                        <p:tgtEl>
                                          <p:spTgt spid="46"/>
                                        </p:tgtEl>
                                        <p:attrNameLst>
                                          <p:attrName>style.opacity</p:attrName>
                                        </p:attrNameLst>
                                      </p:cBhvr>
                                      <p:to>
                                        <p:strVal val="0.3"/>
                                      </p:to>
                                    </p:set>
                                    <p:animEffect filter="image" prLst="opacity: 0.5">
                                      <p:cBhvr rctx="IE">
                                        <p:cTn id="16" dur="indefinite"/>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27"/>
                                        </p:tgtEl>
                                        <p:attrNameLst>
                                          <p:attrName>style.opacity</p:attrName>
                                        </p:attrNameLst>
                                      </p:cBhvr>
                                      <p:to>
                                        <p:strVal val="1"/>
                                      </p:to>
                                    </p:set>
                                    <p:animEffect filter="image" prLst="opacity: 0.5">
                                      <p:cBhvr rctx="IE">
                                        <p:cTn id="21" dur="indefinite"/>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childTnLst>
                                    <p:set>
                                      <p:cBhvr rctx="PPT">
                                        <p:cTn id="25" dur="indefinite"/>
                                        <p:tgtEl>
                                          <p:spTgt spid="31"/>
                                        </p:tgtEl>
                                        <p:attrNameLst>
                                          <p:attrName>style.opacity</p:attrName>
                                        </p:attrNameLst>
                                      </p:cBhvr>
                                      <p:to>
                                        <p:strVal val="1"/>
                                      </p:to>
                                    </p:set>
                                    <p:animEffect filter="image" prLst="opacity: 0.5">
                                      <p:cBhvr rctx="IE">
                                        <p:cTn id="26" dur="indefinite"/>
                                        <p:tgtEl>
                                          <p:spTgt spid="31"/>
                                        </p:tgtEl>
                                      </p:cBhvr>
                                    </p:animEffect>
                                  </p:childTnLst>
                                </p:cTn>
                              </p:par>
                              <p:par>
                                <p:cTn id="27" presetID="9" presetClass="emph" presetSubtype="0" grpId="2" nodeType="withEffect">
                                  <p:stCondLst>
                                    <p:cond delay="0"/>
                                  </p:stCondLst>
                                  <p:childTnLst>
                                    <p:set>
                                      <p:cBhvr rctx="PPT">
                                        <p:cTn id="28" dur="indefinite"/>
                                        <p:tgtEl>
                                          <p:spTgt spid="27"/>
                                        </p:tgtEl>
                                        <p:attrNameLst>
                                          <p:attrName>style.opacity</p:attrName>
                                        </p:attrNameLst>
                                      </p:cBhvr>
                                      <p:to>
                                        <p:strVal val="0.3"/>
                                      </p:to>
                                    </p:set>
                                    <p:animEffect filter="image" prLst="opacity: 0.5">
                                      <p:cBhvr rctx="IE">
                                        <p:cTn id="29" dur="indefinite"/>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grpId="1" nodeType="clickEffect">
                                  <p:stCondLst>
                                    <p:cond delay="0"/>
                                  </p:stCondLst>
                                  <p:childTnLst>
                                    <p:set>
                                      <p:cBhvr rctx="PPT">
                                        <p:cTn id="33" dur="indefinite"/>
                                        <p:tgtEl>
                                          <p:spTgt spid="35"/>
                                        </p:tgtEl>
                                        <p:attrNameLst>
                                          <p:attrName>style.opacity</p:attrName>
                                        </p:attrNameLst>
                                      </p:cBhvr>
                                      <p:to>
                                        <p:strVal val="1"/>
                                      </p:to>
                                    </p:set>
                                    <p:animEffect filter="image" prLst="opacity: 0.5">
                                      <p:cBhvr rctx="IE">
                                        <p:cTn id="34" dur="indefinite"/>
                                        <p:tgtEl>
                                          <p:spTgt spid="35"/>
                                        </p:tgtEl>
                                      </p:cBhvr>
                                    </p:animEffect>
                                  </p:childTnLst>
                                </p:cTn>
                              </p:par>
                              <p:par>
                                <p:cTn id="35" presetID="9" presetClass="emph" presetSubtype="0" grpId="2" nodeType="withEffect">
                                  <p:stCondLst>
                                    <p:cond delay="0"/>
                                  </p:stCondLst>
                                  <p:childTnLst>
                                    <p:set>
                                      <p:cBhvr rctx="PPT">
                                        <p:cTn id="36" dur="indefinite"/>
                                        <p:tgtEl>
                                          <p:spTgt spid="31"/>
                                        </p:tgtEl>
                                        <p:attrNameLst>
                                          <p:attrName>style.opacity</p:attrName>
                                        </p:attrNameLst>
                                      </p:cBhvr>
                                      <p:to>
                                        <p:strVal val="0.3"/>
                                      </p:to>
                                    </p:set>
                                    <p:animEffect filter="image" prLst="opacity: 0.5">
                                      <p:cBhvr rctx="IE">
                                        <p:cTn id="37" dur="indefinite"/>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1" nodeType="clickEffect">
                                  <p:stCondLst>
                                    <p:cond delay="0"/>
                                  </p:stCondLst>
                                  <p:childTnLst>
                                    <p:set>
                                      <p:cBhvr rctx="PPT">
                                        <p:cTn id="41" dur="indefinite"/>
                                        <p:tgtEl>
                                          <p:spTgt spid="46"/>
                                        </p:tgtEl>
                                        <p:attrNameLst>
                                          <p:attrName>style.opacity</p:attrName>
                                        </p:attrNameLst>
                                      </p:cBhvr>
                                      <p:to>
                                        <p:strVal val="1"/>
                                      </p:to>
                                    </p:set>
                                    <p:animEffect filter="image" prLst="opacity: 0.5">
                                      <p:cBhvr rctx="IE">
                                        <p:cTn id="42" dur="indefinite"/>
                                        <p:tgtEl>
                                          <p:spTgt spid="46"/>
                                        </p:tgtEl>
                                      </p:cBhvr>
                                    </p:animEffect>
                                  </p:childTnLst>
                                </p:cTn>
                              </p:par>
                              <p:par>
                                <p:cTn id="43" presetID="9" presetClass="emph" presetSubtype="0" grpId="2" nodeType="withEffect">
                                  <p:stCondLst>
                                    <p:cond delay="0"/>
                                  </p:stCondLst>
                                  <p:childTnLst>
                                    <p:set>
                                      <p:cBhvr rctx="PPT">
                                        <p:cTn id="44" dur="indefinite"/>
                                        <p:tgtEl>
                                          <p:spTgt spid="35"/>
                                        </p:tgtEl>
                                        <p:attrNameLst>
                                          <p:attrName>style.opacity</p:attrName>
                                        </p:attrNameLst>
                                      </p:cBhvr>
                                      <p:to>
                                        <p:strVal val="0.3"/>
                                      </p:to>
                                    </p:set>
                                    <p:animEffect filter="image" prLst="opacity: 0.5">
                                      <p:cBhvr rctx="IE">
                                        <p:cTn id="45" dur="indefinite"/>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grpId="2" nodeType="clickEffect">
                                  <p:stCondLst>
                                    <p:cond delay="0"/>
                                  </p:stCondLst>
                                  <p:childTnLst>
                                    <p:set>
                                      <p:cBhvr rctx="PPT">
                                        <p:cTn id="49" dur="indefinite"/>
                                        <p:tgtEl>
                                          <p:spTgt spid="46"/>
                                        </p:tgtEl>
                                        <p:attrNameLst>
                                          <p:attrName>style.opacity</p:attrName>
                                        </p:attrNameLst>
                                      </p:cBhvr>
                                      <p:to>
                                        <p:strVal val="0.3"/>
                                      </p:to>
                                    </p:set>
                                    <p:animEffect filter="image" prLst="opacity: 0.5">
                                      <p:cBhvr rctx="IE">
                                        <p:cTn id="50" dur="indefinite"/>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5" grpId="0"/>
      <p:bldP spid="46" grpId="0"/>
      <p:bldP spid="27" grpId="1"/>
      <p:bldP spid="31" grpId="1"/>
      <p:bldP spid="27" grpId="2"/>
      <p:bldP spid="35" grpId="1"/>
      <p:bldP spid="31" grpId="2"/>
      <p:bldP spid="46" grpId="1"/>
      <p:bldP spid="35" grpId="2"/>
      <p:bldP spid="46"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8"/>
          <p:cNvSpPr/>
          <p:nvPr/>
        </p:nvSpPr>
        <p:spPr>
          <a:xfrm>
            <a:off x="461010"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09601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674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3827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413510"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01</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2" name="文本框 1"/>
          <p:cNvSpPr txBox="1"/>
          <p:nvPr/>
        </p:nvSpPr>
        <p:spPr>
          <a:xfrm>
            <a:off x="1952625" y="421640"/>
            <a:ext cx="6774815" cy="521970"/>
          </a:xfrm>
          <a:prstGeom prst="rect">
            <a:avLst/>
          </a:prstGeom>
          <a:noFill/>
        </p:spPr>
        <p:txBody>
          <a:bodyPr wrap="square" rtlCol="0">
            <a:spAutoFit/>
          </a:bodyPr>
          <a:lstStyle/>
          <a:p>
            <a:pPr marL="0" lvl="1" algn="l">
              <a:buClrTx/>
              <a:buSzTx/>
              <a:buFontTx/>
            </a:pPr>
            <a:r>
              <a:rPr lang="zh-CN" altLang="en-US"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处罚对象分类</a:t>
            </a:r>
            <a:r>
              <a:rPr lang="en-US" altLang="zh-CN"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含反洗钱及自律性管理</a:t>
            </a:r>
            <a:r>
              <a:rPr lang="zh-CN" altLang="en-US" sz="2800" b="1" spc="150" noProof="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2800" b="1" i="0" u="none" strike="noStrike" kern="1200" cap="none" spc="150" normalizeH="0" baseline="0" noProof="0" dirty="0" smtClean="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 name="图表 3" descr="7b0a202020202263686172745265734964223a20223230343731343839220a7d0a"/>
          <p:cNvGraphicFramePr/>
          <p:nvPr/>
        </p:nvGraphicFramePr>
        <p:xfrm>
          <a:off x="982345" y="0"/>
          <a:ext cx="9227185" cy="6063615"/>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639220" y="359941"/>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1.3</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5" name="文本框 4"/>
          <p:cNvSpPr txBox="1"/>
          <p:nvPr/>
        </p:nvSpPr>
        <p:spPr>
          <a:xfrm>
            <a:off x="257175" y="5499735"/>
            <a:ext cx="11343005" cy="368300"/>
          </a:xfrm>
          <a:prstGeom prst="rect">
            <a:avLst/>
          </a:prstGeom>
          <a:noFill/>
        </p:spPr>
        <p:txBody>
          <a:bodyPr wrap="square" rtlCol="0" anchor="t">
            <a:spAutoFit/>
          </a:bodyPr>
          <a:p>
            <a:pPr indent="457200" fontAlgn="auto"/>
            <a:r>
              <a:rPr lang="zh-CN" altLang="en-US">
                <a:latin typeface="仿宋" panose="02010609060101010101" charset="-122"/>
                <a:ea typeface="仿宋" panose="02010609060101010101" charset="-122"/>
                <a:cs typeface="仿宋" panose="02010609060101010101" charset="-122"/>
                <a:sym typeface="+mn-ea"/>
              </a:rPr>
              <a:t>如同一份行政监管处罚决定书同时包括对机构和个人的处罚时，在机构和个人的案例数量里均做数字统计。</a:t>
            </a:r>
            <a:endParaRPr lang="zh-CN" altLang="en-US">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011680" y="343535"/>
            <a:ext cx="7706360" cy="521970"/>
          </a:xfrm>
          <a:prstGeom prst="rect">
            <a:avLst/>
          </a:prstGeom>
          <a:noFill/>
        </p:spPr>
        <p:txBody>
          <a:bodyPr wrap="square" rtlCol="0">
            <a:spAutoFit/>
          </a:bodyPr>
          <a:lstStyle/>
          <a:p>
            <a:pPr marL="0" lvl="1" algn="l"/>
            <a:r>
              <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rPr>
              <a:t>几点提示</a:t>
            </a:r>
            <a:endParaRPr lang="zh-CN" altLang="en-US" sz="2800" b="1" dirty="0" smtClean="0">
              <a:solidFill>
                <a:srgbClr val="4472C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圆角矩形 18"/>
          <p:cNvSpPr/>
          <p:nvPr/>
        </p:nvSpPr>
        <p:spPr>
          <a:xfrm>
            <a:off x="468630" y="79057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103630" y="79057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75080" y="79057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45895" y="79057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03</a:t>
            </a:r>
            <a:endPar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
        <p:nvSpPr>
          <p:cNvPr id="3" name="文本框 2"/>
          <p:cNvSpPr txBox="1"/>
          <p:nvPr/>
        </p:nvSpPr>
        <p:spPr>
          <a:xfrm>
            <a:off x="598580" y="286281"/>
            <a:ext cx="800735" cy="583565"/>
          </a:xfrm>
          <a:prstGeom prst="rect">
            <a:avLst/>
          </a:prstGeom>
          <a:noFill/>
        </p:spPr>
        <p:txBody>
          <a:bodyPr wrap="none" rtlCol="0">
            <a:spAutoFit/>
            <a:scene3d>
              <a:camera prst="orthographicFront"/>
              <a:lightRig rig="threePt" dir="t"/>
            </a:scene3d>
            <a:sp3d contourW="12700"/>
          </a:bodyPr>
          <a:lstStyle/>
          <a:p>
            <a:r>
              <a:rPr lang="en-US" altLang="zh-CN" sz="32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3.2</a:t>
            </a:r>
            <a:endParaRPr lang="en-US" altLang="zh-CN" sz="32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grpSp>
        <p:nvGrpSpPr>
          <p:cNvPr id="20" name="组合 19"/>
          <p:cNvGrpSpPr/>
          <p:nvPr>
            <p:custDataLst>
              <p:tags r:id="rId1"/>
            </p:custDataLst>
          </p:nvPr>
        </p:nvGrpSpPr>
        <p:grpSpPr>
          <a:xfrm>
            <a:off x="2115820" y="2018665"/>
            <a:ext cx="1065530" cy="2619375"/>
            <a:chOff x="3332" y="3179"/>
            <a:chExt cx="1678" cy="4125"/>
          </a:xfrm>
        </p:grpSpPr>
        <p:sp>
          <p:nvSpPr>
            <p:cNvPr id="4" name="Oval 40"/>
            <p:cNvSpPr/>
            <p:nvPr>
              <p:custDataLst>
                <p:tags r:id="rId2"/>
              </p:custDataLst>
            </p:nvPr>
          </p:nvSpPr>
          <p:spPr bwMode="auto">
            <a:xfrm>
              <a:off x="3448" y="3179"/>
              <a:ext cx="1446" cy="1448"/>
            </a:xfrm>
            <a:prstGeom prst="ellipse">
              <a:avLst/>
            </a:prstGeom>
            <a:solidFill>
              <a:schemeClr val="accent5"/>
            </a:solidFill>
            <a:ln>
              <a:noFill/>
            </a:ln>
            <a:effectLst>
              <a:outerShdw blurRad="241300" sx="99000" sy="99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endParaRPr lang="en-US" sz="3200" i="1" dirty="0">
                <a:solidFill>
                  <a:schemeClr val="lt1"/>
                </a:solidFill>
                <a:sym typeface="+mn-lt"/>
              </a:endParaRPr>
            </a:p>
            <a:p>
              <a:pPr algn="ctr"/>
              <a:endParaRPr lang="en-US" sz="3200" i="1" dirty="0">
                <a:solidFill>
                  <a:schemeClr val="lt1"/>
                </a:solidFill>
                <a:sym typeface="+mn-lt"/>
              </a:endParaRPr>
            </a:p>
          </p:txBody>
        </p:sp>
        <p:sp>
          <p:nvSpPr>
            <p:cNvPr id="5" name="矩形 4"/>
            <p:cNvSpPr/>
            <p:nvPr>
              <p:custDataLst>
                <p:tags r:id="rId3"/>
              </p:custDataLst>
            </p:nvPr>
          </p:nvSpPr>
          <p:spPr bwMode="auto">
            <a:xfrm>
              <a:off x="3332" y="5036"/>
              <a:ext cx="1678" cy="226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20000"/>
                </a:lnSpc>
                <a:spcAft>
                  <a:spcPts val="1000"/>
                </a:spcAft>
                <a:buClrTx/>
                <a:buSzTx/>
                <a:buFontTx/>
              </a:pPr>
              <a:r>
                <a:rPr lang="zh-CN" altLang="en-US" sz="1400" spc="150">
                  <a:solidFill>
                    <a:schemeClr val="tx1"/>
                  </a:solidFill>
                  <a:uFillTx/>
                  <a:latin typeface="Arial" panose="020B0604020202020204" pitchFamily="34" charset="0"/>
                  <a:ea typeface="微软雅黑" panose="020B0503020204020204" pitchFamily="34" charset="-122"/>
                  <a:sym typeface="Arial" panose="020B0604020202020204" pitchFamily="34" charset="0"/>
                </a:rPr>
                <a:t>营销</a:t>
              </a:r>
              <a:endParaRPr lang="zh-CN" altLang="en-US" sz="1400" spc="150">
                <a:solidFill>
                  <a:schemeClr val="tx1"/>
                </a:solidFill>
                <a:uFillTx/>
                <a:latin typeface="Arial" panose="020B0604020202020204" pitchFamily="34" charset="0"/>
                <a:ea typeface="微软雅黑" panose="020B0503020204020204" pitchFamily="34" charset="-122"/>
                <a:sym typeface="Arial" panose="020B0604020202020204" pitchFamily="34" charset="0"/>
              </a:endParaRPr>
            </a:p>
          </p:txBody>
        </p:sp>
        <p:pic>
          <p:nvPicPr>
            <p:cNvPr id="27" name="图形 18"/>
            <p:cNvPicPr/>
            <p:nvPr>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0" y="3652"/>
              <a:ext cx="501" cy="501"/>
            </a:xfrm>
            <a:prstGeom prst="rect">
              <a:avLst/>
            </a:prstGeom>
          </p:spPr>
        </p:pic>
      </p:grpSp>
      <p:grpSp>
        <p:nvGrpSpPr>
          <p:cNvPr id="12" name="组合 11"/>
          <p:cNvGrpSpPr/>
          <p:nvPr>
            <p:custDataLst>
              <p:tags r:id="rId7"/>
            </p:custDataLst>
          </p:nvPr>
        </p:nvGrpSpPr>
        <p:grpSpPr>
          <a:xfrm>
            <a:off x="7121525" y="2018665"/>
            <a:ext cx="1065530" cy="2619375"/>
            <a:chOff x="11215" y="3179"/>
            <a:chExt cx="1678" cy="4125"/>
          </a:xfrm>
        </p:grpSpPr>
        <p:sp>
          <p:nvSpPr>
            <p:cNvPr id="6" name="Oval 53"/>
            <p:cNvSpPr/>
            <p:nvPr>
              <p:custDataLst>
                <p:tags r:id="rId8"/>
              </p:custDataLst>
            </p:nvPr>
          </p:nvSpPr>
          <p:spPr bwMode="auto">
            <a:xfrm>
              <a:off x="11331" y="3179"/>
              <a:ext cx="1446" cy="1448"/>
            </a:xfrm>
            <a:prstGeom prst="ellipse">
              <a:avLst/>
            </a:prstGeom>
            <a:solidFill>
              <a:schemeClr val="accent3"/>
            </a:solidFill>
            <a:ln>
              <a:noFill/>
            </a:ln>
            <a:effectLst>
              <a:outerShdw blurRad="241300" sx="99000" sy="99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endParaRPr lang="en-US" sz="3200" i="1" dirty="0">
                <a:solidFill>
                  <a:schemeClr val="lt1"/>
                </a:solidFill>
                <a:sym typeface="+mn-lt"/>
              </a:endParaRPr>
            </a:p>
            <a:p>
              <a:pPr algn="ctr"/>
              <a:endParaRPr lang="en-US" sz="3200" i="1" dirty="0">
                <a:solidFill>
                  <a:schemeClr val="lt1"/>
                </a:solidFill>
                <a:sym typeface="+mn-lt"/>
              </a:endParaRPr>
            </a:p>
            <a:p>
              <a:pPr algn="ctr"/>
              <a:endParaRPr lang="en-US" sz="3200" i="1" dirty="0">
                <a:solidFill>
                  <a:schemeClr val="lt1"/>
                </a:solidFill>
                <a:sym typeface="+mn-lt"/>
              </a:endParaRPr>
            </a:p>
          </p:txBody>
        </p:sp>
        <p:sp>
          <p:nvSpPr>
            <p:cNvPr id="54" name="矩形 53"/>
            <p:cNvSpPr/>
            <p:nvPr>
              <p:custDataLst>
                <p:tags r:id="rId9"/>
              </p:custDataLst>
            </p:nvPr>
          </p:nvSpPr>
          <p:spPr bwMode="auto">
            <a:xfrm>
              <a:off x="11215" y="5036"/>
              <a:ext cx="1678" cy="226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ctr">
                <a:lnSpc>
                  <a:spcPct val="120000"/>
                </a:lnSpc>
                <a:spcBef>
                  <a:spcPts val="0"/>
                </a:spcBef>
                <a:spcAft>
                  <a:spcPts val="1000"/>
                </a:spcAft>
                <a:buSzPct val="100000"/>
                <a:buFontTx/>
              </a:pPr>
              <a:r>
                <a:rPr lang="zh-CN" altLang="en-US" sz="1300" spc="150" dirty="0">
                  <a:solidFill>
                    <a:schemeClr val="dk1"/>
                  </a:solidFill>
                  <a:uLnTx/>
                  <a:uFillTx/>
                  <a:latin typeface="Arial" panose="020B0604020202020204" pitchFamily="34" charset="0"/>
                  <a:ea typeface="微软雅黑" panose="020B0503020204020204" pitchFamily="34" charset="-122"/>
                  <a:sym typeface="Arial" panose="020B0604020202020204" pitchFamily="34" charset="0"/>
                </a:rPr>
                <a:t>两融套现</a:t>
              </a:r>
              <a:endParaRPr lang="zh-CN" altLang="en-US" sz="1300" spc="150" dirty="0">
                <a:solidFill>
                  <a:schemeClr val="dk1"/>
                </a:solidFill>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28" name="图形 19"/>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804" y="3652"/>
              <a:ext cx="501" cy="501"/>
            </a:xfrm>
            <a:prstGeom prst="rect">
              <a:avLst/>
            </a:prstGeom>
          </p:spPr>
        </p:pic>
      </p:grpSp>
      <p:grpSp>
        <p:nvGrpSpPr>
          <p:cNvPr id="2" name="组合 1"/>
          <p:cNvGrpSpPr/>
          <p:nvPr>
            <p:custDataLst>
              <p:tags r:id="rId13"/>
            </p:custDataLst>
          </p:nvPr>
        </p:nvGrpSpPr>
        <p:grpSpPr>
          <a:xfrm>
            <a:off x="8790305" y="2018665"/>
            <a:ext cx="1065530" cy="2619375"/>
            <a:chOff x="13843" y="3179"/>
            <a:chExt cx="1678" cy="4125"/>
          </a:xfrm>
        </p:grpSpPr>
        <p:sp>
          <p:nvSpPr>
            <p:cNvPr id="7" name="Oval 40"/>
            <p:cNvSpPr/>
            <p:nvPr>
              <p:custDataLst>
                <p:tags r:id="rId14"/>
              </p:custDataLst>
            </p:nvPr>
          </p:nvSpPr>
          <p:spPr bwMode="auto">
            <a:xfrm>
              <a:off x="13959" y="3179"/>
              <a:ext cx="1446" cy="1448"/>
            </a:xfrm>
            <a:prstGeom prst="ellipse">
              <a:avLst/>
            </a:prstGeom>
            <a:solidFill>
              <a:schemeClr val="accent1"/>
            </a:solidFill>
            <a:ln>
              <a:noFill/>
            </a:ln>
            <a:effectLst>
              <a:outerShdw blurRad="241300" sx="99000" sy="99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endParaRPr lang="en-US" sz="3200" i="1" dirty="0">
                <a:solidFill>
                  <a:schemeClr val="lt1"/>
                </a:solidFill>
                <a:sym typeface="+mn-lt"/>
              </a:endParaRPr>
            </a:p>
            <a:p>
              <a:pPr algn="ctr"/>
              <a:endParaRPr lang="en-US" sz="3200" i="1" dirty="0">
                <a:solidFill>
                  <a:schemeClr val="lt1"/>
                </a:solidFill>
                <a:sym typeface="+mn-lt"/>
              </a:endParaRPr>
            </a:p>
          </p:txBody>
        </p:sp>
        <p:sp>
          <p:nvSpPr>
            <p:cNvPr id="47" name="矩形 46"/>
            <p:cNvSpPr/>
            <p:nvPr>
              <p:custDataLst>
                <p:tags r:id="rId15"/>
              </p:custDataLst>
            </p:nvPr>
          </p:nvSpPr>
          <p:spPr bwMode="auto">
            <a:xfrm>
              <a:off x="13843" y="5036"/>
              <a:ext cx="1678" cy="226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ctr">
                <a:lnSpc>
                  <a:spcPct val="120000"/>
                </a:lnSpc>
                <a:spcBef>
                  <a:spcPts val="0"/>
                </a:spcBef>
                <a:spcAft>
                  <a:spcPts val="1000"/>
                </a:spcAft>
                <a:buSzPct val="100000"/>
                <a:buFontTx/>
              </a:pPr>
              <a:r>
                <a:rPr lang="zh-CN" altLang="en-US" sz="1300" spc="150" dirty="0">
                  <a:solidFill>
                    <a:schemeClr val="dk1"/>
                  </a:solidFill>
                  <a:uLnTx/>
                  <a:uFillTx/>
                  <a:latin typeface="Arial" panose="020B0604020202020204" pitchFamily="34" charset="0"/>
                  <a:ea typeface="微软雅黑" panose="020B0503020204020204" pitchFamily="34" charset="-122"/>
                  <a:sym typeface="Arial" panose="020B0604020202020204" pitchFamily="34" charset="0"/>
                </a:rPr>
                <a:t>分类评价、白名单、文化建设</a:t>
              </a:r>
              <a:endParaRPr lang="zh-CN" altLang="en-US" sz="1300" spc="150" dirty="0">
                <a:solidFill>
                  <a:schemeClr val="dk1"/>
                </a:solidFill>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29" name="图形 20"/>
            <p:cNvPicPr/>
            <p:nvPr>
              <p:custDataLst>
                <p:tags r:id="rId16"/>
              </p:custDataLst>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346" y="3566"/>
              <a:ext cx="673" cy="673"/>
            </a:xfrm>
            <a:prstGeom prst="rect">
              <a:avLst/>
            </a:prstGeom>
          </p:spPr>
        </p:pic>
      </p:grpSp>
      <p:grpSp>
        <p:nvGrpSpPr>
          <p:cNvPr id="11" name="组合 10"/>
          <p:cNvGrpSpPr/>
          <p:nvPr>
            <p:custDataLst>
              <p:tags r:id="rId19"/>
            </p:custDataLst>
          </p:nvPr>
        </p:nvGrpSpPr>
        <p:grpSpPr>
          <a:xfrm>
            <a:off x="3784600" y="2018665"/>
            <a:ext cx="1065530" cy="2619375"/>
            <a:chOff x="5960" y="3179"/>
            <a:chExt cx="1678" cy="4125"/>
          </a:xfrm>
        </p:grpSpPr>
        <p:sp>
          <p:nvSpPr>
            <p:cNvPr id="8" name="Oval 40"/>
            <p:cNvSpPr/>
            <p:nvPr>
              <p:custDataLst>
                <p:tags r:id="rId20"/>
              </p:custDataLst>
            </p:nvPr>
          </p:nvSpPr>
          <p:spPr bwMode="auto">
            <a:xfrm>
              <a:off x="6076" y="3179"/>
              <a:ext cx="1446" cy="1448"/>
            </a:xfrm>
            <a:prstGeom prst="ellipse">
              <a:avLst/>
            </a:prstGeom>
            <a:solidFill>
              <a:schemeClr val="accent2"/>
            </a:solidFill>
            <a:ln>
              <a:noFill/>
            </a:ln>
            <a:effectLst>
              <a:outerShdw blurRad="241300" sx="99000" sy="99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endParaRPr lang="en-US" sz="3200" i="1" dirty="0">
                <a:solidFill>
                  <a:schemeClr val="lt1"/>
                </a:solidFill>
                <a:sym typeface="+mn-lt"/>
              </a:endParaRPr>
            </a:p>
            <a:p>
              <a:pPr algn="ctr"/>
              <a:endParaRPr lang="en-US" sz="3200" i="1" dirty="0">
                <a:solidFill>
                  <a:schemeClr val="lt1"/>
                </a:solidFill>
                <a:sym typeface="+mn-lt"/>
              </a:endParaRPr>
            </a:p>
          </p:txBody>
        </p:sp>
        <p:sp>
          <p:nvSpPr>
            <p:cNvPr id="55" name="矩形 54"/>
            <p:cNvSpPr/>
            <p:nvPr>
              <p:custDataLst>
                <p:tags r:id="rId21"/>
              </p:custDataLst>
            </p:nvPr>
          </p:nvSpPr>
          <p:spPr bwMode="auto">
            <a:xfrm>
              <a:off x="5960" y="5036"/>
              <a:ext cx="1678" cy="226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ctr">
                <a:lnSpc>
                  <a:spcPct val="120000"/>
                </a:lnSpc>
                <a:spcBef>
                  <a:spcPts val="0"/>
                </a:spcBef>
                <a:spcAft>
                  <a:spcPts val="1000"/>
                </a:spcAft>
                <a:buSzPct val="100000"/>
                <a:buFontTx/>
              </a:pPr>
              <a:r>
                <a:rPr lang="zh-CN" altLang="en-US" sz="1300" spc="150" dirty="0">
                  <a:solidFill>
                    <a:schemeClr val="dk1"/>
                  </a:solidFill>
                  <a:uLnTx/>
                  <a:uFillTx/>
                  <a:latin typeface="Arial" panose="020B0604020202020204" pitchFamily="34" charset="0"/>
                  <a:ea typeface="微软雅黑" panose="020B0503020204020204" pitchFamily="34" charset="-122"/>
                  <a:sym typeface="Arial" panose="020B0604020202020204" pitchFamily="34" charset="0"/>
                </a:rPr>
                <a:t>二维码扫描开户</a:t>
              </a:r>
              <a:endParaRPr lang="zh-CN" altLang="en-US" sz="1300" spc="150" dirty="0">
                <a:solidFill>
                  <a:schemeClr val="dk1"/>
                </a:solidFill>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30" name="图形 21"/>
            <p:cNvPicPr>
              <a:picLocks noChangeAspect="1"/>
            </p:cNvPicPr>
            <p:nvPr>
              <p:custDataLst>
                <p:tags r:id="rId22"/>
              </p:custDataLst>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501" y="3605"/>
              <a:ext cx="596" cy="596"/>
            </a:xfrm>
            <a:prstGeom prst="rect">
              <a:avLst/>
            </a:prstGeom>
          </p:spPr>
        </p:pic>
      </p:grpSp>
      <p:grpSp>
        <p:nvGrpSpPr>
          <p:cNvPr id="19" name="组合 18"/>
          <p:cNvGrpSpPr/>
          <p:nvPr>
            <p:custDataLst>
              <p:tags r:id="rId25"/>
            </p:custDataLst>
          </p:nvPr>
        </p:nvGrpSpPr>
        <p:grpSpPr>
          <a:xfrm>
            <a:off x="5452745" y="2018665"/>
            <a:ext cx="1065530" cy="2619375"/>
            <a:chOff x="8587" y="3179"/>
            <a:chExt cx="1678" cy="4125"/>
          </a:xfrm>
        </p:grpSpPr>
        <p:sp>
          <p:nvSpPr>
            <p:cNvPr id="46" name="Oval 40"/>
            <p:cNvSpPr/>
            <p:nvPr>
              <p:custDataLst>
                <p:tags r:id="rId26"/>
              </p:custDataLst>
            </p:nvPr>
          </p:nvSpPr>
          <p:spPr bwMode="auto">
            <a:xfrm>
              <a:off x="8704" y="3179"/>
              <a:ext cx="1446" cy="1448"/>
            </a:xfrm>
            <a:prstGeom prst="ellipse">
              <a:avLst/>
            </a:prstGeom>
            <a:solidFill>
              <a:schemeClr val="accent4"/>
            </a:solidFill>
            <a:ln>
              <a:noFill/>
            </a:ln>
            <a:effectLst>
              <a:outerShdw blurRad="241300" sx="99000" sy="99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endParaRPr lang="en-US" sz="3200" i="1" dirty="0">
                <a:solidFill>
                  <a:srgbClr val="000000"/>
                </a:solidFill>
                <a:sym typeface="+mn-lt"/>
              </a:endParaRPr>
            </a:p>
            <a:p>
              <a:pPr algn="ctr"/>
              <a:endParaRPr lang="en-US" sz="3200" i="1" dirty="0">
                <a:solidFill>
                  <a:srgbClr val="000000"/>
                </a:solidFill>
                <a:sym typeface="+mn-lt"/>
              </a:endParaRPr>
            </a:p>
          </p:txBody>
        </p:sp>
        <p:sp>
          <p:nvSpPr>
            <p:cNvPr id="10" name="矩形 9"/>
            <p:cNvSpPr/>
            <p:nvPr>
              <p:custDataLst>
                <p:tags r:id="rId27"/>
              </p:custDataLst>
            </p:nvPr>
          </p:nvSpPr>
          <p:spPr bwMode="auto">
            <a:xfrm>
              <a:off x="8587" y="5036"/>
              <a:ext cx="1678" cy="226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ctr">
                <a:lnSpc>
                  <a:spcPct val="120000"/>
                </a:lnSpc>
                <a:spcBef>
                  <a:spcPts val="0"/>
                </a:spcBef>
                <a:spcAft>
                  <a:spcPts val="1000"/>
                </a:spcAft>
                <a:buSzPct val="100000"/>
                <a:buFontTx/>
              </a:pPr>
              <a:r>
                <a:rPr lang="zh-CN" altLang="en-US" sz="1300" spc="150">
                  <a:solidFill>
                    <a:schemeClr val="tx1"/>
                  </a:solidFill>
                  <a:uFillTx/>
                  <a:latin typeface="Arial" panose="020B0604020202020204" pitchFamily="34" charset="0"/>
                  <a:ea typeface="微软雅黑" panose="020B0503020204020204" pitchFamily="34" charset="-122"/>
                  <a:sym typeface="Arial" panose="020B0604020202020204" pitchFamily="34" charset="0"/>
                </a:rPr>
                <a:t>雪球</a:t>
              </a:r>
              <a:endParaRPr lang="zh-CN" altLang="en-US" sz="1300" spc="150">
                <a:solidFill>
                  <a:schemeClr val="tx1"/>
                </a:solidFill>
                <a:uFillTx/>
                <a:latin typeface="Arial" panose="020B0604020202020204" pitchFamily="34" charset="0"/>
                <a:ea typeface="微软雅黑" panose="020B0503020204020204" pitchFamily="34" charset="-122"/>
                <a:sym typeface="Arial" panose="020B0604020202020204" pitchFamily="34" charset="0"/>
              </a:endParaRPr>
            </a:p>
          </p:txBody>
        </p:sp>
        <p:pic>
          <p:nvPicPr>
            <p:cNvPr id="31" name="图形 22"/>
            <p:cNvPicPr>
              <a:picLocks noChangeAspect="1"/>
            </p:cNvPicPr>
            <p:nvPr>
              <p:custDataLst>
                <p:tags r:id="rId28"/>
              </p:custDataLst>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110" y="3587"/>
              <a:ext cx="632" cy="632"/>
            </a:xfrm>
            <a:prstGeom prst="rect">
              <a:avLst/>
            </a:prstGeom>
          </p:spPr>
        </p:pic>
      </p:grpSp>
    </p:spTree>
    <p:custDataLst>
      <p:tags r:id="rId3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1" nodeType="clickEffect">
                                  <p:stCondLst>
                                    <p:cond delay="0"/>
                                  </p:stCondLst>
                                  <p:childTnLst>
                                    <p:anim to="" calcmode="lin" valueType="num">
                                      <p:cBhvr>
                                        <p:cTn id="6" dur="500" fill="hold">
                                          <p:stCondLst>
                                            <p:cond delay="0"/>
                                          </p:stCondLst>
                                        </p:cTn>
                                        <p:tgtEl>
                                          <p:spTgt spid="2"/>
                                        </p:tgtEl>
                                        <p:attrNameLst>
                                          <p:attrName>ppt_h</p:attrName>
                                        </p:attrNameLst>
                                      </p:cBhvr>
                                      <p:tavLst>
                                        <p:tav tm="0">
                                          <p:val>
                                            <p:strVal val="#ppt_h"/>
                                          </p:val>
                                        </p:tav>
                                        <p:tav tm="100000">
                                          <p:val>
                                            <p:strVal val="#ppt_h*1.5"/>
                                          </p:val>
                                        </p:tav>
                                      </p:tavLst>
                                    </p:anim>
                                    <p:anim to="" calcmode="lin" valueType="num">
                                      <p:cBhvr>
                                        <p:cTn id="7" dur="500" fill="hold">
                                          <p:stCondLst>
                                            <p:cond delay="0"/>
                                          </p:stCondLst>
                                        </p:cTn>
                                        <p:tgtEl>
                                          <p:spTgt spid="2"/>
                                        </p:tgtEl>
                                        <p:attrNameLst>
                                          <p:attrName>ppt_w</p:attrName>
                                        </p:attrNameLst>
                                      </p:cBhvr>
                                      <p:tavLst>
                                        <p:tav tm="0">
                                          <p:val>
                                            <p:strVal val="#ppt_w"/>
                                          </p:val>
                                        </p:tav>
                                        <p:tav tm="100000">
                                          <p:val>
                                            <p:strVal val="#ppt_w*1.5"/>
                                          </p:val>
                                        </p:tav>
                                      </p:tavLst>
                                    </p:anim>
                                  </p:childTnLst>
                                </p:cTn>
                              </p:par>
                              <p:par>
                                <p:cTn id="8" presetID="6" presetClass="emph" presetSubtype="0" fill="hold" grpId="0" nodeType="withEffect">
                                  <p:stCondLst>
                                    <p:cond delay="0"/>
                                  </p:stCondLst>
                                  <p:childTnLst>
                                    <p:anim to="" calcmode="lin" valueType="num">
                                      <p:cBhvr>
                                        <p:cTn id="9" dur="500" fill="hold">
                                          <p:stCondLst>
                                            <p:cond delay="0"/>
                                          </p:stCondLst>
                                        </p:cTn>
                                        <p:tgtEl>
                                          <p:spTgt spid="11"/>
                                        </p:tgtEl>
                                        <p:attrNameLst>
                                          <p:attrName>ppt_h</p:attrName>
                                        </p:attrNameLst>
                                      </p:cBhvr>
                                      <p:tavLst>
                                        <p:tav tm="0">
                                          <p:val>
                                            <p:strVal val="ppt_h"/>
                                          </p:val>
                                        </p:tav>
                                        <p:tav tm="100000">
                                          <p:val>
                                            <p:strVal val="#ppt_h"/>
                                          </p:val>
                                        </p:tav>
                                      </p:tavLst>
                                    </p:anim>
                                    <p:anim to="" calcmode="lin" valueType="num">
                                      <p:cBhvr>
                                        <p:cTn id="10" dur="500" fill="hold">
                                          <p:stCondLst>
                                            <p:cond delay="0"/>
                                          </p:stCondLst>
                                        </p:cTn>
                                        <p:tgtEl>
                                          <p:spTgt spid="11"/>
                                        </p:tgtEl>
                                        <p:attrNameLst>
                                          <p:attrName>ppt_w</p:attrName>
                                        </p:attrNameLst>
                                      </p:cBhvr>
                                      <p:tavLst>
                                        <p:tav tm="0">
                                          <p:val>
                                            <p:strVal val="ppt_w"/>
                                          </p:val>
                                        </p:tav>
                                        <p:tav tm="100000">
                                          <p:val>
                                            <p:strVal val="#ppt_w"/>
                                          </p:val>
                                        </p:tav>
                                      </p:tavLst>
                                    </p:anim>
                                  </p:childTnLst>
                                </p:cTn>
                              </p:par>
                              <p:par>
                                <p:cTn id="11" presetID="6" presetClass="emph" presetSubtype="0" fill="hold" grpId="0" nodeType="withEffect">
                                  <p:stCondLst>
                                    <p:cond delay="0"/>
                                  </p:stCondLst>
                                  <p:childTnLst>
                                    <p:anim to="" calcmode="lin" valueType="num">
                                      <p:cBhvr>
                                        <p:cTn id="12" dur="500" fill="hold">
                                          <p:stCondLst>
                                            <p:cond delay="0"/>
                                          </p:stCondLst>
                                        </p:cTn>
                                        <p:tgtEl>
                                          <p:spTgt spid="12"/>
                                        </p:tgtEl>
                                        <p:attrNameLst>
                                          <p:attrName>ppt_h</p:attrName>
                                        </p:attrNameLst>
                                      </p:cBhvr>
                                      <p:tavLst>
                                        <p:tav tm="0">
                                          <p:val>
                                            <p:strVal val="ppt_h"/>
                                          </p:val>
                                        </p:tav>
                                        <p:tav tm="100000">
                                          <p:val>
                                            <p:strVal val="#ppt_h"/>
                                          </p:val>
                                        </p:tav>
                                      </p:tavLst>
                                    </p:anim>
                                    <p:anim to="" calcmode="lin" valueType="num">
                                      <p:cBhvr>
                                        <p:cTn id="13" dur="500" fill="hold">
                                          <p:stCondLst>
                                            <p:cond delay="0"/>
                                          </p:stCondLst>
                                        </p:cTn>
                                        <p:tgtEl>
                                          <p:spTgt spid="12"/>
                                        </p:tgtEl>
                                        <p:attrNameLst>
                                          <p:attrName>ppt_w</p:attrName>
                                        </p:attrNameLst>
                                      </p:cBhvr>
                                      <p:tavLst>
                                        <p:tav tm="0">
                                          <p:val>
                                            <p:strVal val="ppt_w"/>
                                          </p:val>
                                        </p:tav>
                                        <p:tav tm="100000">
                                          <p:val>
                                            <p:strVal val="#ppt_w"/>
                                          </p:val>
                                        </p:tav>
                                      </p:tavLst>
                                    </p:anim>
                                  </p:childTnLst>
                                </p:cTn>
                              </p:par>
                              <p:par>
                                <p:cTn id="14" presetID="6" presetClass="emph" presetSubtype="0" fill="hold" grpId="0" nodeType="withEffect">
                                  <p:stCondLst>
                                    <p:cond delay="0"/>
                                  </p:stCondLst>
                                  <p:childTnLst>
                                    <p:anim to="" calcmode="lin" valueType="num">
                                      <p:cBhvr>
                                        <p:cTn id="15" dur="500" fill="hold">
                                          <p:stCondLst>
                                            <p:cond delay="0"/>
                                          </p:stCondLst>
                                        </p:cTn>
                                        <p:tgtEl>
                                          <p:spTgt spid="19"/>
                                        </p:tgtEl>
                                        <p:attrNameLst>
                                          <p:attrName>ppt_h</p:attrName>
                                        </p:attrNameLst>
                                      </p:cBhvr>
                                      <p:tavLst>
                                        <p:tav tm="0">
                                          <p:val>
                                            <p:strVal val="ppt_h"/>
                                          </p:val>
                                        </p:tav>
                                        <p:tav tm="100000">
                                          <p:val>
                                            <p:strVal val="#ppt_h"/>
                                          </p:val>
                                        </p:tav>
                                      </p:tavLst>
                                    </p:anim>
                                    <p:anim to="" calcmode="lin" valueType="num">
                                      <p:cBhvr>
                                        <p:cTn id="16" dur="500" fill="hold">
                                          <p:stCondLst>
                                            <p:cond delay="0"/>
                                          </p:stCondLst>
                                        </p:cTn>
                                        <p:tgtEl>
                                          <p:spTgt spid="19"/>
                                        </p:tgtEl>
                                        <p:attrNameLst>
                                          <p:attrName>ppt_w</p:attrName>
                                        </p:attrNameLst>
                                      </p:cBhvr>
                                      <p:tavLst>
                                        <p:tav tm="0">
                                          <p:val>
                                            <p:strVal val="ppt_w"/>
                                          </p:val>
                                        </p:tav>
                                        <p:tav tm="100000">
                                          <p:val>
                                            <p:strVal val="#ppt_w"/>
                                          </p:val>
                                        </p:tav>
                                      </p:tavLst>
                                    </p:anim>
                                  </p:childTnLst>
                                </p:cTn>
                              </p:par>
                              <p:par>
                                <p:cTn id="17" presetID="6" presetClass="emph" presetSubtype="0" fill="hold" grpId="0" nodeType="withEffect">
                                  <p:stCondLst>
                                    <p:cond delay="0"/>
                                  </p:stCondLst>
                                  <p:childTnLst>
                                    <p:anim to="" calcmode="lin" valueType="num">
                                      <p:cBhvr>
                                        <p:cTn id="18"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19" dur="500" fill="hold">
                                          <p:stCondLst>
                                            <p:cond delay="0"/>
                                          </p:stCondLst>
                                        </p:cTn>
                                        <p:tgtEl>
                                          <p:spTgt spid="2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6" presetClass="emph" presetSubtype="0" fill="hold" grpId="0" nodeType="clickEffect">
                                  <p:stCondLst>
                                    <p:cond delay="0"/>
                                  </p:stCondLst>
                                  <p:childTnLst>
                                    <p:anim to="" calcmode="lin" valueType="num">
                                      <p:cBhvr>
                                        <p:cTn id="24" dur="500" fill="hold">
                                          <p:stCondLst>
                                            <p:cond delay="0"/>
                                          </p:stCondLst>
                                        </p:cTn>
                                        <p:tgtEl>
                                          <p:spTgt spid="2"/>
                                        </p:tgtEl>
                                        <p:attrNameLst>
                                          <p:attrName>ppt_h</p:attrName>
                                        </p:attrNameLst>
                                      </p:cBhvr>
                                      <p:tavLst>
                                        <p:tav tm="0">
                                          <p:val>
                                            <p:strVal val="ppt_h"/>
                                          </p:val>
                                        </p:tav>
                                        <p:tav tm="100000">
                                          <p:val>
                                            <p:strVal val="#ppt_h"/>
                                          </p:val>
                                        </p:tav>
                                      </p:tavLst>
                                    </p:anim>
                                    <p:anim to="" calcmode="lin" valueType="num">
                                      <p:cBhvr>
                                        <p:cTn id="25" dur="500" fill="hold">
                                          <p:stCondLst>
                                            <p:cond delay="0"/>
                                          </p:stCondLst>
                                        </p:cTn>
                                        <p:tgtEl>
                                          <p:spTgt spid="2"/>
                                        </p:tgtEl>
                                        <p:attrNameLst>
                                          <p:attrName>ppt_w</p:attrName>
                                        </p:attrNameLst>
                                      </p:cBhvr>
                                      <p:tavLst>
                                        <p:tav tm="0">
                                          <p:val>
                                            <p:strVal val="ppt_w"/>
                                          </p:val>
                                        </p:tav>
                                        <p:tav tm="100000">
                                          <p:val>
                                            <p:strVal val="#ppt_w"/>
                                          </p:val>
                                        </p:tav>
                                      </p:tavLst>
                                    </p:anim>
                                  </p:childTnLst>
                                </p:cTn>
                              </p:par>
                              <p:par>
                                <p:cTn id="26" presetID="6" presetClass="emph" presetSubtype="0" fill="hold" grpId="1" nodeType="withEffect">
                                  <p:stCondLst>
                                    <p:cond delay="0"/>
                                  </p:stCondLst>
                                  <p:childTnLst>
                                    <p:anim to="" calcmode="lin" valueType="num">
                                      <p:cBhvr>
                                        <p:cTn id="27" dur="500" fill="hold">
                                          <p:stCondLst>
                                            <p:cond delay="0"/>
                                          </p:stCondLst>
                                        </p:cTn>
                                        <p:tgtEl>
                                          <p:spTgt spid="11"/>
                                        </p:tgtEl>
                                        <p:attrNameLst>
                                          <p:attrName>ppt_h</p:attrName>
                                        </p:attrNameLst>
                                      </p:cBhvr>
                                      <p:tavLst>
                                        <p:tav tm="0">
                                          <p:val>
                                            <p:strVal val="#ppt_h"/>
                                          </p:val>
                                        </p:tav>
                                        <p:tav tm="100000">
                                          <p:val>
                                            <p:strVal val="#ppt_h*1.5"/>
                                          </p:val>
                                        </p:tav>
                                      </p:tavLst>
                                    </p:anim>
                                    <p:anim to="" calcmode="lin" valueType="num">
                                      <p:cBhvr>
                                        <p:cTn id="28" dur="500" fill="hold">
                                          <p:stCondLst>
                                            <p:cond delay="0"/>
                                          </p:stCondLst>
                                        </p:cTn>
                                        <p:tgtEl>
                                          <p:spTgt spid="11"/>
                                        </p:tgtEl>
                                        <p:attrNameLst>
                                          <p:attrName>ppt_w</p:attrName>
                                        </p:attrNameLst>
                                      </p:cBhvr>
                                      <p:tavLst>
                                        <p:tav tm="0">
                                          <p:val>
                                            <p:strVal val="#ppt_w"/>
                                          </p:val>
                                        </p:tav>
                                        <p:tav tm="100000">
                                          <p:val>
                                            <p:strVal val="#ppt_w*1.5"/>
                                          </p:val>
                                        </p:tav>
                                      </p:tavLst>
                                    </p:anim>
                                  </p:childTnLst>
                                </p:cTn>
                              </p:par>
                              <p:par>
                                <p:cTn id="29" presetID="6" presetClass="emph" presetSubtype="0" fill="hold" grpId="0" nodeType="withEffect">
                                  <p:stCondLst>
                                    <p:cond delay="0"/>
                                  </p:stCondLst>
                                  <p:childTnLst>
                                    <p:anim to="" calcmode="lin" valueType="num">
                                      <p:cBhvr>
                                        <p:cTn id="30" dur="500" fill="hold">
                                          <p:stCondLst>
                                            <p:cond delay="0"/>
                                          </p:stCondLst>
                                        </p:cTn>
                                        <p:tgtEl>
                                          <p:spTgt spid="12"/>
                                        </p:tgtEl>
                                        <p:attrNameLst>
                                          <p:attrName>ppt_h</p:attrName>
                                        </p:attrNameLst>
                                      </p:cBhvr>
                                      <p:tavLst>
                                        <p:tav tm="0">
                                          <p:val>
                                            <p:strVal val="ppt_h"/>
                                          </p:val>
                                        </p:tav>
                                        <p:tav tm="100000">
                                          <p:val>
                                            <p:strVal val="#ppt_h"/>
                                          </p:val>
                                        </p:tav>
                                      </p:tavLst>
                                    </p:anim>
                                    <p:anim to="" calcmode="lin" valueType="num">
                                      <p:cBhvr>
                                        <p:cTn id="31" dur="500" fill="hold">
                                          <p:stCondLst>
                                            <p:cond delay="0"/>
                                          </p:stCondLst>
                                        </p:cTn>
                                        <p:tgtEl>
                                          <p:spTgt spid="12"/>
                                        </p:tgtEl>
                                        <p:attrNameLst>
                                          <p:attrName>ppt_w</p:attrName>
                                        </p:attrNameLst>
                                      </p:cBhvr>
                                      <p:tavLst>
                                        <p:tav tm="0">
                                          <p:val>
                                            <p:strVal val="ppt_w"/>
                                          </p:val>
                                        </p:tav>
                                        <p:tav tm="100000">
                                          <p:val>
                                            <p:strVal val="#ppt_w"/>
                                          </p:val>
                                        </p:tav>
                                      </p:tavLst>
                                    </p:anim>
                                  </p:childTnLst>
                                </p:cTn>
                              </p:par>
                              <p:par>
                                <p:cTn id="32" presetID="6" presetClass="emph" presetSubtype="0" fill="hold" grpId="0" nodeType="withEffect">
                                  <p:stCondLst>
                                    <p:cond delay="0"/>
                                  </p:stCondLst>
                                  <p:childTnLst>
                                    <p:anim to="" calcmode="lin" valueType="num">
                                      <p:cBhvr>
                                        <p:cTn id="33" dur="500" fill="hold">
                                          <p:stCondLst>
                                            <p:cond delay="0"/>
                                          </p:stCondLst>
                                        </p:cTn>
                                        <p:tgtEl>
                                          <p:spTgt spid="19"/>
                                        </p:tgtEl>
                                        <p:attrNameLst>
                                          <p:attrName>ppt_h</p:attrName>
                                        </p:attrNameLst>
                                      </p:cBhvr>
                                      <p:tavLst>
                                        <p:tav tm="0">
                                          <p:val>
                                            <p:strVal val="ppt_h"/>
                                          </p:val>
                                        </p:tav>
                                        <p:tav tm="100000">
                                          <p:val>
                                            <p:strVal val="#ppt_h"/>
                                          </p:val>
                                        </p:tav>
                                      </p:tavLst>
                                    </p:anim>
                                    <p:anim to="" calcmode="lin" valueType="num">
                                      <p:cBhvr>
                                        <p:cTn id="34" dur="500" fill="hold">
                                          <p:stCondLst>
                                            <p:cond delay="0"/>
                                          </p:stCondLst>
                                        </p:cTn>
                                        <p:tgtEl>
                                          <p:spTgt spid="19"/>
                                        </p:tgtEl>
                                        <p:attrNameLst>
                                          <p:attrName>ppt_w</p:attrName>
                                        </p:attrNameLst>
                                      </p:cBhvr>
                                      <p:tavLst>
                                        <p:tav tm="0">
                                          <p:val>
                                            <p:strVal val="ppt_w"/>
                                          </p:val>
                                        </p:tav>
                                        <p:tav tm="100000">
                                          <p:val>
                                            <p:strVal val="#ppt_w"/>
                                          </p:val>
                                        </p:tav>
                                      </p:tavLst>
                                    </p:anim>
                                  </p:childTnLst>
                                </p:cTn>
                              </p:par>
                              <p:par>
                                <p:cTn id="35" presetID="6" presetClass="emph" presetSubtype="0" fill="hold" grpId="0" nodeType="withEffect">
                                  <p:stCondLst>
                                    <p:cond delay="0"/>
                                  </p:stCondLst>
                                  <p:childTnLst>
                                    <p:anim to="" calcmode="lin" valueType="num">
                                      <p:cBhvr>
                                        <p:cTn id="36"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37" dur="500" fill="hold">
                                          <p:stCondLst>
                                            <p:cond delay="0"/>
                                          </p:stCondLst>
                                        </p:cTn>
                                        <p:tgtEl>
                                          <p:spTgt spid="2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6" presetClass="emph" presetSubtype="0" fill="hold" grpId="0" nodeType="clickEffect">
                                  <p:stCondLst>
                                    <p:cond delay="0"/>
                                  </p:stCondLst>
                                  <p:childTnLst>
                                    <p:anim to="" calcmode="lin" valueType="num">
                                      <p:cBhvr>
                                        <p:cTn id="42" dur="500" fill="hold">
                                          <p:stCondLst>
                                            <p:cond delay="0"/>
                                          </p:stCondLst>
                                        </p:cTn>
                                        <p:tgtEl>
                                          <p:spTgt spid="2"/>
                                        </p:tgtEl>
                                        <p:attrNameLst>
                                          <p:attrName>ppt_h</p:attrName>
                                        </p:attrNameLst>
                                      </p:cBhvr>
                                      <p:tavLst>
                                        <p:tav tm="0">
                                          <p:val>
                                            <p:strVal val="ppt_h"/>
                                          </p:val>
                                        </p:tav>
                                        <p:tav tm="100000">
                                          <p:val>
                                            <p:strVal val="#ppt_h"/>
                                          </p:val>
                                        </p:tav>
                                      </p:tavLst>
                                    </p:anim>
                                    <p:anim to="" calcmode="lin" valueType="num">
                                      <p:cBhvr>
                                        <p:cTn id="43" dur="500" fill="hold">
                                          <p:stCondLst>
                                            <p:cond delay="0"/>
                                          </p:stCondLst>
                                        </p:cTn>
                                        <p:tgtEl>
                                          <p:spTgt spid="2"/>
                                        </p:tgtEl>
                                        <p:attrNameLst>
                                          <p:attrName>ppt_w</p:attrName>
                                        </p:attrNameLst>
                                      </p:cBhvr>
                                      <p:tavLst>
                                        <p:tav tm="0">
                                          <p:val>
                                            <p:strVal val="ppt_w"/>
                                          </p:val>
                                        </p:tav>
                                        <p:tav tm="100000">
                                          <p:val>
                                            <p:strVal val="#ppt_w"/>
                                          </p:val>
                                        </p:tav>
                                      </p:tavLst>
                                    </p:anim>
                                  </p:childTnLst>
                                </p:cTn>
                              </p:par>
                              <p:par>
                                <p:cTn id="44" presetID="6" presetClass="emph" presetSubtype="0" fill="hold" grpId="0" nodeType="withEffect">
                                  <p:stCondLst>
                                    <p:cond delay="0"/>
                                  </p:stCondLst>
                                  <p:childTnLst>
                                    <p:anim to="" calcmode="lin" valueType="num">
                                      <p:cBhvr>
                                        <p:cTn id="45" dur="500" fill="hold">
                                          <p:stCondLst>
                                            <p:cond delay="0"/>
                                          </p:stCondLst>
                                        </p:cTn>
                                        <p:tgtEl>
                                          <p:spTgt spid="11"/>
                                        </p:tgtEl>
                                        <p:attrNameLst>
                                          <p:attrName>ppt_h</p:attrName>
                                        </p:attrNameLst>
                                      </p:cBhvr>
                                      <p:tavLst>
                                        <p:tav tm="0">
                                          <p:val>
                                            <p:strVal val="ppt_h"/>
                                          </p:val>
                                        </p:tav>
                                        <p:tav tm="100000">
                                          <p:val>
                                            <p:strVal val="#ppt_h"/>
                                          </p:val>
                                        </p:tav>
                                      </p:tavLst>
                                    </p:anim>
                                    <p:anim to="" calcmode="lin" valueType="num">
                                      <p:cBhvr>
                                        <p:cTn id="46" dur="500" fill="hold">
                                          <p:stCondLst>
                                            <p:cond delay="0"/>
                                          </p:stCondLst>
                                        </p:cTn>
                                        <p:tgtEl>
                                          <p:spTgt spid="11"/>
                                        </p:tgtEl>
                                        <p:attrNameLst>
                                          <p:attrName>ppt_w</p:attrName>
                                        </p:attrNameLst>
                                      </p:cBhvr>
                                      <p:tavLst>
                                        <p:tav tm="0">
                                          <p:val>
                                            <p:strVal val="ppt_w"/>
                                          </p:val>
                                        </p:tav>
                                        <p:tav tm="100000">
                                          <p:val>
                                            <p:strVal val="#ppt_w"/>
                                          </p:val>
                                        </p:tav>
                                      </p:tavLst>
                                    </p:anim>
                                  </p:childTnLst>
                                </p:cTn>
                              </p:par>
                              <p:par>
                                <p:cTn id="47" presetID="6" presetClass="emph" presetSubtype="0" fill="hold" grpId="1" nodeType="withEffect">
                                  <p:stCondLst>
                                    <p:cond delay="0"/>
                                  </p:stCondLst>
                                  <p:childTnLst>
                                    <p:anim to="" calcmode="lin" valueType="num">
                                      <p:cBhvr>
                                        <p:cTn id="48" dur="500" fill="hold">
                                          <p:stCondLst>
                                            <p:cond delay="0"/>
                                          </p:stCondLst>
                                        </p:cTn>
                                        <p:tgtEl>
                                          <p:spTgt spid="12"/>
                                        </p:tgtEl>
                                        <p:attrNameLst>
                                          <p:attrName>ppt_h</p:attrName>
                                        </p:attrNameLst>
                                      </p:cBhvr>
                                      <p:tavLst>
                                        <p:tav tm="0">
                                          <p:val>
                                            <p:strVal val="#ppt_h"/>
                                          </p:val>
                                        </p:tav>
                                        <p:tav tm="100000">
                                          <p:val>
                                            <p:strVal val="#ppt_h*1.5"/>
                                          </p:val>
                                        </p:tav>
                                      </p:tavLst>
                                    </p:anim>
                                    <p:anim to="" calcmode="lin" valueType="num">
                                      <p:cBhvr>
                                        <p:cTn id="49" dur="500" fill="hold">
                                          <p:stCondLst>
                                            <p:cond delay="0"/>
                                          </p:stCondLst>
                                        </p:cTn>
                                        <p:tgtEl>
                                          <p:spTgt spid="12"/>
                                        </p:tgtEl>
                                        <p:attrNameLst>
                                          <p:attrName>ppt_w</p:attrName>
                                        </p:attrNameLst>
                                      </p:cBhvr>
                                      <p:tavLst>
                                        <p:tav tm="0">
                                          <p:val>
                                            <p:strVal val="#ppt_w"/>
                                          </p:val>
                                        </p:tav>
                                        <p:tav tm="100000">
                                          <p:val>
                                            <p:strVal val="#ppt_w*1.5"/>
                                          </p:val>
                                        </p:tav>
                                      </p:tavLst>
                                    </p:anim>
                                  </p:childTnLst>
                                </p:cTn>
                              </p:par>
                              <p:par>
                                <p:cTn id="50" presetID="6" presetClass="emph" presetSubtype="0" fill="hold" grpId="0" nodeType="withEffect">
                                  <p:stCondLst>
                                    <p:cond delay="0"/>
                                  </p:stCondLst>
                                  <p:childTnLst>
                                    <p:anim to="" calcmode="lin" valueType="num">
                                      <p:cBhvr>
                                        <p:cTn id="51" dur="500" fill="hold">
                                          <p:stCondLst>
                                            <p:cond delay="0"/>
                                          </p:stCondLst>
                                        </p:cTn>
                                        <p:tgtEl>
                                          <p:spTgt spid="19"/>
                                        </p:tgtEl>
                                        <p:attrNameLst>
                                          <p:attrName>ppt_h</p:attrName>
                                        </p:attrNameLst>
                                      </p:cBhvr>
                                      <p:tavLst>
                                        <p:tav tm="0">
                                          <p:val>
                                            <p:strVal val="ppt_h"/>
                                          </p:val>
                                        </p:tav>
                                        <p:tav tm="100000">
                                          <p:val>
                                            <p:strVal val="#ppt_h"/>
                                          </p:val>
                                        </p:tav>
                                      </p:tavLst>
                                    </p:anim>
                                    <p:anim to="" calcmode="lin" valueType="num">
                                      <p:cBhvr>
                                        <p:cTn id="52" dur="500" fill="hold">
                                          <p:stCondLst>
                                            <p:cond delay="0"/>
                                          </p:stCondLst>
                                        </p:cTn>
                                        <p:tgtEl>
                                          <p:spTgt spid="19"/>
                                        </p:tgtEl>
                                        <p:attrNameLst>
                                          <p:attrName>ppt_w</p:attrName>
                                        </p:attrNameLst>
                                      </p:cBhvr>
                                      <p:tavLst>
                                        <p:tav tm="0">
                                          <p:val>
                                            <p:strVal val="ppt_w"/>
                                          </p:val>
                                        </p:tav>
                                        <p:tav tm="100000">
                                          <p:val>
                                            <p:strVal val="#ppt_w"/>
                                          </p:val>
                                        </p:tav>
                                      </p:tavLst>
                                    </p:anim>
                                  </p:childTnLst>
                                </p:cTn>
                              </p:par>
                              <p:par>
                                <p:cTn id="53" presetID="6" presetClass="emph" presetSubtype="0" fill="hold" grpId="0" nodeType="withEffect">
                                  <p:stCondLst>
                                    <p:cond delay="0"/>
                                  </p:stCondLst>
                                  <p:childTnLst>
                                    <p:anim to="" calcmode="lin" valueType="num">
                                      <p:cBhvr>
                                        <p:cTn id="54"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55" dur="500" fill="hold">
                                          <p:stCondLst>
                                            <p:cond delay="0"/>
                                          </p:stCondLst>
                                        </p:cTn>
                                        <p:tgtEl>
                                          <p:spTgt spid="2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6" presetClass="emph" presetSubtype="0" fill="hold" grpId="0" nodeType="clickEffect">
                                  <p:stCondLst>
                                    <p:cond delay="0"/>
                                  </p:stCondLst>
                                  <p:childTnLst>
                                    <p:anim to="" calcmode="lin" valueType="num">
                                      <p:cBhvr>
                                        <p:cTn id="60" dur="500" fill="hold">
                                          <p:stCondLst>
                                            <p:cond delay="0"/>
                                          </p:stCondLst>
                                        </p:cTn>
                                        <p:tgtEl>
                                          <p:spTgt spid="2"/>
                                        </p:tgtEl>
                                        <p:attrNameLst>
                                          <p:attrName>ppt_h</p:attrName>
                                        </p:attrNameLst>
                                      </p:cBhvr>
                                      <p:tavLst>
                                        <p:tav tm="0">
                                          <p:val>
                                            <p:strVal val="ppt_h"/>
                                          </p:val>
                                        </p:tav>
                                        <p:tav tm="100000">
                                          <p:val>
                                            <p:strVal val="#ppt_h"/>
                                          </p:val>
                                        </p:tav>
                                      </p:tavLst>
                                    </p:anim>
                                    <p:anim to="" calcmode="lin" valueType="num">
                                      <p:cBhvr>
                                        <p:cTn id="61" dur="500" fill="hold">
                                          <p:stCondLst>
                                            <p:cond delay="0"/>
                                          </p:stCondLst>
                                        </p:cTn>
                                        <p:tgtEl>
                                          <p:spTgt spid="2"/>
                                        </p:tgtEl>
                                        <p:attrNameLst>
                                          <p:attrName>ppt_w</p:attrName>
                                        </p:attrNameLst>
                                      </p:cBhvr>
                                      <p:tavLst>
                                        <p:tav tm="0">
                                          <p:val>
                                            <p:strVal val="ppt_w"/>
                                          </p:val>
                                        </p:tav>
                                        <p:tav tm="100000">
                                          <p:val>
                                            <p:strVal val="#ppt_w"/>
                                          </p:val>
                                        </p:tav>
                                      </p:tavLst>
                                    </p:anim>
                                  </p:childTnLst>
                                </p:cTn>
                              </p:par>
                              <p:par>
                                <p:cTn id="62" presetID="6" presetClass="emph" presetSubtype="0" fill="hold" grpId="0" nodeType="withEffect">
                                  <p:stCondLst>
                                    <p:cond delay="0"/>
                                  </p:stCondLst>
                                  <p:childTnLst>
                                    <p:anim to="" calcmode="lin" valueType="num">
                                      <p:cBhvr>
                                        <p:cTn id="63" dur="500" fill="hold">
                                          <p:stCondLst>
                                            <p:cond delay="0"/>
                                          </p:stCondLst>
                                        </p:cTn>
                                        <p:tgtEl>
                                          <p:spTgt spid="11"/>
                                        </p:tgtEl>
                                        <p:attrNameLst>
                                          <p:attrName>ppt_h</p:attrName>
                                        </p:attrNameLst>
                                      </p:cBhvr>
                                      <p:tavLst>
                                        <p:tav tm="0">
                                          <p:val>
                                            <p:strVal val="ppt_h"/>
                                          </p:val>
                                        </p:tav>
                                        <p:tav tm="100000">
                                          <p:val>
                                            <p:strVal val="#ppt_h"/>
                                          </p:val>
                                        </p:tav>
                                      </p:tavLst>
                                    </p:anim>
                                    <p:anim to="" calcmode="lin" valueType="num">
                                      <p:cBhvr>
                                        <p:cTn id="64" dur="500" fill="hold">
                                          <p:stCondLst>
                                            <p:cond delay="0"/>
                                          </p:stCondLst>
                                        </p:cTn>
                                        <p:tgtEl>
                                          <p:spTgt spid="11"/>
                                        </p:tgtEl>
                                        <p:attrNameLst>
                                          <p:attrName>ppt_w</p:attrName>
                                        </p:attrNameLst>
                                      </p:cBhvr>
                                      <p:tavLst>
                                        <p:tav tm="0">
                                          <p:val>
                                            <p:strVal val="ppt_w"/>
                                          </p:val>
                                        </p:tav>
                                        <p:tav tm="100000">
                                          <p:val>
                                            <p:strVal val="#ppt_w"/>
                                          </p:val>
                                        </p:tav>
                                      </p:tavLst>
                                    </p:anim>
                                  </p:childTnLst>
                                </p:cTn>
                              </p:par>
                              <p:par>
                                <p:cTn id="65" presetID="6" presetClass="emph" presetSubtype="0" fill="hold" grpId="0" nodeType="withEffect">
                                  <p:stCondLst>
                                    <p:cond delay="0"/>
                                  </p:stCondLst>
                                  <p:childTnLst>
                                    <p:anim to="" calcmode="lin" valueType="num">
                                      <p:cBhvr>
                                        <p:cTn id="66" dur="500" fill="hold">
                                          <p:stCondLst>
                                            <p:cond delay="0"/>
                                          </p:stCondLst>
                                        </p:cTn>
                                        <p:tgtEl>
                                          <p:spTgt spid="12"/>
                                        </p:tgtEl>
                                        <p:attrNameLst>
                                          <p:attrName>ppt_h</p:attrName>
                                        </p:attrNameLst>
                                      </p:cBhvr>
                                      <p:tavLst>
                                        <p:tav tm="0">
                                          <p:val>
                                            <p:strVal val="ppt_h"/>
                                          </p:val>
                                        </p:tav>
                                        <p:tav tm="100000">
                                          <p:val>
                                            <p:strVal val="#ppt_h"/>
                                          </p:val>
                                        </p:tav>
                                      </p:tavLst>
                                    </p:anim>
                                    <p:anim to="" calcmode="lin" valueType="num">
                                      <p:cBhvr>
                                        <p:cTn id="67" dur="500" fill="hold">
                                          <p:stCondLst>
                                            <p:cond delay="0"/>
                                          </p:stCondLst>
                                        </p:cTn>
                                        <p:tgtEl>
                                          <p:spTgt spid="12"/>
                                        </p:tgtEl>
                                        <p:attrNameLst>
                                          <p:attrName>ppt_w</p:attrName>
                                        </p:attrNameLst>
                                      </p:cBhvr>
                                      <p:tavLst>
                                        <p:tav tm="0">
                                          <p:val>
                                            <p:strVal val="ppt_w"/>
                                          </p:val>
                                        </p:tav>
                                        <p:tav tm="100000">
                                          <p:val>
                                            <p:strVal val="#ppt_w"/>
                                          </p:val>
                                        </p:tav>
                                      </p:tavLst>
                                    </p:anim>
                                  </p:childTnLst>
                                </p:cTn>
                              </p:par>
                              <p:par>
                                <p:cTn id="68" presetID="6" presetClass="emph" presetSubtype="0" fill="hold" grpId="1" nodeType="withEffect">
                                  <p:stCondLst>
                                    <p:cond delay="0"/>
                                  </p:stCondLst>
                                  <p:childTnLst>
                                    <p:anim to="" calcmode="lin" valueType="num">
                                      <p:cBhvr>
                                        <p:cTn id="69" dur="500" fill="hold">
                                          <p:stCondLst>
                                            <p:cond delay="0"/>
                                          </p:stCondLst>
                                        </p:cTn>
                                        <p:tgtEl>
                                          <p:spTgt spid="19"/>
                                        </p:tgtEl>
                                        <p:attrNameLst>
                                          <p:attrName>ppt_h</p:attrName>
                                        </p:attrNameLst>
                                      </p:cBhvr>
                                      <p:tavLst>
                                        <p:tav tm="0">
                                          <p:val>
                                            <p:strVal val="#ppt_h"/>
                                          </p:val>
                                        </p:tav>
                                        <p:tav tm="100000">
                                          <p:val>
                                            <p:strVal val="#ppt_h*1.5"/>
                                          </p:val>
                                        </p:tav>
                                      </p:tavLst>
                                    </p:anim>
                                    <p:anim to="" calcmode="lin" valueType="num">
                                      <p:cBhvr>
                                        <p:cTn id="70" dur="500" fill="hold">
                                          <p:stCondLst>
                                            <p:cond delay="0"/>
                                          </p:stCondLst>
                                        </p:cTn>
                                        <p:tgtEl>
                                          <p:spTgt spid="19"/>
                                        </p:tgtEl>
                                        <p:attrNameLst>
                                          <p:attrName>ppt_w</p:attrName>
                                        </p:attrNameLst>
                                      </p:cBhvr>
                                      <p:tavLst>
                                        <p:tav tm="0">
                                          <p:val>
                                            <p:strVal val="#ppt_w"/>
                                          </p:val>
                                        </p:tav>
                                        <p:tav tm="100000">
                                          <p:val>
                                            <p:strVal val="#ppt_w*1.5"/>
                                          </p:val>
                                        </p:tav>
                                      </p:tavLst>
                                    </p:anim>
                                  </p:childTnLst>
                                </p:cTn>
                              </p:par>
                              <p:par>
                                <p:cTn id="71" presetID="6" presetClass="emph" presetSubtype="0" fill="hold" grpId="0" nodeType="withEffect">
                                  <p:stCondLst>
                                    <p:cond delay="0"/>
                                  </p:stCondLst>
                                  <p:childTnLst>
                                    <p:anim to="" calcmode="lin" valueType="num">
                                      <p:cBhvr>
                                        <p:cTn id="72" dur="500" fill="hold">
                                          <p:stCondLst>
                                            <p:cond delay="0"/>
                                          </p:stCondLst>
                                        </p:cTn>
                                        <p:tgtEl>
                                          <p:spTgt spid="20"/>
                                        </p:tgtEl>
                                        <p:attrNameLst>
                                          <p:attrName>ppt_h</p:attrName>
                                        </p:attrNameLst>
                                      </p:cBhvr>
                                      <p:tavLst>
                                        <p:tav tm="0">
                                          <p:val>
                                            <p:strVal val="ppt_h"/>
                                          </p:val>
                                        </p:tav>
                                        <p:tav tm="100000">
                                          <p:val>
                                            <p:strVal val="#ppt_h"/>
                                          </p:val>
                                        </p:tav>
                                      </p:tavLst>
                                    </p:anim>
                                    <p:anim to="" calcmode="lin" valueType="num">
                                      <p:cBhvr>
                                        <p:cTn id="73" dur="500" fill="hold">
                                          <p:stCondLst>
                                            <p:cond delay="0"/>
                                          </p:stCondLst>
                                        </p:cTn>
                                        <p:tgtEl>
                                          <p:spTgt spid="20"/>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6" presetClass="emph" presetSubtype="0" fill="hold" grpId="0" nodeType="clickEffect">
                                  <p:stCondLst>
                                    <p:cond delay="0"/>
                                  </p:stCondLst>
                                  <p:childTnLst>
                                    <p:anim to="" calcmode="lin" valueType="num">
                                      <p:cBhvr>
                                        <p:cTn id="78" dur="500" fill="hold">
                                          <p:stCondLst>
                                            <p:cond delay="0"/>
                                          </p:stCondLst>
                                        </p:cTn>
                                        <p:tgtEl>
                                          <p:spTgt spid="2"/>
                                        </p:tgtEl>
                                        <p:attrNameLst>
                                          <p:attrName>ppt_h</p:attrName>
                                        </p:attrNameLst>
                                      </p:cBhvr>
                                      <p:tavLst>
                                        <p:tav tm="0">
                                          <p:val>
                                            <p:strVal val="ppt_h"/>
                                          </p:val>
                                        </p:tav>
                                        <p:tav tm="100000">
                                          <p:val>
                                            <p:strVal val="#ppt_h"/>
                                          </p:val>
                                        </p:tav>
                                      </p:tavLst>
                                    </p:anim>
                                    <p:anim to="" calcmode="lin" valueType="num">
                                      <p:cBhvr>
                                        <p:cTn id="79" dur="500" fill="hold">
                                          <p:stCondLst>
                                            <p:cond delay="0"/>
                                          </p:stCondLst>
                                        </p:cTn>
                                        <p:tgtEl>
                                          <p:spTgt spid="2"/>
                                        </p:tgtEl>
                                        <p:attrNameLst>
                                          <p:attrName>ppt_w</p:attrName>
                                        </p:attrNameLst>
                                      </p:cBhvr>
                                      <p:tavLst>
                                        <p:tav tm="0">
                                          <p:val>
                                            <p:strVal val="ppt_w"/>
                                          </p:val>
                                        </p:tav>
                                        <p:tav tm="100000">
                                          <p:val>
                                            <p:strVal val="#ppt_w"/>
                                          </p:val>
                                        </p:tav>
                                      </p:tavLst>
                                    </p:anim>
                                  </p:childTnLst>
                                </p:cTn>
                              </p:par>
                              <p:par>
                                <p:cTn id="80" presetID="6" presetClass="emph" presetSubtype="0" fill="hold" grpId="0" nodeType="withEffect">
                                  <p:stCondLst>
                                    <p:cond delay="0"/>
                                  </p:stCondLst>
                                  <p:childTnLst>
                                    <p:anim to="" calcmode="lin" valueType="num">
                                      <p:cBhvr>
                                        <p:cTn id="81" dur="500" fill="hold">
                                          <p:stCondLst>
                                            <p:cond delay="0"/>
                                          </p:stCondLst>
                                        </p:cTn>
                                        <p:tgtEl>
                                          <p:spTgt spid="11"/>
                                        </p:tgtEl>
                                        <p:attrNameLst>
                                          <p:attrName>ppt_h</p:attrName>
                                        </p:attrNameLst>
                                      </p:cBhvr>
                                      <p:tavLst>
                                        <p:tav tm="0">
                                          <p:val>
                                            <p:strVal val="ppt_h"/>
                                          </p:val>
                                        </p:tav>
                                        <p:tav tm="100000">
                                          <p:val>
                                            <p:strVal val="#ppt_h"/>
                                          </p:val>
                                        </p:tav>
                                      </p:tavLst>
                                    </p:anim>
                                    <p:anim to="" calcmode="lin" valueType="num">
                                      <p:cBhvr>
                                        <p:cTn id="82" dur="500" fill="hold">
                                          <p:stCondLst>
                                            <p:cond delay="0"/>
                                          </p:stCondLst>
                                        </p:cTn>
                                        <p:tgtEl>
                                          <p:spTgt spid="11"/>
                                        </p:tgtEl>
                                        <p:attrNameLst>
                                          <p:attrName>ppt_w</p:attrName>
                                        </p:attrNameLst>
                                      </p:cBhvr>
                                      <p:tavLst>
                                        <p:tav tm="0">
                                          <p:val>
                                            <p:strVal val="ppt_w"/>
                                          </p:val>
                                        </p:tav>
                                        <p:tav tm="100000">
                                          <p:val>
                                            <p:strVal val="#ppt_w"/>
                                          </p:val>
                                        </p:tav>
                                      </p:tavLst>
                                    </p:anim>
                                  </p:childTnLst>
                                </p:cTn>
                              </p:par>
                              <p:par>
                                <p:cTn id="83" presetID="6" presetClass="emph" presetSubtype="0" fill="hold" grpId="0" nodeType="withEffect">
                                  <p:stCondLst>
                                    <p:cond delay="0"/>
                                  </p:stCondLst>
                                  <p:childTnLst>
                                    <p:anim to="" calcmode="lin" valueType="num">
                                      <p:cBhvr>
                                        <p:cTn id="84" dur="500" fill="hold">
                                          <p:stCondLst>
                                            <p:cond delay="0"/>
                                          </p:stCondLst>
                                        </p:cTn>
                                        <p:tgtEl>
                                          <p:spTgt spid="12"/>
                                        </p:tgtEl>
                                        <p:attrNameLst>
                                          <p:attrName>ppt_h</p:attrName>
                                        </p:attrNameLst>
                                      </p:cBhvr>
                                      <p:tavLst>
                                        <p:tav tm="0">
                                          <p:val>
                                            <p:strVal val="ppt_h"/>
                                          </p:val>
                                        </p:tav>
                                        <p:tav tm="100000">
                                          <p:val>
                                            <p:strVal val="#ppt_h"/>
                                          </p:val>
                                        </p:tav>
                                      </p:tavLst>
                                    </p:anim>
                                    <p:anim to="" calcmode="lin" valueType="num">
                                      <p:cBhvr>
                                        <p:cTn id="85" dur="500" fill="hold">
                                          <p:stCondLst>
                                            <p:cond delay="0"/>
                                          </p:stCondLst>
                                        </p:cTn>
                                        <p:tgtEl>
                                          <p:spTgt spid="12"/>
                                        </p:tgtEl>
                                        <p:attrNameLst>
                                          <p:attrName>ppt_w</p:attrName>
                                        </p:attrNameLst>
                                      </p:cBhvr>
                                      <p:tavLst>
                                        <p:tav tm="0">
                                          <p:val>
                                            <p:strVal val="ppt_w"/>
                                          </p:val>
                                        </p:tav>
                                        <p:tav tm="100000">
                                          <p:val>
                                            <p:strVal val="#ppt_w"/>
                                          </p:val>
                                        </p:tav>
                                      </p:tavLst>
                                    </p:anim>
                                  </p:childTnLst>
                                </p:cTn>
                              </p:par>
                              <p:par>
                                <p:cTn id="86" presetID="6" presetClass="emph" presetSubtype="0" fill="hold" grpId="0" nodeType="withEffect">
                                  <p:stCondLst>
                                    <p:cond delay="0"/>
                                  </p:stCondLst>
                                  <p:childTnLst>
                                    <p:anim to="" calcmode="lin" valueType="num">
                                      <p:cBhvr>
                                        <p:cTn id="87" dur="500" fill="hold">
                                          <p:stCondLst>
                                            <p:cond delay="0"/>
                                          </p:stCondLst>
                                        </p:cTn>
                                        <p:tgtEl>
                                          <p:spTgt spid="19"/>
                                        </p:tgtEl>
                                        <p:attrNameLst>
                                          <p:attrName>ppt_h</p:attrName>
                                        </p:attrNameLst>
                                      </p:cBhvr>
                                      <p:tavLst>
                                        <p:tav tm="0">
                                          <p:val>
                                            <p:strVal val="ppt_h"/>
                                          </p:val>
                                        </p:tav>
                                        <p:tav tm="100000">
                                          <p:val>
                                            <p:strVal val="#ppt_h"/>
                                          </p:val>
                                        </p:tav>
                                      </p:tavLst>
                                    </p:anim>
                                    <p:anim to="" calcmode="lin" valueType="num">
                                      <p:cBhvr>
                                        <p:cTn id="88" dur="500" fill="hold">
                                          <p:stCondLst>
                                            <p:cond delay="0"/>
                                          </p:stCondLst>
                                        </p:cTn>
                                        <p:tgtEl>
                                          <p:spTgt spid="19"/>
                                        </p:tgtEl>
                                        <p:attrNameLst>
                                          <p:attrName>ppt_w</p:attrName>
                                        </p:attrNameLst>
                                      </p:cBhvr>
                                      <p:tavLst>
                                        <p:tav tm="0">
                                          <p:val>
                                            <p:strVal val="ppt_w"/>
                                          </p:val>
                                        </p:tav>
                                        <p:tav tm="100000">
                                          <p:val>
                                            <p:strVal val="#ppt_w"/>
                                          </p:val>
                                        </p:tav>
                                      </p:tavLst>
                                    </p:anim>
                                  </p:childTnLst>
                                </p:cTn>
                              </p:par>
                              <p:par>
                                <p:cTn id="89" presetID="6" presetClass="emph" presetSubtype="0" fill="hold" grpId="1" nodeType="withEffect">
                                  <p:stCondLst>
                                    <p:cond delay="0"/>
                                  </p:stCondLst>
                                  <p:childTnLst>
                                    <p:anim to="" calcmode="lin" valueType="num">
                                      <p:cBhvr>
                                        <p:cTn id="90" dur="500" fill="hold">
                                          <p:stCondLst>
                                            <p:cond delay="0"/>
                                          </p:stCondLst>
                                        </p:cTn>
                                        <p:tgtEl>
                                          <p:spTgt spid="20"/>
                                        </p:tgtEl>
                                        <p:attrNameLst>
                                          <p:attrName>ppt_h</p:attrName>
                                        </p:attrNameLst>
                                      </p:cBhvr>
                                      <p:tavLst>
                                        <p:tav tm="0">
                                          <p:val>
                                            <p:strVal val="#ppt_h"/>
                                          </p:val>
                                        </p:tav>
                                        <p:tav tm="100000">
                                          <p:val>
                                            <p:strVal val="#ppt_h*1.5"/>
                                          </p:val>
                                        </p:tav>
                                      </p:tavLst>
                                    </p:anim>
                                    <p:anim to="" calcmode="lin" valueType="num">
                                      <p:cBhvr>
                                        <p:cTn id="91" dur="500" fill="hold">
                                          <p:stCondLst>
                                            <p:cond delay="0"/>
                                          </p:stCondLst>
                                        </p:cTn>
                                        <p:tgtEl>
                                          <p:spTgt spid="20"/>
                                        </p:tgtEl>
                                        <p:attrNameLst>
                                          <p:attrName>ppt_w</p:attrName>
                                        </p:attrNameLst>
                                      </p:cBhvr>
                                      <p:tavLst>
                                        <p:tav tm="0">
                                          <p:val>
                                            <p:strVal val="#ppt_w"/>
                                          </p:val>
                                        </p:tav>
                                        <p:tav tm="100000">
                                          <p:val>
                                            <p:strVal val="#ppt_w*1.5"/>
                                          </p:val>
                                        </p:tav>
                                      </p:tavLst>
                                    </p:anim>
                                  </p:childTnLst>
                                </p:cTn>
                              </p:par>
                            </p:childTnLst>
                          </p:cTn>
                        </p:par>
                      </p:childTnLst>
                    </p:cTn>
                  </p:par>
                </p:childTnLst>
              </p:cTn>
              <p:nextCondLst>
                <p:cond evt="onClick" delay="0">
                  <p:tgtEl>
                    <p:spTgt spid="20"/>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1991" t="9272" b="7281"/>
          <a:stretch>
            <a:fillRect/>
          </a:stretch>
        </p:blipFill>
        <p:spPr>
          <a:xfrm>
            <a:off x="0" y="1"/>
            <a:ext cx="12192000" cy="6857999"/>
          </a:xfrm>
          <a:prstGeom prst="rect">
            <a:avLst/>
          </a:prstGeom>
        </p:spPr>
      </p:pic>
      <p:sp>
        <p:nvSpPr>
          <p:cNvPr id="2" name="矩形 1"/>
          <p:cNvSpPr/>
          <p:nvPr/>
        </p:nvSpPr>
        <p:spPr>
          <a:xfrm>
            <a:off x="0" y="0"/>
            <a:ext cx="12192000" cy="6857999"/>
          </a:xfrm>
          <a:prstGeom prst="rect">
            <a:avLst/>
          </a:prstGeom>
          <a:solidFill>
            <a:srgbClr val="4472C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0" y="2742869"/>
            <a:ext cx="5976254" cy="4120469"/>
            <a:chOff x="0" y="2742869"/>
            <a:chExt cx="5976254" cy="4120469"/>
          </a:xfrm>
        </p:grpSpPr>
        <p:sp>
          <p:nvSpPr>
            <p:cNvPr id="45" name="任意多边形: 形状 44"/>
            <p:cNvSpPr/>
            <p:nvPr/>
          </p:nvSpPr>
          <p:spPr>
            <a:xfrm flipH="1">
              <a:off x="2826" y="2742869"/>
              <a:ext cx="5973428" cy="412046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任意多边形: 形状 45"/>
            <p:cNvSpPr/>
            <p:nvPr/>
          </p:nvSpPr>
          <p:spPr>
            <a:xfrm flipH="1">
              <a:off x="3626" y="3766199"/>
              <a:ext cx="4475921" cy="308748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形状 46"/>
            <p:cNvSpPr/>
            <p:nvPr/>
          </p:nvSpPr>
          <p:spPr>
            <a:xfrm flipH="1">
              <a:off x="0" y="4841203"/>
              <a:ext cx="2911024" cy="2008024"/>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8" name="组合 47"/>
          <p:cNvGrpSpPr/>
          <p:nvPr/>
        </p:nvGrpSpPr>
        <p:grpSpPr>
          <a:xfrm rot="10800000">
            <a:off x="6218572" y="-16315"/>
            <a:ext cx="5976254" cy="4120469"/>
            <a:chOff x="0" y="2742869"/>
            <a:chExt cx="5976254" cy="4120469"/>
          </a:xfrm>
        </p:grpSpPr>
        <p:sp>
          <p:nvSpPr>
            <p:cNvPr id="49" name="任意多边形: 形状 48"/>
            <p:cNvSpPr/>
            <p:nvPr/>
          </p:nvSpPr>
          <p:spPr>
            <a:xfrm flipH="1">
              <a:off x="2826" y="2742869"/>
              <a:ext cx="5973428" cy="412046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任意多边形: 形状 49"/>
            <p:cNvSpPr/>
            <p:nvPr/>
          </p:nvSpPr>
          <p:spPr>
            <a:xfrm flipH="1">
              <a:off x="3626" y="3766199"/>
              <a:ext cx="4475921" cy="3087489"/>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任意多边形: 形状 50"/>
            <p:cNvSpPr/>
            <p:nvPr/>
          </p:nvSpPr>
          <p:spPr>
            <a:xfrm flipH="1">
              <a:off x="0" y="4841203"/>
              <a:ext cx="2911024" cy="2008024"/>
            </a:xfrm>
            <a:custGeom>
              <a:avLst/>
              <a:gdLst>
                <a:gd name="connsiteX0" fmla="*/ 3699424 w 3699424"/>
                <a:gd name="connsiteY0" fmla="*/ 0 h 3585575"/>
                <a:gd name="connsiteX1" fmla="*/ 3699424 w 3699424"/>
                <a:gd name="connsiteY1" fmla="*/ 3585575 h 3585575"/>
                <a:gd name="connsiteX2" fmla="*/ 0 w 3699424"/>
                <a:gd name="connsiteY2" fmla="*/ 3585575 h 3585575"/>
                <a:gd name="connsiteX3" fmla="*/ 179328 w 3699424"/>
                <a:gd name="connsiteY3" fmla="*/ 3528957 h 3585575"/>
                <a:gd name="connsiteX4" fmla="*/ 3509289 w 3699424"/>
                <a:gd name="connsiteY4" fmla="*/ 396650 h 3585575"/>
                <a:gd name="connsiteX5" fmla="*/ 3653964 w 3699424"/>
                <a:gd name="connsiteY5" fmla="*/ 103008 h 358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424" h="3585575">
                  <a:moveTo>
                    <a:pt x="3699424" y="0"/>
                  </a:moveTo>
                  <a:lnTo>
                    <a:pt x="3699424" y="3585575"/>
                  </a:lnTo>
                  <a:lnTo>
                    <a:pt x="0" y="3585575"/>
                  </a:lnTo>
                  <a:lnTo>
                    <a:pt x="179328" y="3528957"/>
                  </a:lnTo>
                  <a:cubicBezTo>
                    <a:pt x="1452915" y="3071249"/>
                    <a:pt x="2699267" y="1957082"/>
                    <a:pt x="3509289" y="396650"/>
                  </a:cubicBezTo>
                  <a:cubicBezTo>
                    <a:pt x="3559916" y="299123"/>
                    <a:pt x="3608136" y="201205"/>
                    <a:pt x="3653964" y="103008"/>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文本框 4"/>
          <p:cNvSpPr txBox="1"/>
          <p:nvPr/>
        </p:nvSpPr>
        <p:spPr>
          <a:xfrm>
            <a:off x="3371215" y="2218690"/>
            <a:ext cx="5913120" cy="1445260"/>
          </a:xfrm>
          <a:prstGeom prst="rect">
            <a:avLst/>
          </a:prstGeom>
          <a:noFill/>
        </p:spPr>
        <p:txBody>
          <a:bodyPr wrap="square" rtlCol="0">
            <a:spAutoFit/>
          </a:bodyPr>
          <a:lstStyle/>
          <a:p>
            <a:pPr algn="ctr"/>
            <a:r>
              <a:rPr lang="zh-CN"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感</a:t>
            </a:r>
            <a:r>
              <a:rPr lang="en-US" altLang="zh-CN"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谢</a:t>
            </a:r>
            <a:r>
              <a:rPr lang="en-US" altLang="zh-CN"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聆</a:t>
            </a:r>
            <a:r>
              <a:rPr lang="en-US" altLang="zh-CN"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8800" b="1" spc="30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听</a:t>
            </a:r>
            <a:endParaRPr kumimoji="0" lang="zh-CN" altLang="en-US" sz="8800" b="1" i="0" u="none" strike="noStrike" kern="1200" cap="none" spc="300" normalizeH="0" noProof="0">
              <a:ln>
                <a:noFill/>
              </a:ln>
              <a:solidFill>
                <a:schemeClr val="bg1"/>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弧形 4"/>
          <p:cNvSpPr/>
          <p:nvPr>
            <p:custDataLst>
              <p:tags r:id="rId1"/>
            </p:custDataLst>
          </p:nvPr>
        </p:nvSpPr>
        <p:spPr>
          <a:xfrm>
            <a:off x="4003675" y="1610360"/>
            <a:ext cx="3773170" cy="4042410"/>
          </a:xfrm>
          <a:prstGeom prst="arc">
            <a:avLst>
              <a:gd name="adj1" fmla="val 16200000"/>
              <a:gd name="adj2" fmla="val 5358630"/>
            </a:avLst>
          </a:prstGeom>
          <a:ln w="38100">
            <a:solidFill>
              <a:srgbClr val="000000">
                <a:lumMod val="60000"/>
                <a:lumOff val="40000"/>
              </a:srgbClr>
            </a:solidFill>
            <a:tailEnd type="stealth" w="lg" len="lg"/>
          </a:ln>
        </p:spPr>
        <p:style>
          <a:lnRef idx="1">
            <a:srgbClr val="1F74AD"/>
          </a:lnRef>
          <a:fillRef idx="0">
            <a:srgbClr val="1F74AD"/>
          </a:fillRef>
          <a:effectRef idx="0">
            <a:srgbClr val="1F74AD"/>
          </a:effectRef>
          <a:fontRef idx="minor">
            <a:srgbClr val="000000"/>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1430" y="2064385"/>
            <a:ext cx="6760845" cy="3135630"/>
            <a:chOff x="18" y="3251"/>
            <a:chExt cx="10647" cy="4938"/>
          </a:xfrm>
        </p:grpSpPr>
        <p:pic>
          <p:nvPicPr>
            <p:cNvPr id="2" name="图片 1"/>
            <p:cNvPicPr>
              <a:picLocks noChangeAspect="1"/>
            </p:cNvPicPr>
            <p:nvPr>
              <p:custDataLst>
                <p:tags r:id="rId2"/>
              </p:custDataLst>
            </p:nvPr>
          </p:nvPicPr>
          <p:blipFill>
            <a:blip r:embed="rId3">
              <a:grayscl/>
              <a:extLst>
                <a:ext uri="{28A0092B-C50C-407E-A947-70E740481C1C}">
                  <a14:useLocalDpi xmlns:a14="http://schemas.microsoft.com/office/drawing/2010/main" val="0"/>
                </a:ext>
              </a:extLst>
            </a:blip>
            <a:stretch>
              <a:fillRect/>
            </a:stretch>
          </p:blipFill>
          <p:spPr>
            <a:xfrm>
              <a:off x="18" y="4246"/>
              <a:ext cx="8074" cy="2947"/>
            </a:xfrm>
            <a:prstGeom prst="rect">
              <a:avLst/>
            </a:prstGeom>
          </p:spPr>
        </p:pic>
        <p:sp>
          <p:nvSpPr>
            <p:cNvPr id="4" name="椭圆 3"/>
            <p:cNvSpPr/>
            <p:nvPr>
              <p:custDataLst>
                <p:tags r:id="rId4"/>
              </p:custDataLst>
            </p:nvPr>
          </p:nvSpPr>
          <p:spPr>
            <a:xfrm>
              <a:off x="5727" y="3251"/>
              <a:ext cx="4939" cy="4939"/>
            </a:xfrm>
            <a:prstGeom prst="ellipse">
              <a:avLst/>
            </a:prstGeom>
            <a:solidFill>
              <a:srgbClr val="4472C4"/>
            </a:solidFill>
            <a:ln w="5715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12" name="文本框 11"/>
            <p:cNvSpPr txBox="1"/>
            <p:nvPr>
              <p:custDataLst>
                <p:tags r:id="rId5"/>
              </p:custDataLst>
            </p:nvPr>
          </p:nvSpPr>
          <p:spPr>
            <a:xfrm>
              <a:off x="6023" y="4280"/>
              <a:ext cx="4347" cy="2669"/>
            </a:xfrm>
            <a:prstGeom prst="rect">
              <a:avLst/>
            </a:prstGeom>
            <a:noFill/>
          </p:spPr>
          <p:txBody>
            <a:bodyPr wrap="square" lIns="90000" tIns="46800" rIns="90000" bIns="0" anchor="ctr" anchorCtr="0">
              <a:noAutofit/>
            </a:bodyPr>
            <a:lstStyle/>
            <a:p>
              <a:pPr algn="ctr">
                <a:lnSpc>
                  <a:spcPct val="200000"/>
                </a:lnSpc>
              </a:pPr>
              <a:r>
                <a:rPr lang="zh-CN" altLang="en-US" sz="2800" b="1" spc="335" dirty="0" smtClean="0">
                  <a:solidFill>
                    <a:schemeClr val="bg1"/>
                  </a:solidFill>
                  <a:latin typeface="微软雅黑" panose="020B0503020204020204" pitchFamily="34" charset="-122"/>
                  <a:ea typeface="微软雅黑" panose="020B0503020204020204" pitchFamily="34" charset="-122"/>
                  <a:sym typeface="+mn-ea"/>
                </a:rPr>
                <a:t>小结</a:t>
              </a:r>
              <a:endParaRPr lang="zh-CN" altLang="en-US" sz="2800" b="1" spc="33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mn-ea"/>
              </a:endParaRPr>
            </a:p>
          </p:txBody>
        </p:sp>
      </p:grpSp>
      <p:grpSp>
        <p:nvGrpSpPr>
          <p:cNvPr id="22" name="组合 21"/>
          <p:cNvGrpSpPr/>
          <p:nvPr/>
        </p:nvGrpSpPr>
        <p:grpSpPr>
          <a:xfrm>
            <a:off x="5965825" y="1731010"/>
            <a:ext cx="5244465" cy="4038600"/>
            <a:chOff x="9395" y="2726"/>
            <a:chExt cx="8259" cy="6360"/>
          </a:xfrm>
        </p:grpSpPr>
        <p:sp>
          <p:nvSpPr>
            <p:cNvPr id="7" name="椭圆 6"/>
            <p:cNvSpPr/>
            <p:nvPr>
              <p:custDataLst>
                <p:tags r:id="rId6"/>
              </p:custDataLst>
            </p:nvPr>
          </p:nvSpPr>
          <p:spPr>
            <a:xfrm>
              <a:off x="9395" y="8018"/>
              <a:ext cx="795" cy="795"/>
            </a:xfrm>
            <a:prstGeom prst="ellipse">
              <a:avLst/>
            </a:prstGeom>
            <a:solidFill>
              <a:srgbClr val="4472C4"/>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8" name="任意多边形 7"/>
            <p:cNvSpPr/>
            <p:nvPr>
              <p:custDataLst>
                <p:tags r:id="rId7"/>
              </p:custDataLst>
            </p:nvPr>
          </p:nvSpPr>
          <p:spPr bwMode="auto">
            <a:xfrm>
              <a:off x="9559" y="8191"/>
              <a:ext cx="466" cy="449"/>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9" name="椭圆 8"/>
            <p:cNvSpPr/>
            <p:nvPr>
              <p:custDataLst>
                <p:tags r:id="rId8"/>
              </p:custDataLst>
            </p:nvPr>
          </p:nvSpPr>
          <p:spPr>
            <a:xfrm>
              <a:off x="10882" y="5323"/>
              <a:ext cx="795" cy="795"/>
            </a:xfrm>
            <a:prstGeom prst="ellipse">
              <a:avLst/>
            </a:prstGeom>
            <a:solidFill>
              <a:srgbClr val="4472C4"/>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bwMode="auto">
            <a:xfrm>
              <a:off x="11046" y="5496"/>
              <a:ext cx="466" cy="449"/>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15" name="椭圆 14"/>
            <p:cNvSpPr/>
            <p:nvPr>
              <p:custDataLst>
                <p:tags r:id="rId10"/>
              </p:custDataLst>
            </p:nvPr>
          </p:nvSpPr>
          <p:spPr>
            <a:xfrm>
              <a:off x="9395" y="2726"/>
              <a:ext cx="795" cy="795"/>
            </a:xfrm>
            <a:prstGeom prst="ellipse">
              <a:avLst/>
            </a:prstGeom>
            <a:solidFill>
              <a:srgbClr val="4472C4"/>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16" name="任意多边形 15"/>
            <p:cNvSpPr/>
            <p:nvPr>
              <p:custDataLst>
                <p:tags r:id="rId11"/>
              </p:custDataLst>
            </p:nvPr>
          </p:nvSpPr>
          <p:spPr bwMode="auto">
            <a:xfrm>
              <a:off x="9559" y="2899"/>
              <a:ext cx="466" cy="449"/>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cxnSp>
          <p:nvCxnSpPr>
            <p:cNvPr id="13" name="直接连接符 12"/>
            <p:cNvCxnSpPr/>
            <p:nvPr>
              <p:custDataLst>
                <p:tags r:id="rId12"/>
              </p:custDataLst>
            </p:nvPr>
          </p:nvCxnSpPr>
          <p:spPr>
            <a:xfrm>
              <a:off x="12828" y="4544"/>
              <a:ext cx="4128" cy="0"/>
            </a:xfrm>
            <a:prstGeom prst="line">
              <a:avLst/>
            </a:prstGeom>
            <a:ln>
              <a:solidFill>
                <a:srgbClr val="000000">
                  <a:lumMod val="40000"/>
                  <a:lumOff val="60000"/>
                </a:srgbClr>
              </a:solidFill>
            </a:ln>
          </p:spPr>
          <p:style>
            <a:lnRef idx="1">
              <a:srgbClr val="1F74AD"/>
            </a:lnRef>
            <a:fillRef idx="0">
              <a:srgbClr val="1F74AD"/>
            </a:fillRef>
            <a:effectRef idx="0">
              <a:srgbClr val="1F74AD"/>
            </a:effectRef>
            <a:fontRef idx="minor">
              <a:srgbClr val="000000"/>
            </a:fontRef>
          </p:style>
        </p:cxnSp>
        <p:sp>
          <p:nvSpPr>
            <p:cNvPr id="46" name="文本框 45"/>
            <p:cNvSpPr txBox="1"/>
            <p:nvPr>
              <p:custDataLst>
                <p:tags r:id="rId13"/>
              </p:custDataLst>
            </p:nvPr>
          </p:nvSpPr>
          <p:spPr>
            <a:xfrm>
              <a:off x="12828" y="3348"/>
              <a:ext cx="4444" cy="992"/>
            </a:xfrm>
            <a:prstGeom prst="rect">
              <a:avLst/>
            </a:prstGeom>
            <a:noFill/>
          </p:spPr>
          <p:txBody>
            <a:bodyPr wrap="square" lIns="90000" tIns="46800" rIns="90000" bIns="0" anchor="b" anchorCtr="0">
              <a:noAutofit/>
            </a:bodyPr>
            <a:lstStyle/>
            <a:p>
              <a:pPr marL="400050" lvl="0" indent="-400050" defTabSz="913765">
                <a:lnSpc>
                  <a:spcPct val="120000"/>
                </a:lnSpc>
                <a:spcBef>
                  <a:spcPct val="0"/>
                </a:spcBef>
                <a:buFont typeface="+mj-lt"/>
                <a:buAutoNum type="romanUcPeriod"/>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全面贯彻“</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零容忍</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”方针</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，实施</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穿透式监管和全链条问责</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400050" indent="-400050" defTabSz="913765">
                <a:lnSpc>
                  <a:spcPct val="120000"/>
                </a:lnSpc>
                <a:spcBef>
                  <a:spcPct val="0"/>
                </a:spcBef>
                <a:buFont typeface="+mj-lt"/>
                <a:buAutoNum type="romanUcPeriod"/>
                <a:defRPr/>
              </a:pPr>
              <a:endParaRPr lang="zh-CN" altLang="en-US" sz="400" spc="3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48" name="文本框 47"/>
            <p:cNvSpPr txBox="1"/>
            <p:nvPr>
              <p:custDataLst>
                <p:tags r:id="rId14"/>
              </p:custDataLst>
            </p:nvPr>
          </p:nvSpPr>
          <p:spPr>
            <a:xfrm>
              <a:off x="12828" y="5326"/>
              <a:ext cx="4826" cy="978"/>
            </a:xfrm>
            <a:prstGeom prst="rect">
              <a:avLst/>
            </a:prstGeom>
            <a:noFill/>
          </p:spPr>
          <p:txBody>
            <a:bodyPr wrap="square" lIns="90000" tIns="46800" rIns="90000" bIns="0" anchor="b" anchorCtr="0">
              <a:noAutofit/>
            </a:bodyPr>
            <a:lstStyle/>
            <a:p>
              <a:pPr marL="400050" indent="-400050" defTabSz="913765">
                <a:lnSpc>
                  <a:spcPct val="120000"/>
                </a:lnSpc>
                <a:spcBef>
                  <a:spcPct val="0"/>
                </a:spcBef>
                <a:buFont typeface="+mj-lt"/>
                <a:buAutoNum type="romanUcPeriod"/>
                <a:defRPr/>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400050" indent="-400050" defTabSz="913765">
                <a:lnSpc>
                  <a:spcPct val="120000"/>
                </a:lnSpc>
                <a:spcBef>
                  <a:spcPct val="0"/>
                </a:spcBef>
                <a:buFont typeface="+mj-lt"/>
                <a:buAutoNum type="romanUcPeriod"/>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坚持有案必查、</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罚必双罚</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、落实经济罚，让违规机构和人员付出沉重代价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 name="文本框 50"/>
            <p:cNvSpPr txBox="1"/>
            <p:nvPr>
              <p:custDataLst>
                <p:tags r:id="rId15"/>
              </p:custDataLst>
            </p:nvPr>
          </p:nvSpPr>
          <p:spPr>
            <a:xfrm>
              <a:off x="12866" y="7780"/>
              <a:ext cx="4203" cy="1306"/>
            </a:xfrm>
            <a:prstGeom prst="rect">
              <a:avLst/>
            </a:prstGeom>
            <a:noFill/>
          </p:spPr>
          <p:txBody>
            <a:bodyPr wrap="square" lIns="90000" tIns="46800" rIns="90000" bIns="0" anchor="b" anchorCtr="0">
              <a:noAutofit/>
            </a:bodyPr>
            <a:lstStyle/>
            <a:p>
              <a:pPr defTabSz="913765">
                <a:lnSpc>
                  <a:spcPct val="150000"/>
                </a:lnSpc>
                <a:spcBef>
                  <a:spcPct val="0"/>
                </a:spcBef>
                <a:defRPr/>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defTabSz="913765">
                <a:lnSpc>
                  <a:spcPct val="150000"/>
                </a:lnSpc>
                <a:spcBef>
                  <a:spcPct val="0"/>
                </a:spcBef>
                <a:defRPr/>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400050" indent="-400050" defTabSz="913765">
                <a:lnSpc>
                  <a:spcPct val="150000"/>
                </a:lnSpc>
                <a:spcBef>
                  <a:spcPct val="0"/>
                </a:spcBef>
                <a:buFont typeface="+mj-lt"/>
                <a:buAutoNum type="romanUcPeriod" startAt="3"/>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严监管倒逼</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证券基金经营机构提升合规风控意识和能力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53" name="直接连接符 52"/>
            <p:cNvCxnSpPr/>
            <p:nvPr>
              <p:custDataLst>
                <p:tags r:id="rId16"/>
              </p:custDataLst>
            </p:nvPr>
          </p:nvCxnSpPr>
          <p:spPr>
            <a:xfrm>
              <a:off x="12866" y="6949"/>
              <a:ext cx="4128" cy="0"/>
            </a:xfrm>
            <a:prstGeom prst="line">
              <a:avLst/>
            </a:prstGeom>
            <a:ln>
              <a:solidFill>
                <a:srgbClr val="000000">
                  <a:lumMod val="40000"/>
                  <a:lumOff val="60000"/>
                </a:srgbClr>
              </a:solidFill>
            </a:ln>
          </p:spPr>
          <p:style>
            <a:lnRef idx="1">
              <a:srgbClr val="1F74AD"/>
            </a:lnRef>
            <a:fillRef idx="0">
              <a:srgbClr val="1F74AD"/>
            </a:fillRef>
            <a:effectRef idx="0">
              <a:srgbClr val="1F74AD"/>
            </a:effectRef>
            <a:fontRef idx="minor">
              <a:srgbClr val="000000"/>
            </a:fontRef>
          </p:style>
        </p:cxnSp>
        <p:cxnSp>
          <p:nvCxnSpPr>
            <p:cNvPr id="3" name="直接连接符 2"/>
            <p:cNvCxnSpPr/>
            <p:nvPr>
              <p:custDataLst>
                <p:tags r:id="rId17"/>
              </p:custDataLst>
            </p:nvPr>
          </p:nvCxnSpPr>
          <p:spPr>
            <a:xfrm>
              <a:off x="12828" y="4544"/>
              <a:ext cx="412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直接连接符 5"/>
            <p:cNvCxnSpPr/>
            <p:nvPr>
              <p:custDataLst>
                <p:tags r:id="rId18"/>
              </p:custDataLst>
            </p:nvPr>
          </p:nvCxnSpPr>
          <p:spPr>
            <a:xfrm>
              <a:off x="12866" y="6949"/>
              <a:ext cx="4128"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11" name="文本框 10"/>
          <p:cNvSpPr txBox="1"/>
          <p:nvPr/>
        </p:nvSpPr>
        <p:spPr>
          <a:xfrm>
            <a:off x="663350" y="359941"/>
            <a:ext cx="722630" cy="521970"/>
          </a:xfrm>
          <a:prstGeom prst="rect">
            <a:avLst/>
          </a:prstGeom>
          <a:noFill/>
        </p:spPr>
        <p:txBody>
          <a:bodyPr wrap="none" rtlCol="0">
            <a:spAutoFit/>
            <a:scene3d>
              <a:camera prst="orthographicFront"/>
              <a:lightRig rig="threePt" dir="t"/>
            </a:scene3d>
            <a:sp3d contourW="12700"/>
          </a:bodyPr>
          <a:lstStyle/>
          <a:p>
            <a:pPr>
              <a:defRPr/>
            </a:pPr>
            <a:r>
              <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1.4</a:t>
            </a:r>
            <a:endParaRPr lang="en-US" altLang="zh-CN" sz="28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37" name="圆角矩形 18"/>
          <p:cNvSpPr/>
          <p:nvPr/>
        </p:nvSpPr>
        <p:spPr>
          <a:xfrm>
            <a:off x="594995" y="863600"/>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22999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01445"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572260" y="863600"/>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文本框 61"/>
          <p:cNvSpPr txBox="1"/>
          <p:nvPr/>
        </p:nvSpPr>
        <p:spPr>
          <a:xfrm>
            <a:off x="1743710" y="360045"/>
            <a:ext cx="6774815" cy="521970"/>
          </a:xfrm>
          <a:prstGeom prst="rect">
            <a:avLst/>
          </a:prstGeom>
          <a:noFill/>
        </p:spPr>
        <p:txBody>
          <a:bodyPr wrap="square" rtlCol="0">
            <a:spAutoFit/>
          </a:bodyPr>
          <a:lstStyle/>
          <a:p>
            <a:pPr marL="0" lvl="1" algn="l">
              <a:buClrTx/>
              <a:buSzTx/>
              <a:buFontTx/>
            </a:pPr>
            <a:r>
              <a:rPr kumimoji="0" lang="zh-CN" altLang="en-US" sz="2800" b="1" i="0" u="none" strike="noStrike" kern="1200" cap="none" spc="150" normalizeH="0" baseline="0" noProof="0" dirty="0" smtClean="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小结</a:t>
            </a:r>
            <a:endParaRPr kumimoji="0" lang="zh-CN" altLang="en-US" sz="2800" b="1" i="0" u="none" strike="noStrike" kern="1200" cap="none" spc="150" normalizeH="0" baseline="0" noProof="0" dirty="0" smtClean="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3"/>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01</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500" fill="hold">
                                          <p:stCondLst>
                                            <p:cond delay="0"/>
                                          </p:stCondLst>
                                        </p:cTn>
                                        <p:tgtEl>
                                          <p:spTgt spid="21"/>
                                        </p:tgtEl>
                                      </p:cBhvr>
                                      <p:from x="0" y="0"/>
                                      <p:to x="100000" y="100000"/>
                                    </p:animScale>
                                    <p:anim to="" calcmode="lin" valueType="num">
                                      <p:cBhvr>
                                        <p:cTn id="8" dur="500" fill="hold">
                                          <p:stCondLst>
                                            <p:cond delay="0"/>
                                          </p:stCondLst>
                                        </p:cTn>
                                        <p:tgtEl>
                                          <p:spTgt spid="21"/>
                                        </p:tgtEl>
                                        <p:attrNameLst>
                                          <p:attrName>ppt_y</p:attrName>
                                        </p:attrNameLst>
                                      </p:cBhvr>
                                      <p:tavLst>
                                        <p:tav tm="0">
                                          <p:val>
                                            <p:strVal val="#ppt_y-0.5"/>
                                          </p:val>
                                        </p:tav>
                                        <p:tav tm="100000">
                                          <p:val>
                                            <p:fltVal val="0.545463"/>
                                          </p:val>
                                        </p:tav>
                                      </p:tavLst>
                                    </p:anim>
                                    <p:animEffect filter="fade">
                                      <p:cBhvr>
                                        <p:cTn id="9" dur="500">
                                          <p:stCondLst>
                                            <p:cond delay="0"/>
                                          </p:stCondLst>
                                        </p:cTn>
                                        <p:tgtEl>
                                          <p:spTgt spid="21"/>
                                        </p:tgtEl>
                                      </p:cBhvr>
                                    </p:animEffect>
                                    <p:anim to="" calcmode="lin" valueType="num">
                                      <p:cBhvr>
                                        <p:cTn id="10" dur="500" fill="hold">
                                          <p:stCondLst>
                                            <p:cond delay="0"/>
                                          </p:stCondLst>
                                        </p:cTn>
                                        <p:tgtEl>
                                          <p:spTgt spid="21"/>
                                        </p:tgtEl>
                                        <p:attrNameLst>
                                          <p:attrName>ppt_x</p:attrName>
                                        </p:attrNameLst>
                                      </p:cBhvr>
                                      <p:tavLst>
                                        <p:tav tm="0">
                                          <p:val>
                                            <p:fltVal val="0.578"/>
                                          </p:val>
                                        </p:tav>
                                        <p:tav tm="100000">
                                          <p:val>
                                            <p:fltVal val="0.460208"/>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Scale>
                                      <p:cBhvr>
                                        <p:cTn id="15" dur="500" fill="hold">
                                          <p:stCondLst>
                                            <p:cond delay="0"/>
                                          </p:stCondLst>
                                        </p:cTn>
                                        <p:tgtEl>
                                          <p:spTgt spid="22"/>
                                        </p:tgtEl>
                                      </p:cBhvr>
                                      <p:from x="0" y="0"/>
                                      <p:to x="100000" y="100000"/>
                                    </p:animScale>
                                    <p:anim to="" calcmode="lin" valueType="num">
                                      <p:cBhvr>
                                        <p:cTn id="16" dur="500" fill="hold">
                                          <p:stCondLst>
                                            <p:cond delay="0"/>
                                          </p:stCondLst>
                                        </p:cTn>
                                        <p:tgtEl>
                                          <p:spTgt spid="22"/>
                                        </p:tgtEl>
                                        <p:attrNameLst>
                                          <p:attrName>ppt_y</p:attrName>
                                        </p:attrNameLst>
                                      </p:cBhvr>
                                      <p:tavLst>
                                        <p:tav tm="0">
                                          <p:val>
                                            <p:strVal val="#ppt_y-0.5"/>
                                          </p:val>
                                        </p:tav>
                                        <p:tav tm="100000">
                                          <p:val>
                                            <p:fltVal val="0.545463"/>
                                          </p:val>
                                        </p:tav>
                                      </p:tavLst>
                                    </p:anim>
                                    <p:animEffect filter="fade">
                                      <p:cBhvr>
                                        <p:cTn id="17" dur="500">
                                          <p:stCondLst>
                                            <p:cond delay="0"/>
                                          </p:stCondLst>
                                        </p:cTn>
                                        <p:tgtEl>
                                          <p:spTgt spid="22"/>
                                        </p:tgtEl>
                                      </p:cBhvr>
                                    </p:animEffect>
                                    <p:anim to="" calcmode="lin" valueType="num">
                                      <p:cBhvr>
                                        <p:cTn id="18" dur="500" fill="hold">
                                          <p:stCondLst>
                                            <p:cond delay="0"/>
                                          </p:stCondLst>
                                        </p:cTn>
                                        <p:tgtEl>
                                          <p:spTgt spid="22"/>
                                        </p:tgtEl>
                                        <p:attrNameLst>
                                          <p:attrName>ppt_x</p:attrName>
                                        </p:attrNameLst>
                                      </p:cBhvr>
                                      <p:tavLst>
                                        <p:tav tm="0">
                                          <p:val>
                                            <p:fltVal val="0.578"/>
                                          </p:val>
                                        </p:tav>
                                        <p:tav tm="100000">
                                          <p:val>
                                            <p:fltVal val="0.70362"/>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1"/>
                                        </p:tgtEl>
                                        <p:attrNameLst>
                                          <p:attrName>ppt_x</p:attrName>
                                        </p:attrNameLst>
                                      </p:cBhvr>
                                      <p:tavLst>
                                        <p:tav tm="0">
                                          <p:val>
                                            <p:strVal val="ppt_x"/>
                                          </p:val>
                                        </p:tav>
                                        <p:tav tm="100000">
                                          <p:val>
                                            <p:fltVal val="0.279401"/>
                                          </p:val>
                                        </p:tav>
                                      </p:tavLst>
                                    </p:anim>
                                    <p:anim calcmode="lin" valueType="num">
                                      <p:cBhvr additive="base">
                                        <p:cTn id="21" dur="500" fill="hold">
                                          <p:stCondLst>
                                            <p:cond delay="0"/>
                                          </p:stCondLst>
                                        </p:cTn>
                                        <p:tgtEl>
                                          <p:spTgt spid="21"/>
                                        </p:tgtEl>
                                        <p:attrNameLst>
                                          <p:attrName>ppt_y</p:attrName>
                                        </p:attrNameLst>
                                      </p:cBhvr>
                                      <p:tavLst>
                                        <p:tav tm="0">
                                          <p:val>
                                            <p:strVal val="ppt_y"/>
                                          </p:val>
                                        </p:tav>
                                        <p:tav tm="100000">
                                          <p:val>
                                            <p:fltVal val="0.529676"/>
                                          </p:val>
                                        </p:tav>
                                      </p:tavLst>
                                    </p:anim>
                                    <p:anim calcmode="lin" valueType="num">
                                      <p:cBhvr additive="base">
                                        <p:cTn id="22" dur="50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 calcmode="lin" valueType="num">
                                      <p:cBhvr additive="base">
                                        <p:cTn id="27" dur="250" fill="hold">
                                          <p:stCondLst>
                                            <p:cond delay="0"/>
                                          </p:stCondLst>
                                        </p:cTn>
                                        <p:tgtEl>
                                          <p:spTgt spid="22"/>
                                        </p:tgtEl>
                                        <p:attrNameLst>
                                          <p:attrName>ppt_x</p:attrName>
                                        </p:attrNameLst>
                                      </p:cBhvr>
                                      <p:tavLst>
                                        <p:tav tm="0">
                                          <p:val>
                                            <p:strVal val="ppt_x"/>
                                          </p:val>
                                        </p:tav>
                                        <p:tav tm="100000">
                                          <p:val>
                                            <p:fltVal val="0.70362"/>
                                          </p:val>
                                        </p:tav>
                                      </p:tavLst>
                                    </p:anim>
                                    <p:anim calcmode="lin" valueType="num">
                                      <p:cBhvr additive="base">
                                        <p:cTn id="28" dur="250" fill="hold">
                                          <p:stCondLst>
                                            <p:cond delay="0"/>
                                          </p:stCondLst>
                                        </p:cTn>
                                        <p:tgtEl>
                                          <p:spTgt spid="22"/>
                                        </p:tgtEl>
                                        <p:attrNameLst>
                                          <p:attrName>ppt_y</p:attrName>
                                        </p:attrNameLst>
                                      </p:cBhvr>
                                      <p:tavLst>
                                        <p:tav tm="0">
                                          <p:val>
                                            <p:strVal val="ppt_y"/>
                                          </p:val>
                                        </p:tav>
                                        <p:tav tm="100000">
                                          <p:val>
                                            <p:fltVal val="0.545463"/>
                                          </p:val>
                                        </p:tav>
                                      </p:tavLst>
                                    </p:anim>
                                    <p:anim calcmode="lin" valueType="num">
                                      <p:cBhvr additive="base">
                                        <p:cTn id="29" dur="250" fill="hold">
                                          <p:stCondLst>
                                            <p:cond delay="0"/>
                                          </p:stCondLst>
                                        </p:cTn>
                                        <p:tgtEl>
                                          <p:spTgt spid="22"/>
                                        </p:tgtEl>
                                        <p:attrNameLst>
                                          <p:attrName>ppt_w</p:attrName>
                                        </p:attrNameLst>
                                      </p:cBhvr>
                                      <p:tavLst>
                                        <p:tav tm="0">
                                          <p:val>
                                            <p:strVal val="ppt_w"/>
                                          </p:val>
                                        </p:tav>
                                        <p:tav tm="100000">
                                          <p:val>
                                            <p:strVal val="#ppt_w"/>
                                          </p:val>
                                        </p:tav>
                                      </p:tavLst>
                                    </p:anim>
                                    <p:anim calcmode="lin" valueType="num">
                                      <p:cBhvr additive="base">
                                        <p:cTn id="30" dur="250" fill="hold">
                                          <p:stCondLst>
                                            <p:cond delay="0"/>
                                          </p:stCondLst>
                                        </p:cTn>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14547"/>
          <a:stretch>
            <a:fillRect/>
          </a:stretch>
        </p:blipFill>
        <p:spPr>
          <a:xfrm>
            <a:off x="1" y="0"/>
            <a:ext cx="12191999" cy="6858000"/>
          </a:xfrm>
          <a:prstGeom prst="rect">
            <a:avLst/>
          </a:prstGeom>
        </p:spPr>
      </p:pic>
      <p:sp>
        <p:nvSpPr>
          <p:cNvPr id="11" name="任意多边形: 形状 10"/>
          <p:cNvSpPr/>
          <p:nvPr/>
        </p:nvSpPr>
        <p:spPr>
          <a:xfrm>
            <a:off x="-1" y="-2"/>
            <a:ext cx="6665636" cy="6858001"/>
          </a:xfrm>
          <a:custGeom>
            <a:avLst/>
            <a:gdLst>
              <a:gd name="connsiteX0" fmla="*/ 0 w 6665636"/>
              <a:gd name="connsiteY0" fmla="*/ 0 h 6858001"/>
              <a:gd name="connsiteX1" fmla="*/ 5036949 w 6665636"/>
              <a:gd name="connsiteY1" fmla="*/ 0 h 6858001"/>
              <a:gd name="connsiteX2" fmla="*/ 5036949 w 6665636"/>
              <a:gd name="connsiteY2" fmla="*/ 1 h 6858001"/>
              <a:gd name="connsiteX3" fmla="*/ 6212183 w 6665636"/>
              <a:gd name="connsiteY3" fmla="*/ 1 h 6858001"/>
              <a:gd name="connsiteX4" fmla="*/ 6278534 w 6665636"/>
              <a:gd name="connsiteY4" fmla="*/ 182022 h 6858001"/>
              <a:gd name="connsiteX5" fmla="*/ 6577300 w 6665636"/>
              <a:gd name="connsiteY5" fmla="*/ 1427341 h 6858001"/>
              <a:gd name="connsiteX6" fmla="*/ 4847328 w 6665636"/>
              <a:gd name="connsiteY6" fmla="*/ 6854726 h 6858001"/>
              <a:gd name="connsiteX7" fmla="*/ 4842505 w 6665636"/>
              <a:gd name="connsiteY7" fmla="*/ 6858001 h 6858001"/>
              <a:gd name="connsiteX8" fmla="*/ 132547 w 6665636"/>
              <a:gd name="connsiteY8" fmla="*/ 6858001 h 6858001"/>
              <a:gd name="connsiteX9" fmla="*/ 1 w 6665636"/>
              <a:gd name="connsiteY9" fmla="*/ 5991622 h 6858001"/>
              <a:gd name="connsiteX10" fmla="*/ 1 w 6665636"/>
              <a:gd name="connsiteY10" fmla="*/ 4355026 h 6858001"/>
              <a:gd name="connsiteX11" fmla="*/ 0 w 6665636"/>
              <a:gd name="connsiteY11" fmla="*/ 435502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636" h="6858001">
                <a:moveTo>
                  <a:pt x="0" y="0"/>
                </a:moveTo>
                <a:lnTo>
                  <a:pt x="5036949" y="0"/>
                </a:lnTo>
                <a:lnTo>
                  <a:pt x="5036949" y="1"/>
                </a:lnTo>
                <a:lnTo>
                  <a:pt x="6212183" y="1"/>
                </a:lnTo>
                <a:lnTo>
                  <a:pt x="6278534" y="182022"/>
                </a:lnTo>
                <a:cubicBezTo>
                  <a:pt x="6409575" y="576032"/>
                  <a:pt x="6510830" y="992860"/>
                  <a:pt x="6577300" y="1427341"/>
                </a:cubicBezTo>
                <a:cubicBezTo>
                  <a:pt x="6931809" y="3744577"/>
                  <a:pt x="6192015" y="5878436"/>
                  <a:pt x="4847328" y="6854726"/>
                </a:cubicBezTo>
                <a:lnTo>
                  <a:pt x="4842505" y="6858001"/>
                </a:lnTo>
                <a:lnTo>
                  <a:pt x="132547" y="6858001"/>
                </a:lnTo>
                <a:lnTo>
                  <a:pt x="1" y="5991622"/>
                </a:lnTo>
                <a:lnTo>
                  <a:pt x="1" y="4355026"/>
                </a:lnTo>
                <a:lnTo>
                  <a:pt x="0" y="4355026"/>
                </a:lnTo>
                <a:close/>
              </a:path>
            </a:pathLst>
          </a:custGeom>
          <a:solidFill>
            <a:srgbClr val="4472C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7" name="文本框 6"/>
          <p:cNvSpPr txBox="1"/>
          <p:nvPr/>
        </p:nvSpPr>
        <p:spPr>
          <a:xfrm>
            <a:off x="1604674" y="2591302"/>
            <a:ext cx="3187700" cy="1014730"/>
          </a:xfrm>
          <a:prstGeom prst="rect">
            <a:avLst/>
          </a:prstGeom>
          <a:noFill/>
        </p:spPr>
        <p:txBody>
          <a:bodyPr wrap="none" rtlCol="0">
            <a:spAutoFit/>
          </a:bodyPr>
          <a:lstStyle/>
          <a:p>
            <a:pPr algn="ctr"/>
            <a:r>
              <a:rPr lang="en-US" altLang="zh-CN" sz="6000" dirty="0">
                <a:solidFill>
                  <a:srgbClr val="FFFFFF"/>
                </a:solidFill>
                <a:effectLst>
                  <a:outerShdw blurRad="38100" dist="38100" dir="2700000" algn="tl">
                    <a:srgbClr val="000000">
                      <a:alpha val="43137"/>
                    </a:srgbClr>
                  </a:outerShdw>
                </a:effectLst>
                <a:latin typeface="Source Han Sans K Bold" panose="02010600030101010101" pitchFamily="34" charset="-128"/>
                <a:ea typeface="Source Han Sans K Bold" panose="02010600030101010101" pitchFamily="34" charset="-128"/>
              </a:rPr>
              <a:t>PART 02</a:t>
            </a:r>
            <a:endParaRPr lang="zh-CN" altLang="en-US" sz="6000" dirty="0">
              <a:solidFill>
                <a:srgbClr val="FFFFFF"/>
              </a:solidFill>
              <a:effectLst>
                <a:outerShdw blurRad="38100" dist="38100" dir="2700000" algn="tl">
                  <a:srgbClr val="000000">
                    <a:alpha val="43137"/>
                  </a:srgbClr>
                </a:outerShdw>
              </a:effectLst>
              <a:latin typeface="Source Han Sans K Bold" panose="02010600030101010101" pitchFamily="34" charset="-128"/>
              <a:ea typeface="Source Han Sans K Bold" panose="02010600030101010101" pitchFamily="34" charset="-128"/>
            </a:endParaRPr>
          </a:p>
        </p:txBody>
      </p:sp>
      <p:sp>
        <p:nvSpPr>
          <p:cNvPr id="13" name="文本框 12"/>
          <p:cNvSpPr txBox="1"/>
          <p:nvPr/>
        </p:nvSpPr>
        <p:spPr>
          <a:xfrm>
            <a:off x="805815" y="3760470"/>
            <a:ext cx="5272405" cy="645160"/>
          </a:xfrm>
          <a:prstGeom prst="rect">
            <a:avLst/>
          </a:prstGeom>
          <a:noFill/>
        </p:spPr>
        <p:txBody>
          <a:bodyPr wrap="squar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sym typeface="+mn-ea"/>
              </a:rPr>
              <a:t>监管</a:t>
            </a:r>
            <a:r>
              <a:rPr lang="zh-CN" altLang="en-US" sz="3600" b="1" dirty="0">
                <a:solidFill>
                  <a:schemeClr val="bg1"/>
                </a:solidFill>
                <a:latin typeface="微软雅黑" panose="020B0503020204020204" pitchFamily="34" charset="-122"/>
                <a:ea typeface="微软雅黑" panose="020B0503020204020204" pitchFamily="34" charset="-122"/>
                <a:sym typeface="+mn-ea"/>
              </a:rPr>
              <a:t>处罚案例解析</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椭圆 25"/>
          <p:cNvSpPr/>
          <p:nvPr/>
        </p:nvSpPr>
        <p:spPr>
          <a:xfrm>
            <a:off x="413078"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7" name="椭圆 26"/>
          <p:cNvSpPr/>
          <p:nvPr/>
        </p:nvSpPr>
        <p:spPr>
          <a:xfrm>
            <a:off x="697366"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28" name="椭圆 27"/>
          <p:cNvSpPr/>
          <p:nvPr/>
        </p:nvSpPr>
        <p:spPr>
          <a:xfrm>
            <a:off x="981653" y="442053"/>
            <a:ext cx="108243" cy="108243"/>
          </a:xfrm>
          <a:prstGeom prst="ellipse">
            <a:avLst/>
          </a:prstGeom>
          <a:solidFill>
            <a:schemeClr val="bg1">
              <a:alpha val="7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Light" panose="020F0302020204030204"/>
              <a:ea typeface="微软雅黑" panose="020B0503020204020204" pitchFamily="34" charset="-122"/>
              <a:cs typeface="+mn-cs"/>
            </a:endParaRPr>
          </a:p>
        </p:txBody>
      </p:sp>
      <p:grpSp>
        <p:nvGrpSpPr>
          <p:cNvPr id="34" name="组合 33"/>
          <p:cNvGrpSpPr/>
          <p:nvPr/>
        </p:nvGrpSpPr>
        <p:grpSpPr>
          <a:xfrm>
            <a:off x="2837398" y="1718697"/>
            <a:ext cx="722249" cy="718447"/>
            <a:chOff x="1229785" y="1754718"/>
            <a:chExt cx="402167" cy="400050"/>
          </a:xfrm>
          <a:solidFill>
            <a:schemeClr val="bg1"/>
          </a:solidFill>
          <a:effectLst>
            <a:outerShdw blurRad="63500" sx="102000" sy="102000" algn="ctr" rotWithShape="0">
              <a:prstClr val="black">
                <a:alpha val="40000"/>
              </a:prstClr>
            </a:outerShdw>
          </a:effectLst>
        </p:grpSpPr>
        <p:sp>
          <p:nvSpPr>
            <p:cNvPr id="29" name="Freeform 5"/>
            <p:cNvSpPr/>
            <p:nvPr/>
          </p:nvSpPr>
          <p:spPr>
            <a:xfrm>
              <a:off x="1229785" y="1754718"/>
              <a:ext cx="402167" cy="400049"/>
            </a:xfrm>
            <a:custGeom>
              <a:avLst/>
              <a:gdLst/>
              <a:ahLst/>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l="0" t="0" r="0" b="0"/>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defTabSz="914400" eaLnBrk="0" fontAlgn="base" hangingPunct="0">
                <a:spcBef>
                  <a:spcPct val="0"/>
                </a:spcBef>
                <a:spcAft>
                  <a:spcPct val="0"/>
                </a:spcAft>
              </a:pPr>
              <a:endParaRPr lang="zh-CN" altLang="en-US" sz="1735">
                <a:solidFill>
                  <a:srgbClr val="000000"/>
                </a:solidFill>
                <a:latin typeface="Lao UI" panose="020B0502040204020203" pitchFamily="34" charset="0"/>
                <a:ea typeface="微软雅黑" panose="020B0503020204020204" pitchFamily="34" charset="-122"/>
              </a:endParaRPr>
            </a:p>
          </p:txBody>
        </p:sp>
        <p:sp>
          <p:nvSpPr>
            <p:cNvPr id="30" name="Rectangle 6"/>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1" name="Rectangle 7"/>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2" name="Rectangle 8"/>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sp>
          <p:nvSpPr>
            <p:cNvPr id="33" name="Rectangle 9"/>
            <p:cNvSpPr/>
            <p:nvPr/>
          </p:nvSpPr>
          <p:spPr>
            <a:xfrm>
              <a:off x="1394885" y="2006601"/>
              <a:ext cx="71967" cy="148167"/>
            </a:xfrm>
            <a:prstGeom prst="rect">
              <a:avLst/>
            </a:prstGeom>
            <a:grpFill/>
            <a:ln w="9525">
              <a:noFill/>
            </a:ln>
          </p:spPr>
          <p:txBody>
            <a:bodyPr/>
            <a:lstStyle/>
            <a:p>
              <a:pPr defTabSz="914400" fontAlgn="base">
                <a:spcBef>
                  <a:spcPct val="0"/>
                </a:spcBef>
                <a:spcAft>
                  <a:spcPct val="0"/>
                </a:spcAft>
              </a:pPr>
              <a:endParaRPr lang="zh-CN" altLang="en-US" sz="2400" dirty="0">
                <a:solidFill>
                  <a:srgbClr val="000000"/>
                </a:solidFill>
                <a:latin typeface="Lao UI" panose="020B0502040204020203"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1002645" y="332105"/>
            <a:ext cx="929005" cy="223520"/>
          </a:xfrm>
          <a:prstGeom prst="roundRect">
            <a:avLst>
              <a:gd name="adj" fmla="val 50000"/>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12710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58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696065" y="389890"/>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27055" y="332105"/>
            <a:ext cx="224155" cy="224155"/>
          </a:xfrm>
          <a:prstGeom prst="ellipse">
            <a:avLst/>
          </a:prstGeom>
          <a:gradFill>
            <a:gsLst>
              <a:gs pos="4000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708495" y="353558"/>
            <a:ext cx="651140" cy="46166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smtClean="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rPr>
              <a:t>2.1</a:t>
            </a:r>
            <a:endParaRPr lang="en-US" altLang="zh-CN" sz="2400" b="1" dirty="0">
              <a:gradFill>
                <a:gsLst>
                  <a:gs pos="40000">
                    <a:schemeClr val="accent1"/>
                  </a:gs>
                  <a:gs pos="100000">
                    <a:schemeClr val="accent1">
                      <a:alpha val="0"/>
                    </a:schemeClr>
                  </a:gs>
                </a:gsLst>
                <a:lin ang="5400000" scaled="1"/>
              </a:gradFill>
              <a:latin typeface="微软雅黑" panose="020B0503020204020204" pitchFamily="34" charset="-122"/>
              <a:ea typeface="微软雅黑" panose="020B0503020204020204" pitchFamily="34" charset="-122"/>
            </a:endParaRPr>
          </a:p>
        </p:txBody>
      </p:sp>
      <p:sp>
        <p:nvSpPr>
          <p:cNvPr id="37" name="圆角矩形 18"/>
          <p:cNvSpPr/>
          <p:nvPr/>
        </p:nvSpPr>
        <p:spPr>
          <a:xfrm>
            <a:off x="471805" y="809625"/>
            <a:ext cx="542290" cy="80010"/>
          </a:xfrm>
          <a:prstGeom prst="roundRect">
            <a:avLst>
              <a:gd name="adj" fmla="val 50000"/>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1106805" y="80962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278255" y="80962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449070" y="809625"/>
            <a:ext cx="78105" cy="80010"/>
          </a:xfrm>
          <a:prstGeom prst="ellipse">
            <a:avLst/>
          </a:prstGeom>
          <a:gradFill>
            <a:gsLst>
              <a:gs pos="40000">
                <a:schemeClr val="accent1"/>
              </a:gs>
              <a:gs pos="100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p:nvCxnSpPr>
        <p:spPr>
          <a:xfrm>
            <a:off x="0" y="6531429"/>
            <a:ext cx="10262946" cy="0"/>
          </a:xfrm>
          <a:prstGeom prst="line">
            <a:avLst/>
          </a:prstGeom>
          <a:ln w="7620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0506661" y="6262846"/>
            <a:ext cx="1384935" cy="460375"/>
          </a:xfrm>
          <a:prstGeom prst="rect">
            <a:avLst/>
          </a:prstGeom>
          <a:noFill/>
        </p:spPr>
        <p:txBody>
          <a:bodyPr wrap="none" rtlCol="0">
            <a:spAutoFit/>
            <a:scene3d>
              <a:camera prst="orthographicFront"/>
              <a:lightRig rig="threePt" dir="t"/>
            </a:scene3d>
            <a:sp3d contourW="12700"/>
          </a:bodyPr>
          <a:lstStyle/>
          <a:p>
            <a:pPr>
              <a:defRPr/>
            </a:pPr>
            <a:r>
              <a:rPr lang="en-US" altLang="zh-CN"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rPr>
              <a:t>PART 02</a:t>
            </a:r>
            <a:endParaRPr lang="zh-CN" altLang="en-US" sz="2400" b="1" dirty="0">
              <a:gradFill>
                <a:gsLst>
                  <a:gs pos="40000">
                    <a:schemeClr val="accent1"/>
                  </a:gs>
                  <a:gs pos="100000">
                    <a:schemeClr val="accent1">
                      <a:alpha val="0"/>
                    </a:schemeClr>
                  </a:gs>
                </a:gsLst>
                <a:lin ang="5400000" scaled="1"/>
              </a:gradFill>
              <a:latin typeface="Source Han Sans K Bold" panose="02010600030101010101" pitchFamily="34" charset="-128"/>
              <a:ea typeface="Source Han Sans K Bold" panose="02010600030101010101" pitchFamily="34" charset="-128"/>
            </a:endParaRPr>
          </a:p>
        </p:txBody>
      </p:sp>
      <p:cxnSp>
        <p:nvCxnSpPr>
          <p:cNvPr id="72" name="直接连接符 71"/>
          <p:cNvCxnSpPr/>
          <p:nvPr>
            <p:custDataLst>
              <p:tags r:id="rId1"/>
            </p:custDataLst>
          </p:nvPr>
        </p:nvCxnSpPr>
        <p:spPr>
          <a:xfrm>
            <a:off x="6170278" y="4740341"/>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2" name="文本框 1"/>
          <p:cNvSpPr txBox="1"/>
          <p:nvPr>
            <p:custDataLst>
              <p:tags r:id="rId2"/>
            </p:custDataLst>
          </p:nvPr>
        </p:nvSpPr>
        <p:spPr>
          <a:xfrm>
            <a:off x="7141908" y="361117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产品销售和适当性管理</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custDataLst>
              <p:tags r:id="rId3"/>
            </p:custDataLst>
          </p:nvPr>
        </p:nvSpPr>
        <p:spPr>
          <a:xfrm>
            <a:off x="6168851" y="3480462"/>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0" name="直接连接符 59"/>
          <p:cNvCxnSpPr/>
          <p:nvPr>
            <p:custDataLst>
              <p:tags r:id="rId4"/>
            </p:custDataLst>
          </p:nvPr>
        </p:nvCxnSpPr>
        <p:spPr>
          <a:xfrm>
            <a:off x="1359358" y="4740341"/>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4" name="矩形 3"/>
          <p:cNvSpPr/>
          <p:nvPr>
            <p:custDataLst>
              <p:tags r:id="rId5"/>
            </p:custDataLst>
          </p:nvPr>
        </p:nvSpPr>
        <p:spPr>
          <a:xfrm>
            <a:off x="1357931" y="3480462"/>
            <a:ext cx="821640" cy="821640"/>
          </a:xfrm>
          <a:prstGeom prst="rect">
            <a:avLst/>
          </a:prstGeom>
          <a:solidFill>
            <a:schemeClr val="bg1">
              <a:lumMod val="5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6"/>
            </p:custDataLst>
          </p:nvPr>
        </p:nvSpPr>
        <p:spPr>
          <a:xfrm>
            <a:off x="2437033" y="3675308"/>
            <a:ext cx="3342732" cy="38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分支机构业务管控</a:t>
            </a:r>
            <a:endParaRPr lang="zh-CN" altLang="en-US" sz="1800" b="1" spc="30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直接连接符 70"/>
          <p:cNvCxnSpPr/>
          <p:nvPr>
            <p:custDataLst>
              <p:tags r:id="rId7"/>
            </p:custDataLst>
          </p:nvPr>
        </p:nvCxnSpPr>
        <p:spPr>
          <a:xfrm>
            <a:off x="6170278" y="3094150"/>
            <a:ext cx="4420296" cy="0"/>
          </a:xfrm>
          <a:prstGeom prst="line">
            <a:avLst/>
          </a:prstGeom>
          <a:solidFill>
            <a:schemeClr val="bg2">
              <a:lumMod val="75000"/>
            </a:schemeClr>
          </a:solidFill>
          <a:ln w="12700">
            <a:solidFill>
              <a:srgbClr val="1F74AD"/>
            </a:solidFill>
          </a:ln>
        </p:spPr>
        <p:style>
          <a:lnRef idx="1">
            <a:srgbClr val="1F74AD"/>
          </a:lnRef>
          <a:fillRef idx="0">
            <a:srgbClr val="1F74AD"/>
          </a:fillRef>
          <a:effectRef idx="0">
            <a:srgbClr val="1F74AD"/>
          </a:effectRef>
          <a:fontRef idx="minor">
            <a:srgbClr val="000000"/>
          </a:fontRef>
        </p:style>
      </p:cxnSp>
      <p:sp>
        <p:nvSpPr>
          <p:cNvPr id="32" name="矩形 31"/>
          <p:cNvSpPr/>
          <p:nvPr>
            <p:custDataLst>
              <p:tags r:id="rId8"/>
            </p:custDataLst>
          </p:nvPr>
        </p:nvSpPr>
        <p:spPr>
          <a:xfrm>
            <a:off x="6168851" y="1834271"/>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9"/>
            </p:custDataLst>
          </p:nvPr>
        </p:nvSpPr>
        <p:spPr>
          <a:xfrm>
            <a:off x="7164133" y="2088813"/>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a:solidFill>
                  <a:schemeClr val="bg2">
                    <a:lumMod val="75000"/>
                  </a:schemeClr>
                </a:solidFill>
                <a:cs typeface="+mn-ea"/>
                <a:sym typeface="Arial" panose="020B0604020202020204" pitchFamily="34" charset="0"/>
              </a:rPr>
              <a:t>员工执业行为管理</a:t>
            </a:r>
            <a:endParaRPr lang="zh-CN" altLang="en-US" sz="1800" b="1" spc="300">
              <a:solidFill>
                <a:schemeClr val="bg2">
                  <a:lumMod val="75000"/>
                </a:schemeClr>
              </a:solidFill>
              <a:cs typeface="+mn-ea"/>
              <a:sym typeface="Arial" panose="020B0604020202020204" pitchFamily="34" charset="0"/>
            </a:endParaRPr>
          </a:p>
        </p:txBody>
      </p:sp>
      <p:cxnSp>
        <p:nvCxnSpPr>
          <p:cNvPr id="57" name="直接连接符 56"/>
          <p:cNvCxnSpPr/>
          <p:nvPr>
            <p:custDataLst>
              <p:tags r:id="rId10"/>
            </p:custDataLst>
          </p:nvPr>
        </p:nvCxnSpPr>
        <p:spPr>
          <a:xfrm>
            <a:off x="1359358" y="3094150"/>
            <a:ext cx="4420296" cy="0"/>
          </a:xfrm>
          <a:prstGeom prst="line">
            <a:avLst/>
          </a:prstGeom>
          <a:ln w="12700">
            <a:solidFill>
              <a:srgbClr val="1F74AD"/>
            </a:solidFill>
          </a:ln>
        </p:spPr>
        <p:style>
          <a:lnRef idx="1">
            <a:srgbClr val="1F74AD"/>
          </a:lnRef>
          <a:fillRef idx="0">
            <a:srgbClr val="1F74AD"/>
          </a:fillRef>
          <a:effectRef idx="0">
            <a:srgbClr val="1F74AD"/>
          </a:effectRef>
          <a:fontRef idx="minor">
            <a:srgbClr val="000000"/>
          </a:fontRef>
        </p:style>
      </p:cxnSp>
      <p:sp>
        <p:nvSpPr>
          <p:cNvPr id="63" name="矩形 62"/>
          <p:cNvSpPr/>
          <p:nvPr>
            <p:custDataLst>
              <p:tags r:id="rId11"/>
            </p:custDataLst>
          </p:nvPr>
        </p:nvSpPr>
        <p:spPr>
          <a:xfrm>
            <a:off x="1357931" y="1834271"/>
            <a:ext cx="821640" cy="821640"/>
          </a:xfrm>
          <a:prstGeom prst="rect">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p>
            <a:pPr algn="ctr">
              <a:lnSpc>
                <a:spcPct val="12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2"/>
            </p:custDataLst>
          </p:nvPr>
        </p:nvSpPr>
        <p:spPr>
          <a:xfrm>
            <a:off x="2437130" y="1715135"/>
            <a:ext cx="3342640" cy="92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gn="l">
              <a:lnSpc>
                <a:spcPct val="120000"/>
              </a:lnSpc>
              <a:buClrTx/>
              <a:buSzTx/>
              <a:buFontTx/>
            </a:pPr>
            <a:r>
              <a:rPr lang="zh-CN" altLang="en-US" sz="1800" b="1" spc="300">
                <a:solidFill>
                  <a:srgbClr val="000000">
                    <a:lumMod val="75000"/>
                    <a:lumOff val="25000"/>
                  </a:srgbClr>
                </a:solidFill>
                <a:cs typeface="+mn-ea"/>
                <a:sym typeface="+mn-ea"/>
              </a:rPr>
              <a:t>分支机构内部管理</a:t>
            </a:r>
            <a:endParaRPr lang="zh-CN" altLang="en-US" sz="1800" b="1" spc="300">
              <a:solidFill>
                <a:srgbClr val="000000">
                  <a:lumMod val="75000"/>
                  <a:lumOff val="25000"/>
                </a:srgbClr>
              </a:solidFill>
              <a:ea typeface="微软雅黑" panose="020B0503020204020204" pitchFamily="34" charset="-122"/>
              <a:cs typeface="+mn-ea"/>
              <a:sym typeface="+mn-ea"/>
            </a:endParaRPr>
          </a:p>
        </p:txBody>
      </p:sp>
      <p:sp>
        <p:nvSpPr>
          <p:cNvPr id="30" name="文本框 29"/>
          <p:cNvSpPr txBox="1"/>
          <p:nvPr>
            <p:custDataLst>
              <p:tags r:id="rId13"/>
            </p:custDataLst>
          </p:nvPr>
        </p:nvSpPr>
        <p:spPr>
          <a:xfrm>
            <a:off x="2401633" y="5264984"/>
            <a:ext cx="3342732" cy="388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nchorCtr="0">
            <a:normAutofit/>
          </a:bodyPr>
          <a:lstStyle>
            <a:defPPr>
              <a:defRPr lang="zh-CN"/>
            </a:defPPr>
            <a:lvl1pPr fontAlgn="base">
              <a:spcBef>
                <a:spcPct val="0"/>
              </a:spcBef>
              <a:spcAft>
                <a:spcPct val="0"/>
              </a:spcAft>
              <a:defRPr sz="2000">
                <a:solidFill>
                  <a:srgbClr val="E7E6E6">
                    <a:lumMod val="25000"/>
                  </a:srgb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latin typeface="Calibri" panose="020F0502020204030204" pitchFamily="34" charset="0"/>
                <a:ea typeface="微软雅黑" panose="020B0503020204020204" pitchFamily="34" charset="-122"/>
              </a:defRPr>
            </a:lvl9pPr>
          </a:lstStyle>
          <a:p>
            <a:pPr>
              <a:lnSpc>
                <a:spcPct val="120000"/>
              </a:lnSpc>
            </a:pPr>
            <a:r>
              <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廉洁从业</a:t>
            </a:r>
            <a:endParaRPr lang="zh-CN" altLang="en-US" sz="1800" b="1" spc="300" dirty="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4"/>
            </p:custDataLst>
          </p:nvPr>
        </p:nvSpPr>
        <p:spPr>
          <a:xfrm>
            <a:off x="1358726" y="5126653"/>
            <a:ext cx="821640" cy="821640"/>
          </a:xfrm>
          <a:prstGeom prst="rect">
            <a:avLst/>
          </a:prstGeom>
          <a:solidFill>
            <a:schemeClr val="bg2">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0000" lnSpcReduction="10000"/>
          </a:bodyPr>
          <a:lstStyle>
            <a:defPPr>
              <a:defRPr lang="zh-CN"/>
            </a:defPPr>
            <a:lvl1pPr algn="ctr">
              <a:defRPr sz="4800">
                <a:solidFill>
                  <a:prstClr val="white"/>
                </a:solidFill>
              </a:defRPr>
            </a:lvl1pPr>
            <a:lvl2pPr>
              <a:defRPr>
                <a:solidFill>
                  <a:sysClr val="window" lastClr="FFFFFF"/>
                </a:solidFill>
              </a:defRPr>
            </a:lvl2pPr>
            <a:lvl3pPr>
              <a:defRPr>
                <a:solidFill>
                  <a:sysClr val="window" lastClr="FFFFFF"/>
                </a:solidFill>
              </a:defRPr>
            </a:lvl3pPr>
            <a:lvl4pPr>
              <a:defRPr>
                <a:solidFill>
                  <a:sysClr val="window" lastClr="FFFFFF"/>
                </a:solidFill>
              </a:defRPr>
            </a:lvl4pPr>
            <a:lvl5pPr>
              <a:defRPr>
                <a:solidFill>
                  <a:sysClr val="window" lastClr="FFFFFF"/>
                </a:solidFill>
              </a:defRPr>
            </a:lvl5pPr>
            <a:lvl6pPr>
              <a:defRPr>
                <a:solidFill>
                  <a:sysClr val="window" lastClr="FFFFFF"/>
                </a:solidFill>
              </a:defRPr>
            </a:lvl6pPr>
            <a:lvl7pPr>
              <a:defRPr>
                <a:solidFill>
                  <a:sysClr val="window" lastClr="FFFFFF"/>
                </a:solidFill>
              </a:defRPr>
            </a:lvl7pPr>
            <a:lvl8pPr>
              <a:defRPr>
                <a:solidFill>
                  <a:sysClr val="window" lastClr="FFFFFF"/>
                </a:solidFill>
              </a:defRPr>
            </a:lvl8pPr>
            <a:lvl9pPr>
              <a:defRPr>
                <a:solidFill>
                  <a:sysClr val="window" lastClr="FFFFFF"/>
                </a:solidFill>
              </a:defRPr>
            </a:lvl9pPr>
          </a:lstStyle>
          <a:p>
            <a:pPr>
              <a:lnSpc>
                <a:spcPct val="12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1919605" y="432435"/>
            <a:ext cx="7135495" cy="521970"/>
          </a:xfrm>
          <a:prstGeom prst="rect">
            <a:avLst/>
          </a:prstGeom>
          <a:noFill/>
        </p:spPr>
        <p:txBody>
          <a:bodyPr wrap="square" rtlCol="0">
            <a:spAutoFit/>
          </a:bodyPr>
          <a:lstStyle/>
          <a:p>
            <a:r>
              <a:rPr lang="zh-CN" altLang="en-US" sz="2800" b="1" dirty="0">
                <a:solidFill>
                  <a:srgbClr val="4472C4"/>
                </a:solidFill>
                <a:latin typeface="微软雅黑" panose="020B0503020204020204" pitchFamily="34" charset="-122"/>
                <a:ea typeface="微软雅黑" panose="020B0503020204020204" pitchFamily="34" charset="-122"/>
                <a:sym typeface="+mn-ea"/>
              </a:rPr>
              <a:t>监管处罚案例解析</a:t>
            </a:r>
            <a:endParaRPr lang="zh-CN" altLang="en-US" sz="2800" b="1" dirty="0">
              <a:solidFill>
                <a:srgbClr val="4472C4"/>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MH_OLD_SHAPE_ID" val="10"/>
  <p:tag name="REFSHAPE" val="40357223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8"/>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8"/>
  <p:tag name="KSO_WM_UNIT_USESOURCEFORMAT_APPLY"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40_3*l_h_i*1_2_1"/>
  <p:tag name="KSO_WM_TEMPLATE_CATEGORY" val="diagram"/>
  <p:tag name="KSO_WM_TEMPLATE_INDEX" val="20168940"/>
  <p:tag name="KSO_WM_UNIT_LAYERLEVEL" val="1_1_1"/>
  <p:tag name="KSO_WM_TAG_VERSION" val="1.0"/>
  <p:tag name="KSO_WM_BEAUTIFY_FLAG" val="#wm#"/>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40_3*l_h_i*1_2_2"/>
  <p:tag name="KSO_WM_TEMPLATE_CATEGORY" val="diagram"/>
  <p:tag name="KSO_WM_TEMPLATE_INDEX" val="201689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4*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03.xml><?xml version="1.0" encoding="utf-8"?>
<p:tagLst xmlns:p="http://schemas.openxmlformats.org/presentationml/2006/main">
  <p:tag name="KSO_WM_UNIT_VALUE" val="130*129"/>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169953_4*q_h_x*1_1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4*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4*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9953_4*q_h_i*1_2_2"/>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7.xml><?xml version="1.0" encoding="utf-8"?>
<p:tagLst xmlns:p="http://schemas.openxmlformats.org/presentationml/2006/main">
  <p:tag name="KSO_WM_UNIT_VALUE" val="126*106"/>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169953_4*q_h_x*1_2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69953_4*q_h_i*1_2_1"/>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4*q_h_i*1_4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9"/>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9"/>
  <p:tag name="KSO_WM_UNIT_USESOURCEFORMAT_APPLY" val="1"/>
</p:tagLst>
</file>

<file path=ppt/tags/tag110.xml><?xml version="1.0" encoding="utf-8"?>
<p:tagLst xmlns:p="http://schemas.openxmlformats.org/presentationml/2006/main">
  <p:tag name="KSO_WM_UNIT_VALUE" val="128*89"/>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169953_4*q_h_x*1_4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4*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69953_4*q_h_i*1_3_1"/>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9953_4*q_h_i*1_3_2"/>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UNIT_VALUE" val="130*102"/>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169953_4*q_h_x*1_3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169953_4*q_h_f*1_5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5_1"/>
  <p:tag name="KSO_WM_UNIT_ID" val="diagram20169953_4*q_h_i*1_5_1"/>
  <p:tag name="KSO_WM_TEMPLATE_CATEGORY" val="diagram"/>
  <p:tag name="KSO_WM_TEMPLATE_INDEX" val="20169953"/>
  <p:tag name="KSO_WM_UNIT_LAYERLEVEL" val="1_1_1"/>
  <p:tag name="KSO_WM_TAG_VERSION" val="1.0"/>
  <p:tag name="KSO_WM_BEAUTIFY_FLAG" val="#wm#"/>
  <p:tag name="KSO_WM_UNIT_TEXT_FILL_FORE_SCHEMECOLOR_INDEX" val="9"/>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169953_4*q_h_i*1_5_2"/>
  <p:tag name="KSO_WM_TEMPLATE_CATEGORY" val="diagram"/>
  <p:tag name="KSO_WM_TEMPLATE_INDEX" val="20169953"/>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UNIT_VALUE" val="130*104"/>
  <p:tag name="KSO_WM_UNIT_HIGHLIGHT" val="0"/>
  <p:tag name="KSO_WM_UNIT_COMPATIBLE" val="0"/>
  <p:tag name="KSO_WM_UNIT_DIAGRAM_ISNUMVISUAL" val="0"/>
  <p:tag name="KSO_WM_UNIT_DIAGRAM_ISREFERUNIT" val="0"/>
  <p:tag name="KSO_WM_DIAGRAM_GROUP_CODE" val="q1-1"/>
  <p:tag name="KSO_WM_UNIT_TYPE" val="q_h_x"/>
  <p:tag name="KSO_WM_UNIT_INDEX" val="1_5_1"/>
  <p:tag name="KSO_WM_UNIT_ID" val="diagram20169953_4*q_h_x*1_5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 name="KSO_WM_SLIDE_ANIMATION_ID" val="3167252"/>
  <p:tag name="KSO_WM_SLIDE_ANIMATION_TYPE" val="1_3_2_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0"/>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0"/>
  <p:tag name="KSO_WM_UNIT_USESOURCEFORMAT_APPLY"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40_3*l_h_i*1_2_1"/>
  <p:tag name="KSO_WM_TEMPLATE_CATEGORY" val="diagram"/>
  <p:tag name="KSO_WM_TEMPLATE_INDEX" val="20168940"/>
  <p:tag name="KSO_WM_UNIT_LAYERLEVEL" val="1_1_1"/>
  <p:tag name="KSO_WM_TAG_VERSION" val="1.0"/>
  <p:tag name="KSO_WM_BEAUTIFY_FLAG" val="#wm#"/>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40_3*l_h_i*1_2_2"/>
  <p:tag name="KSO_WM_TEMPLATE_CATEGORY" val="diagram"/>
  <p:tag name="KSO_WM_TEMPLATE_INDEX" val="201689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40_3*l_h_i*1_2_1"/>
  <p:tag name="KSO_WM_TEMPLATE_CATEGORY" val="diagram"/>
  <p:tag name="KSO_WM_TEMPLATE_INDEX" val="20168940"/>
  <p:tag name="KSO_WM_UNIT_LAYERLEVEL" val="1_1_1"/>
  <p:tag name="KSO_WM_TAG_VERSION" val="1.0"/>
  <p:tag name="KSO_WM_BEAUTIFY_FLAG" val="#wm#"/>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40_3*l_h_i*1_2_2"/>
  <p:tag name="KSO_WM_TEMPLATE_CATEGORY" val="diagram"/>
  <p:tag name="KSO_WM_TEMPLATE_INDEX" val="201689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0_3*l_h_i*1_2_2"/>
  <p:tag name="KSO_WM_TEMPLATE_CATEGORY" val="diagram"/>
  <p:tag name="KSO_WM_TEMPLATE_INDEX" val="6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25.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40_3*l_h_f*1_2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40_3*l_h_i*1_2_1"/>
  <p:tag name="KSO_WM_TEMPLATE_CATEGORY" val="diagram"/>
  <p:tag name="KSO_WM_TEMPLATE_INDEX" val="640"/>
  <p:tag name="KSO_WM_UNIT_LAYERLEVEL" val="1_1_1"/>
  <p:tag name="KSO_WM_TAG_VERSION" val="1.0"/>
  <p:tag name="KSO_WM_BEAUTIFY_FLAG" val="#wm#"/>
  <p:tag name="KSO_WM_UNIT_TEXT_FILL_FORE_SCHEMECOLOR_INDEX" val="6"/>
  <p:tag name="KSO_WM_UNIT_TEXT_FILL_TYPE" val="1"/>
</p:tagLst>
</file>

<file path=ppt/tags/tag127.xml><?xml version="1.0" encoding="utf-8"?>
<p:tagLst xmlns:p="http://schemas.openxmlformats.org/presentationml/2006/main">
  <p:tag name="KSO_WM_UNIT_VALUE" val="104*123"/>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640_3*l_h_x*1_2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1"/>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1"/>
  <p:tag name="KSO_WM_UNIT_USESOURCEFORMAT_APPLY"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BEAUTIFY_FLAG" val="#wm#"/>
  <p:tag name="KSO_WM_UNIT_TEXT_FILL_FORE_SCHEMECOLOR_INDEX" val="5"/>
  <p:tag name="KSO_WM_UNIT_TEXT_FILL_TYPE" val="1"/>
</p:tagLst>
</file>

<file path=ppt/tags/tag131.xml><?xml version="1.0" encoding="utf-8"?>
<p:tagLst xmlns:p="http://schemas.openxmlformats.org/presentationml/2006/main">
  <p:tag name="KSO_WM_UNIT_VALUE" val="123*12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0_3*l_h_x*1_1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BEAUTIFY_FLAG" val="#wm#"/>
  <p:tag name="KSO_WM_UNIT_TEXT_FILL_FORE_SCHEMECOLOR_INDEX" val="5"/>
  <p:tag name="KSO_WM_UNIT_TEXT_FILL_TYPE" val="1"/>
</p:tagLst>
</file>

<file path=ppt/tags/tag134.xml><?xml version="1.0" encoding="utf-8"?>
<p:tagLst xmlns:p="http://schemas.openxmlformats.org/presentationml/2006/main">
  <p:tag name="KSO_WM_UNIT_VALUE" val="123*12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0_3*l_h_x*1_1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40_3*l_h_i*1_3_2"/>
  <p:tag name="KSO_WM_TEMPLATE_CATEGORY" val="diagram"/>
  <p:tag name="KSO_WM_TEMPLATE_INDEX" val="64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36.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40_3*l_h_f*1_3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BEAUTIFY_FLAG" val="#wm#"/>
  <p:tag name="KSO_WM_UNIT_TEXT_FILL_FORE_SCHEMECOLOR_INDEX" val="7"/>
  <p:tag name="KSO_WM_UNIT_TEXT_FILL_TYPE" val="1"/>
</p:tagLst>
</file>

<file path=ppt/tags/tag138.xml><?xml version="1.0" encoding="utf-8"?>
<p:tagLst xmlns:p="http://schemas.openxmlformats.org/presentationml/2006/main">
  <p:tag name="KSO_WM_UNIT_VALUE" val="87*12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640_3*l_h_x*1_3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139.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40_3*l_h_f*1_3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2"/>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2"/>
  <p:tag name="KSO_WM_UNIT_USESOURCEFORMAT_APPLY" val="1"/>
</p:tagLst>
</file>

<file path=ppt/tags/tag140.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4*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42.xml><?xml version="1.0" encoding="utf-8"?>
<p:tagLst xmlns:p="http://schemas.openxmlformats.org/presentationml/2006/main">
  <p:tag name="KSO_WM_UNIT_VALUE" val="130*129"/>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169953_4*q_h_x*1_1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4*q_h_i*1_4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44.xml><?xml version="1.0" encoding="utf-8"?>
<p:tagLst xmlns:p="http://schemas.openxmlformats.org/presentationml/2006/main">
  <p:tag name="KSO_WM_UNIT_VALUE" val="128*89"/>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169953_4*q_h_x*1_4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4*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4*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ags/tag147.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48.xml><?xml version="1.0" encoding="utf-8"?>
<p:tagLst xmlns:p="http://schemas.openxmlformats.org/presentationml/2006/main">
  <p:tag name="KSO_WM_SLIDE_ANIMATION_ID" val="3110617"/>
</p:tagLst>
</file>

<file path=ppt/tags/tag14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599_5*l_h_i*1_4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3"/>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3"/>
  <p:tag name="KSO_WM_UNIT_USESOURCEFORMAT_APPLY" val="1"/>
</p:tagLst>
</file>

<file path=ppt/tags/tag150.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0599_5*l_h_a*1_4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15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70599_5*l_h_i*1_4_1"/>
  <p:tag name="KSO_WM_TEMPLATE_CATEGORY" val="diagram"/>
  <p:tag name="KSO_WM_TEMPLATE_INDEX" val="201705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52.xml><?xml version="1.0" encoding="utf-8"?>
<p:tagLst xmlns:p="http://schemas.openxmlformats.org/presentationml/2006/main">
  <p:tag name="KSO_WM_SLIDE_ANIMATION_ID" val="3110617"/>
</p:tagLst>
</file>

<file path=ppt/tags/tag15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599_5*l_h_i*1_3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15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599_5*l_h_i*1_3_1"/>
  <p:tag name="KSO_WM_TEMPLATE_CATEGORY" val="diagram"/>
  <p:tag name="KSO_WM_TEMPLATE_INDEX" val="201705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55.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0599_5*l_h_a*1_3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156.xml><?xml version="1.0" encoding="utf-8"?>
<p:tagLst xmlns:p="http://schemas.openxmlformats.org/presentationml/2006/main">
  <p:tag name="KSO_WM_SLIDE_ANIMATION_ID" val="3110617"/>
</p:tagLst>
</file>

<file path=ppt/tags/tag15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5*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15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5*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59.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599_5*l_h_a*1_2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4"/>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4"/>
  <p:tag name="KSO_WM_UNIT_FILL_FORE_SCHEMECOLOR_INDEX" val="15"/>
  <p:tag name="KSO_WM_UNIT_FILL_TYPE" val="1"/>
  <p:tag name="KSO_WM_UNIT_USESOURCEFORMAT_APPLY" val="1"/>
</p:tagLst>
</file>

<file path=ppt/tags/tag160.xml><?xml version="1.0" encoding="utf-8"?>
<p:tagLst xmlns:p="http://schemas.openxmlformats.org/presentationml/2006/main">
  <p:tag name="KSO_WM_SLIDE_ANIMATION_ID" val="3110617"/>
</p:tagLst>
</file>

<file path=ppt/tags/tag16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5*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16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5*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63.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599_5*l_h_a*1_1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164.xml><?xml version="1.0" encoding="utf-8"?>
<p:tagLst xmlns:p="http://schemas.openxmlformats.org/presentationml/2006/main">
  <p:tag name="KSO_WM_SLIDE_ANIMATION_ID" val="3110617"/>
</p:tagLst>
</file>

<file path=ppt/tags/tag165.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70599_5*l_h_a*1_6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16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170599_5*l_h_i*1_6_1"/>
  <p:tag name="KSO_WM_TEMPLATE_CATEGORY" val="diagram"/>
  <p:tag name="KSO_WM_TEMPLATE_INDEX" val="20170599"/>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167.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68.xml><?xml version="1.0" encoding="utf-8"?>
<p:tagLst xmlns:p="http://schemas.openxmlformats.org/presentationml/2006/main">
  <p:tag name="KSO_WM_UNIT_PLACING_PICTURE_USER_VIEWPORT" val="{&quot;height&quot;:9540,&quot;width&quot;:13980}"/>
</p:tagLst>
</file>

<file path=ppt/tags/tag169.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5"/>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5"/>
  <p:tag name="KSO_WM_UNIT_USESOURCEFORMAT_APPLY"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2*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2*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57_2*l_h_i*1_2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57_2*l_h_i*1_2_2"/>
  <p:tag name="KSO_WM_TEMPLATE_CATEGORY" val="diagram"/>
  <p:tag name="KSO_WM_TEMPLATE_INDEX" val="20170857"/>
  <p:tag name="KSO_WM_UNIT_LAYERLEVEL" val="1_1_1"/>
  <p:tag name="KSO_WM_TAG_VERSION" val="1.0"/>
  <p:tag name="KSO_WM_BEAUTIFY_FLAG" val="#wm#"/>
  <p:tag name="KSO_WM_UNIT_FILL_FORE_SCHEMECOLOR_INDEX" val="6"/>
  <p:tag name="KSO_WM_UNIT_FILL_TYPE" val="1"/>
</p:tagLst>
</file>

<file path=ppt/tags/tag17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857_2*l_h_a*1_1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 val="14"/>
  <p:tag name="KSO_WM_UNIT_TEXT_FILL_TYPE" val="1"/>
</p:tagLst>
</file>

<file path=ppt/tags/tag175.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2*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7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857_2*l_h_a*1_2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 val="14"/>
  <p:tag name="KSO_WM_UNIT_TEXT_FILL_TYPE" val="1"/>
</p:tagLst>
</file>

<file path=ppt/tags/tag177.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57_2*l_h_f*1_2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78.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79.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6"/>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6"/>
  <p:tag name="KSO_WM_UNIT_USESOURCEFORMAT_APPLY"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2*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2*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57_2*l_h_i*1_2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57_2*l_h_i*1_2_2"/>
  <p:tag name="KSO_WM_TEMPLATE_CATEGORY" val="diagram"/>
  <p:tag name="KSO_WM_TEMPLATE_INDEX" val="20170857"/>
  <p:tag name="KSO_WM_UNIT_LAYERLEVEL" val="1_1_1"/>
  <p:tag name="KSO_WM_TAG_VERSION" val="1.0"/>
  <p:tag name="KSO_WM_BEAUTIFY_FLAG" val="#wm#"/>
  <p:tag name="KSO_WM_UNIT_FILL_FORE_SCHEMECOLOR_INDEX" val="6"/>
  <p:tag name="KSO_WM_UNIT_FILL_TYPE" val="1"/>
</p:tagLst>
</file>

<file path=ppt/tags/tag18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857_2*l_h_a*1_1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 val="14"/>
  <p:tag name="KSO_WM_UNIT_TEXT_FILL_TYPE" val="1"/>
</p:tagLst>
</file>

<file path=ppt/tags/tag185.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2*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8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857_2*l_h_a*1_2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 val="14"/>
  <p:tag name="KSO_WM_UNIT_TEXT_FILL_TYPE" val="1"/>
</p:tagLst>
</file>

<file path=ppt/tags/tag187.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57_2*l_h_f*1_2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88.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89.xml><?xml version="1.0" encoding="utf-8"?>
<p:tagLst xmlns:p="http://schemas.openxmlformats.org/presentationml/2006/main">
  <p:tag name="KSO_WM_TEMPLATE_INDEX" val="20187888"/>
  <p:tag name="KSO_WM_TAG_VERSION" val="1.0"/>
  <p:tag name="KSO_WM_SLIDE_INDEX" val="4"/>
  <p:tag name="KSO_WM_SLIDE_ITEM_CNT" val="5"/>
  <p:tag name="KSO_WM_SLIDE_LAYOUT" val="a_b_n"/>
  <p:tag name="KSO_WM_SLIDE_LAYOUT_CNT" val="1_1_1"/>
  <p:tag name="KSO_WM_SLIDE_TYPE" val="text"/>
  <p:tag name="KSO_WM_SLIDE_SUBTYPE" val="diag"/>
  <p:tag name="KSO_WM_BEAUTIFY_FLAG" val="#wm#"/>
  <p:tag name="KSO_WM_SLIDE_POSITION" val="309.921*-11.8065"/>
  <p:tag name="KSO_WM_SLIDE_SIZE" val="577.78*575.872"/>
  <p:tag name="KSO_WM_TEMPLATE_CATEGORY" val="diagram"/>
  <p:tag name="KSO_WM_SLIDE_ID" val="diagram20187888_4"/>
  <p:tag name="KSO_WM_DIAGRAM_GROUP_CODE" val="n1-1"/>
  <p:tag name="KSO_WM_SLIDE_DIAGTYPE" val="n"/>
  <p:tag name="KSO_WM_TEMPLATE_SUBCATEGOR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7"/>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7"/>
  <p:tag name="KSO_WM_UNIT_USESOURCEFORMAT_APPLY" val="1"/>
</p:tagLst>
</file>

<file path=ppt/tags/tag190.xml><?xml version="1.0" encoding="utf-8"?>
<p:tagLst xmlns:p="http://schemas.openxmlformats.org/presentationml/2006/main">
  <p:tag name="KSO_WM_TEMPLATE_CATEGORY" val="diagram"/>
  <p:tag name="KSO_WM_TEMPLATE_INDEX" val="20181209"/>
  <p:tag name="KSO_WM_UNIT_TYPE" val="l_h_i"/>
  <p:tag name="KSO_WM_UNIT_INDEX" val="1_2_1"/>
  <p:tag name="KSO_WM_UNIT_ID" val="diagram20181209_1*l_h_i*1_2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6"/>
  <p:tag name="KSO_WM_UNIT_LINE_FILL_TYPE" val="2"/>
  <p:tag name="KSO_WM_UNIT_TEXT_FILL_FORE_SCHEMECOLOR_INDEX" val="13"/>
  <p:tag name="KSO_WM_UNIT_TEXT_FILL_TYPE" val="1"/>
</p:tagLst>
</file>

<file path=ppt/tags/tag191.xml><?xml version="1.0" encoding="utf-8"?>
<p:tagLst xmlns:p="http://schemas.openxmlformats.org/presentationml/2006/main">
  <p:tag name="KSO_WM_TEMPLATE_CATEGORY" val="diagram"/>
  <p:tag name="KSO_WM_TEMPLATE_INDEX" val="20181209"/>
  <p:tag name="KSO_WM_UNIT_TYPE" val="l_h_i"/>
  <p:tag name="KSO_WM_UNIT_INDEX" val="1_2_2"/>
  <p:tag name="KSO_WM_UNIT_ID" val="diagram20181209_1*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92.xml><?xml version="1.0" encoding="utf-8"?>
<p:tagLst xmlns:p="http://schemas.openxmlformats.org/presentationml/2006/main">
  <p:tag name="KSO_WM_TEMPLATE_CATEGORY" val="diagram"/>
  <p:tag name="KSO_WM_TEMPLATE_INDEX" val="20181209"/>
  <p:tag name="KSO_WM_UNIT_TYPE" val="l_h_a"/>
  <p:tag name="KSO_WM_UNIT_INDEX" val="1_2_1"/>
  <p:tag name="KSO_WM_UNIT_ID" val="diagram20181209_1*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193.xml><?xml version="1.0" encoding="utf-8"?>
<p:tagLst xmlns:p="http://schemas.openxmlformats.org/presentationml/2006/main">
  <p:tag name="KSO_WM_TEMPLATE_CATEGORY" val="diagram"/>
  <p:tag name="KSO_WM_TEMPLATE_INDEX" val="20181209"/>
  <p:tag name="KSO_WM_UNIT_TYPE" val="l_h_f"/>
  <p:tag name="KSO_WM_UNIT_INDEX" val="1_2_2"/>
  <p:tag name="KSO_WM_UNIT_ID" val="diagram20181209_1*l_h_f*1_2_2"/>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15"/>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ID" val="diagram20190564_2*p_h_i*1_1_2"/>
  <p:tag name="KSO_WM_TEMPLATE_CATEGORY" val="diagram"/>
  <p:tag name="KSO_WM_TEMPLATE_INDEX" val="20190564"/>
  <p:tag name="KSO_WM_UNIT_LAYERLEVEL" val="1_1_1"/>
  <p:tag name="KSO_WM_TAG_VERSION" val="1.0"/>
  <p:tag name="KSO_WM_BEAUTIFY_FLAG" val="#wm#"/>
  <p:tag name="KSO_WM_UNIT_TYPE" val="p_h_i"/>
  <p:tag name="KSO_WM_UNIT_INDEX" val="1_1_2"/>
  <p:tag name="KSO_WM_UNIT_FILL_FORE_SCHEMECOLOR_INDEX" val="14"/>
  <p:tag name="KSO_WM_UNIT_FILL_TYPE" val="1"/>
  <p:tag name="KSO_WM_UNIT_TEXT_FILL_FORE_SCHEMECOLOR_INDEX" val="13"/>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ID" val="diagram20190564_2*p_h_i*1_1_2"/>
  <p:tag name="KSO_WM_TEMPLATE_CATEGORY" val="diagram"/>
  <p:tag name="KSO_WM_TEMPLATE_INDEX" val="20190564"/>
  <p:tag name="KSO_WM_UNIT_LAYERLEVEL" val="1_1_1"/>
  <p:tag name="KSO_WM_TAG_VERSION" val="1.0"/>
  <p:tag name="KSO_WM_BEAUTIFY_FLAG" val="#wm#"/>
  <p:tag name="KSO_WM_UNIT_TYPE" val="p_h_i"/>
  <p:tag name="KSO_WM_UNIT_INDEX" val="1_1_2"/>
  <p:tag name="KSO_WM_UNIT_FILL_FORE_SCHEMECOLOR_INDEX" val="14"/>
  <p:tag name="KSO_WM_UNIT_FILL_TYPE" val="1"/>
  <p:tag name="KSO_WM_UNIT_TEXT_FILL_FORE_SCHEMECOLOR_INDEX" val="13"/>
  <p:tag name="KSO_WM_UNIT_TEXT_FILL_TYPE" val="1"/>
</p:tagLst>
</file>

<file path=ppt/tags/tag19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599_5*l_h_i*1_4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19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0599_5*l_h_a*1_4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1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70599_5*l_h_i*1_4_1"/>
  <p:tag name="KSO_WM_TEMPLATE_CATEGORY" val="diagram"/>
  <p:tag name="KSO_WM_TEMPLATE_INDEX" val="201705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9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599_5*l_h_i*1_3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xml><?xml version="1.0" encoding="utf-8"?>
<p:tagLst xmlns:p="http://schemas.openxmlformats.org/presentationml/2006/main">
  <p:tag name="MH_OLD_SHAPE_ID" val="11"/>
  <p:tag name="REFSHAPE" val="40357044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8"/>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8"/>
  <p:tag name="KSO_WM_UNIT_USESOURCEFORMAT_APPLY" val="1"/>
</p:tagLst>
</file>

<file path=ppt/tags/tag20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599_5*l_h_i*1_3_1"/>
  <p:tag name="KSO_WM_TEMPLATE_CATEGORY" val="diagram"/>
  <p:tag name="KSO_WM_TEMPLATE_INDEX" val="201705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01.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0599_5*l_h_a*1_3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0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5*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0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5*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04.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599_5*l_h_a*1_2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0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5*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5*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0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599_5*l_h_a*1_1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08.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70599_5*l_h_a*1_6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0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170599_5*l_h_i*1_6_1"/>
  <p:tag name="KSO_WM_TEMPLATE_CATEGORY" val="diagram"/>
  <p:tag name="KSO_WM_TEMPLATE_INDEX" val="20170599"/>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9"/>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9"/>
  <p:tag name="KSO_WM_UNIT_FILL_FORE_SCHEMECOLOR_INDEX" val="14"/>
  <p:tag name="KSO_WM_UNIT_FILL_TYPE" val="1"/>
  <p:tag name="KSO_WM_UNIT_USESOURCEFORMAT_APPLY"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68754_6*n_h_i*1_1_1"/>
  <p:tag name="KSO_WM_TEMPLATE_CATEGORY" val="diagram"/>
  <p:tag name="KSO_WM_TEMPLATE_INDEX" val="2016875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68754_6*n_h_h_i*1_2_5_1"/>
  <p:tag name="KSO_WM_TEMPLATE_CATEGORY" val="diagram"/>
  <p:tag name="KSO_WM_TEMPLATE_INDEX" val="20168754"/>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68754_6*n_h_i*1_1_2"/>
  <p:tag name="KSO_WM_TEMPLATE_CATEGORY" val="diagram"/>
  <p:tag name="KSO_WM_TEMPLATE_INDEX" val="20168754"/>
  <p:tag name="KSO_WM_UNIT_LAYERLEVEL" val="1_1_1"/>
  <p:tag name="KSO_WM_TAG_VERSION" val="1.0"/>
  <p:tag name="KSO_WM_BEAUTIFY_FLAG" val="#wm#"/>
  <p:tag name="KSO_WM_UNIT_LINE_FORE_SCHEMECOLOR_INDEX" val="14"/>
  <p:tag name="KSO_WM_UNIT_LINE_FILL_TYPE" val="2"/>
</p:tagLst>
</file>

<file path=ppt/tags/tag213.xml><?xml version="1.0" encoding="utf-8"?>
<p:tagLst xmlns:p="http://schemas.openxmlformats.org/presentationml/2006/main">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68754_6*n_h_h_f*1_2_1_1"/>
  <p:tag name="KSO_WM_TEMPLATE_CATEGORY" val="diagram"/>
  <p:tag name="KSO_WM_TEMPLATE_INDEX" val="20168754"/>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68754_6*n_h_h_i*1_2_5_1"/>
  <p:tag name="KSO_WM_TEMPLATE_CATEGORY" val="diagram"/>
  <p:tag name="KSO_WM_TEMPLATE_INDEX" val="20168754"/>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15.xml><?xml version="1.0" encoding="utf-8"?>
<p:tagLst xmlns:p="http://schemas.openxmlformats.org/presentationml/2006/main">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68754_6*n_h_h_f*1_2_1_1"/>
  <p:tag name="KSO_WM_TEMPLATE_CATEGORY" val="diagram"/>
  <p:tag name="KSO_WM_TEMPLATE_INDEX" val="20168754"/>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1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599_5*l_h_i*1_4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1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0599_5*l_h_a*1_4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1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70599_5*l_h_i*1_4_1"/>
  <p:tag name="KSO_WM_TEMPLATE_CATEGORY" val="diagram"/>
  <p:tag name="KSO_WM_TEMPLATE_INDEX" val="201705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1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599_5*l_h_i*1_3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20"/>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20"/>
  <p:tag name="KSO_WM_UNIT_FILL_FORE_SCHEMECOLOR_INDEX" val="14"/>
  <p:tag name="KSO_WM_UNIT_FILL_TYPE" val="1"/>
  <p:tag name="KSO_WM_UNIT_USESOURCEFORMAT_APPLY" val="1"/>
</p:tagLst>
</file>

<file path=ppt/tags/tag22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599_5*l_h_i*1_3_1"/>
  <p:tag name="KSO_WM_TEMPLATE_CATEGORY" val="diagram"/>
  <p:tag name="KSO_WM_TEMPLATE_INDEX" val="201705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21.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0599_5*l_h_a*1_3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2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5*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2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5*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24.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599_5*l_h_a*1_2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2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5*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2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5*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2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599_5*l_h_a*1_1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28.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70599_5*l_h_a*1_6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2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170599_5*l_h_i*1_6_1"/>
  <p:tag name="KSO_WM_TEMPLATE_CATEGORY" val="diagram"/>
  <p:tag name="KSO_WM_TEMPLATE_INDEX" val="20170599"/>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21"/>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21"/>
  <p:tag name="KSO_WM_UNIT_FILL_FORE_SCHEMECOLOR_INDEX" val="14"/>
  <p:tag name="KSO_WM_UNIT_FILL_TYPE" val="1"/>
  <p:tag name="KSO_WM_UNIT_USESOURCEFORMAT_APPLY"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1.xml><?xml version="1.0" encoding="utf-8"?>
<p:tagLst xmlns:p="http://schemas.openxmlformats.org/presentationml/2006/main">
  <p:tag name="KSO_WM_UNIT_VALUE" val="123*12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0_3*l_h_x*1_1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BEAUTIFY_FLAG" val="#wm#"/>
  <p:tag name="KSO_WM_UNIT_TEXT_FILL_FORE_SCHEMECOLOR_INDEX" val="5"/>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0_3*l_h_i*1_2_2"/>
  <p:tag name="KSO_WM_TEMPLATE_CATEGORY" val="diagram"/>
  <p:tag name="KSO_WM_TEMPLATE_INDEX" val="6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34.xml><?xml version="1.0" encoding="utf-8"?>
<p:tagLst xmlns:p="http://schemas.openxmlformats.org/presentationml/2006/main">
  <p:tag name="KSO_WM_UNIT_VALUE" val="104*123"/>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640_3*l_h_x*1_2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BEAUTIFY_FLAG" val="#wm#"/>
  <p:tag name="KSO_WM_UNIT_TEXT_FILL_FORE_SCHEMECOLOR_INDEX" val="7"/>
  <p:tag name="KSO_WM_UNIT_TEXT_FILL_TYPE" val="1"/>
</p:tagLst>
</file>

<file path=ppt/tags/tag236.xml><?xml version="1.0" encoding="utf-8"?>
<p:tagLst xmlns:p="http://schemas.openxmlformats.org/presentationml/2006/main">
  <p:tag name="KSO_WM_TEMPLATE_CATEGORY" val="diagram"/>
  <p:tag name="KSO_WM_TEMPLATE_INDEX" val="20181256"/>
  <p:tag name="KSO_WM_UNIT_TYPE" val="l_h_i"/>
  <p:tag name="KSO_WM_UNIT_INDEX" val="1_1_1"/>
  <p:tag name="KSO_WM_UNIT_ID" val="diagram20181256_3*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37.xml><?xml version="1.0" encoding="utf-8"?>
<p:tagLst xmlns:p="http://schemas.openxmlformats.org/presentationml/2006/main">
  <p:tag name="KSO_WM_TEMPLATE_CATEGORY" val="diagram"/>
  <p:tag name="KSO_WM_TEMPLATE_INDEX" val="20181256"/>
  <p:tag name="KSO_WM_UNIT_TYPE" val="l_h_i"/>
  <p:tag name="KSO_WM_UNIT_INDEX" val="1_1_2"/>
  <p:tag name="KSO_WM_UNIT_ID" val="diagram20181256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38.xml><?xml version="1.0" encoding="utf-8"?>
<p:tagLst xmlns:p="http://schemas.openxmlformats.org/presentationml/2006/main">
  <p:tag name="KSO_WM_TEMPLATE_CATEGORY" val="diagram"/>
  <p:tag name="KSO_WM_TEMPLATE_INDEX" val="20181256"/>
  <p:tag name="KSO_WM_UNIT_TYPE" val="l_h_i"/>
  <p:tag name="KSO_WM_UNIT_INDEX" val="1_1_3"/>
  <p:tag name="KSO_WM_UNIT_ID" val="diagram20181256_3*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39.xml><?xml version="1.0" encoding="utf-8"?>
<p:tagLst xmlns:p="http://schemas.openxmlformats.org/presentationml/2006/main">
  <p:tag name="KSO_WM_TEMPLATE_CATEGORY" val="diagram"/>
  <p:tag name="KSO_WM_TEMPLATE_INDEX" val="20181256"/>
  <p:tag name="KSO_WM_UNIT_TYPE" val="l_h_i"/>
  <p:tag name="KSO_WM_UNIT_INDEX" val="1_1_4"/>
  <p:tag name="KSO_WM_UNIT_ID" val="diagram20181256_3*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f*1_4_1_1"/>
  <p:tag name="KSO_WM_TEMPLATE_CATEGORY" val="diagram"/>
  <p:tag name="KSO_WM_TEMPLATE_INDEX" val="20198970"/>
  <p:tag name="KSO_WM_UNIT_LAYERLEVEL" val="1_1_1_1"/>
  <p:tag name="KSO_WM_TAG_VERSION" val="1.0"/>
  <p:tag name="KSO_WM_BEAUTIFY_FLAG" val="#wm#"/>
  <p:tag name="KSO_WM_UNIT_DIAGRAM_MAX_ITEM_COUNT" val="0"/>
  <p:tag name="KSO_WM_UNIT_PRESET_TEXT" val="70%"/>
  <p:tag name="KSO_WM_UNIT_NOCLEAR" val="0"/>
  <p:tag name="KSO_WM_UNIT_VALUE" val="2"/>
  <p:tag name="KSO_WM_DIAGRAM_GROUP_CODE" val="ε1-1"/>
  <p:tag name="KSO_WM_UNIT_TYPE" val="ε_h_h_f"/>
  <p:tag name="KSO_WM_UNIT_INDEX" val="1_4_1_1"/>
  <p:tag name="KSO_WM_UNIT_DIAGRAM_NUMVISUAL_CHANGE_MODES" val="32"/>
  <p:tag name="KSO_WM_UNIT_DIAGRAM_NUM_VALUE" val="70.3"/>
  <p:tag name="KSO_WM_UNIT_DIAGRAM_NUMVISUAL_BIND_NUMID" val="9e1e82ff-2d89-4748-907e-ef7fac2dea6b"/>
  <p:tag name="KSO_WM_UNIT_TEXT_FILL_FORE_SCHEMECOLOR_INDEX" val="9"/>
  <p:tag name="KSO_WM_UNIT_TEXT_FILL_TYPE" val="1"/>
  <p:tag name="KSO_WM_UNIT_USESOURCEFORMAT_APPLY" val="1"/>
</p:tagLst>
</file>

<file path=ppt/tags/tag240.xml><?xml version="1.0" encoding="utf-8"?>
<p:tagLst xmlns:p="http://schemas.openxmlformats.org/presentationml/2006/main">
  <p:tag name="KSO_WM_TEMPLATE_CATEGORY" val="diagram"/>
  <p:tag name="KSO_WM_TEMPLATE_INDEX" val="20181256"/>
  <p:tag name="KSO_WM_UNIT_TYPE" val="l_h_i"/>
  <p:tag name="KSO_WM_UNIT_INDEX" val="1_1_5"/>
  <p:tag name="KSO_WM_UNIT_ID" val="diagram20181256_3*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1.xml><?xml version="1.0" encoding="utf-8"?>
<p:tagLst xmlns:p="http://schemas.openxmlformats.org/presentationml/2006/main">
  <p:tag name="KSO_WM_TEMPLATE_CATEGORY" val="diagram"/>
  <p:tag name="KSO_WM_TEMPLATE_INDEX" val="20181256"/>
  <p:tag name="KSO_WM_UNIT_TYPE" val="l_h_i"/>
  <p:tag name="KSO_WM_UNIT_INDEX" val="1_1_6"/>
  <p:tag name="KSO_WM_UNIT_ID" val="diagram20181256_3*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2.xml><?xml version="1.0" encoding="utf-8"?>
<p:tagLst xmlns:p="http://schemas.openxmlformats.org/presentationml/2006/main">
  <p:tag name="KSO_WM_TEMPLATE_CATEGORY" val="diagram"/>
  <p:tag name="KSO_WM_TEMPLATE_INDEX" val="20181256"/>
  <p:tag name="KSO_WM_UNIT_TYPE" val="l_h_i"/>
  <p:tag name="KSO_WM_UNIT_INDEX" val="1_1_7"/>
  <p:tag name="KSO_WM_UNIT_ID" val="diagram20181256_3*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3.xml><?xml version="1.0" encoding="utf-8"?>
<p:tagLst xmlns:p="http://schemas.openxmlformats.org/presentationml/2006/main">
  <p:tag name="KSO_WM_TEMPLATE_CATEGORY" val="diagram"/>
  <p:tag name="KSO_WM_TEMPLATE_INDEX" val="20181256"/>
  <p:tag name="KSO_WM_UNIT_TYPE" val="l_h_f"/>
  <p:tag name="KSO_WM_UNIT_INDEX" val="1_1_1"/>
  <p:tag name="KSO_WM_UNIT_ID" val="diagram20181256_3*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244.xml><?xml version="1.0" encoding="utf-8"?>
<p:tagLst xmlns:p="http://schemas.openxmlformats.org/presentationml/2006/main">
  <p:tag name="KSO_WM_TEMPLATE_CATEGORY" val="diagram"/>
  <p:tag name="KSO_WM_TEMPLATE_INDEX" val="20181256"/>
  <p:tag name="KSO_WM_UNIT_TYPE" val="l_h_i"/>
  <p:tag name="KSO_WM_UNIT_INDEX" val="1_2_1"/>
  <p:tag name="KSO_WM_UNIT_ID" val="diagram20181256_3*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45.xml><?xml version="1.0" encoding="utf-8"?>
<p:tagLst xmlns:p="http://schemas.openxmlformats.org/presentationml/2006/main">
  <p:tag name="KSO_WM_TEMPLATE_CATEGORY" val="diagram"/>
  <p:tag name="KSO_WM_TEMPLATE_INDEX" val="20181256"/>
  <p:tag name="KSO_WM_UNIT_TYPE" val="l_h_i"/>
  <p:tag name="KSO_WM_UNIT_INDEX" val="1_2_2"/>
  <p:tag name="KSO_WM_UNIT_ID" val="diagram20181256_3*l_h_i*1_2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46.xml><?xml version="1.0" encoding="utf-8"?>
<p:tagLst xmlns:p="http://schemas.openxmlformats.org/presentationml/2006/main">
  <p:tag name="KSO_WM_TEMPLATE_CATEGORY" val="diagram"/>
  <p:tag name="KSO_WM_TEMPLATE_INDEX" val="20181256"/>
  <p:tag name="KSO_WM_UNIT_TYPE" val="l_h_i"/>
  <p:tag name="KSO_WM_UNIT_INDEX" val="1_2_4"/>
  <p:tag name="KSO_WM_UNIT_ID" val="diagram20181256_3*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7.xml><?xml version="1.0" encoding="utf-8"?>
<p:tagLst xmlns:p="http://schemas.openxmlformats.org/presentationml/2006/main">
  <p:tag name="KSO_WM_TEMPLATE_CATEGORY" val="diagram"/>
  <p:tag name="KSO_WM_TEMPLATE_INDEX" val="20181256"/>
  <p:tag name="KSO_WM_UNIT_TYPE" val="l_h_i"/>
  <p:tag name="KSO_WM_UNIT_INDEX" val="1_2_5"/>
  <p:tag name="KSO_WM_UNIT_ID" val="diagram20181256_3*l_h_i*1_2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8.xml><?xml version="1.0" encoding="utf-8"?>
<p:tagLst xmlns:p="http://schemas.openxmlformats.org/presentationml/2006/main">
  <p:tag name="KSO_WM_TEMPLATE_CATEGORY" val="diagram"/>
  <p:tag name="KSO_WM_TEMPLATE_INDEX" val="20181256"/>
  <p:tag name="KSO_WM_UNIT_TYPE" val="l_h_i"/>
  <p:tag name="KSO_WM_UNIT_INDEX" val="1_2_6"/>
  <p:tag name="KSO_WM_UNIT_ID" val="diagram20181256_3*l_h_i*1_2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9.xml><?xml version="1.0" encoding="utf-8"?>
<p:tagLst xmlns:p="http://schemas.openxmlformats.org/presentationml/2006/main">
  <p:tag name="KSO_WM_TEMPLATE_CATEGORY" val="diagram"/>
  <p:tag name="KSO_WM_TEMPLATE_INDEX" val="20181256"/>
  <p:tag name="KSO_WM_UNIT_TYPE" val="l_h_i"/>
  <p:tag name="KSO_WM_UNIT_INDEX" val="1_2_7"/>
  <p:tag name="KSO_WM_UNIT_ID" val="diagram20181256_3*l_h_i*1_2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f*1_4_1"/>
  <p:tag name="KSO_WM_TEMPLATE_CATEGORY" val="diagram"/>
  <p:tag name="KSO_WM_TEMPLATE_INDEX" val="20198970"/>
  <p:tag name="KSO_WM_UNIT_LAYERLEVEL" val="1_1_1"/>
  <p:tag name="KSO_WM_TAG_VERSION" val="1.0"/>
  <p:tag name="KSO_WM_BEAUTIFY_FLAG" val="#wm#"/>
  <p:tag name="KSO_WM_UNIT_DIAGRAM_MAX_ITEM_COUNT" val="0"/>
  <p:tag name="KSO_WM_UNIT_PRESET_TEXT" val="点击此处添加正文"/>
  <p:tag name="KSO_WM_UNIT_NOCLEAR" val="0"/>
  <p:tag name="KSO_WM_UNIT_VALUE" val="8"/>
  <p:tag name="KSO_WM_DIAGRAM_GROUP_CODE" val="ε1-1"/>
  <p:tag name="KSO_WM_UNIT_TYPE" val="ε_h_f"/>
  <p:tag name="KSO_WM_UNIT_INDEX" val="1_4_1"/>
  <p:tag name="KSO_WM_UNIT_TEXT_FILL_FORE_SCHEMECOLOR_INDEX" val="14"/>
  <p:tag name="KSO_WM_UNIT_TEXT_FILL_TYPE" val="1"/>
  <p:tag name="KSO_WM_UNIT_USESOURCEFORMAT_APPLY" val="1"/>
</p:tagLst>
</file>

<file path=ppt/tags/tag250.xml><?xml version="1.0" encoding="utf-8"?>
<p:tagLst xmlns:p="http://schemas.openxmlformats.org/presentationml/2006/main">
  <p:tag name="KSO_WM_TEMPLATE_CATEGORY" val="diagram"/>
  <p:tag name="KSO_WM_TEMPLATE_INDEX" val="20181256"/>
  <p:tag name="KSO_WM_UNIT_TYPE" val="l_h_i"/>
  <p:tag name="KSO_WM_UNIT_INDEX" val="1_3_1"/>
  <p:tag name="KSO_WM_UNIT_ID" val="diagram20181256_3*l_h_i*1_3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51.xml><?xml version="1.0" encoding="utf-8"?>
<p:tagLst xmlns:p="http://schemas.openxmlformats.org/presentationml/2006/main">
  <p:tag name="KSO_WM_TEMPLATE_CATEGORY" val="diagram"/>
  <p:tag name="KSO_WM_TEMPLATE_INDEX" val="20181256"/>
  <p:tag name="KSO_WM_UNIT_TYPE" val="l_h_i"/>
  <p:tag name="KSO_WM_UNIT_INDEX" val="1_3_2"/>
  <p:tag name="KSO_WM_UNIT_ID" val="diagram20181256_3*l_h_i*1_3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52.xml><?xml version="1.0" encoding="utf-8"?>
<p:tagLst xmlns:p="http://schemas.openxmlformats.org/presentationml/2006/main">
  <p:tag name="KSO_WM_TEMPLATE_CATEGORY" val="diagram"/>
  <p:tag name="KSO_WM_TEMPLATE_INDEX" val="20181256"/>
  <p:tag name="KSO_WM_UNIT_TYPE" val="l_h_i"/>
  <p:tag name="KSO_WM_UNIT_INDEX" val="1_3_3"/>
  <p:tag name="KSO_WM_UNIT_ID" val="diagram20181256_3*l_h_i*1_3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53.xml><?xml version="1.0" encoding="utf-8"?>
<p:tagLst xmlns:p="http://schemas.openxmlformats.org/presentationml/2006/main">
  <p:tag name="KSO_WM_TEMPLATE_CATEGORY" val="diagram"/>
  <p:tag name="KSO_WM_TEMPLATE_INDEX" val="20181256"/>
  <p:tag name="KSO_WM_UNIT_TYPE" val="l_h_i"/>
  <p:tag name="KSO_WM_UNIT_INDEX" val="1_3_4"/>
  <p:tag name="KSO_WM_UNIT_ID" val="diagram20181256_3*l_h_i*1_3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4.xml><?xml version="1.0" encoding="utf-8"?>
<p:tagLst xmlns:p="http://schemas.openxmlformats.org/presentationml/2006/main">
  <p:tag name="KSO_WM_TEMPLATE_CATEGORY" val="diagram"/>
  <p:tag name="KSO_WM_TEMPLATE_INDEX" val="20181256"/>
  <p:tag name="KSO_WM_UNIT_TYPE" val="l_h_i"/>
  <p:tag name="KSO_WM_UNIT_INDEX" val="1_3_5"/>
  <p:tag name="KSO_WM_UNIT_ID" val="diagram20181256_3*l_h_i*1_3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5.xml><?xml version="1.0" encoding="utf-8"?>
<p:tagLst xmlns:p="http://schemas.openxmlformats.org/presentationml/2006/main">
  <p:tag name="KSO_WM_TEMPLATE_CATEGORY" val="diagram"/>
  <p:tag name="KSO_WM_TEMPLATE_INDEX" val="20181256"/>
  <p:tag name="KSO_WM_UNIT_TYPE" val="l_h_i"/>
  <p:tag name="KSO_WM_UNIT_INDEX" val="1_3_6"/>
  <p:tag name="KSO_WM_UNIT_ID" val="diagram20181256_3*l_h_i*1_3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6.xml><?xml version="1.0" encoding="utf-8"?>
<p:tagLst xmlns:p="http://schemas.openxmlformats.org/presentationml/2006/main">
  <p:tag name="KSO_WM_TEMPLATE_CATEGORY" val="diagram"/>
  <p:tag name="KSO_WM_TEMPLATE_INDEX" val="20181256"/>
  <p:tag name="KSO_WM_UNIT_TYPE" val="l_h_i"/>
  <p:tag name="KSO_WM_UNIT_INDEX" val="1_3_7"/>
  <p:tag name="KSO_WM_UNIT_ID" val="diagram20181256_3*l_h_i*1_3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7.xml><?xml version="1.0" encoding="utf-8"?>
<p:tagLst xmlns:p="http://schemas.openxmlformats.org/presentationml/2006/main">
  <p:tag name="KSO_WM_TEMPLATE_CATEGORY" val="diagram"/>
  <p:tag name="KSO_WM_TEMPLATE_INDEX" val="20181256"/>
  <p:tag name="KSO_WM_UNIT_TYPE" val="l_h_f"/>
  <p:tag name="KSO_WM_UNIT_INDEX" val="1_1_1"/>
  <p:tag name="KSO_WM_UNIT_ID" val="diagram20181256_3*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258.xml><?xml version="1.0" encoding="utf-8"?>
<p:tagLst xmlns:p="http://schemas.openxmlformats.org/presentationml/2006/main">
  <p:tag name="KSO_WM_TEMPLATE_CATEGORY" val="diagram"/>
  <p:tag name="KSO_WM_TEMPLATE_INDEX" val="20181256"/>
  <p:tag name="KSO_WM_UNIT_TYPE" val="l_h_f"/>
  <p:tag name="KSO_WM_UNIT_INDEX" val="1_1_1"/>
  <p:tag name="KSO_WM_UNIT_ID" val="diagram20181256_3*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259.xml><?xml version="1.0" encoding="utf-8"?>
<p:tagLst xmlns:p="http://schemas.openxmlformats.org/presentationml/2006/main">
  <p:tag name="KSO_WM_TEMPLATE_CATEGORY" val="diagram"/>
  <p:tag name="KSO_WM_TEMPLATE_INDEX" val="20181256"/>
  <p:tag name="KSO_WM_UNIT_TYPE" val="l_h_i"/>
  <p:tag name="KSO_WM_UNIT_INDEX" val="1_1_1"/>
  <p:tag name="KSO_WM_UNIT_ID" val="diagram20181256_3*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a*1_4_1"/>
  <p:tag name="KSO_WM_TEMPLATE_CATEGORY" val="diagram"/>
  <p:tag name="KSO_WM_TEMPLATE_INDEX" val="20198970"/>
  <p:tag name="KSO_WM_UNIT_LAYERLEVEL" val="1_1_1"/>
  <p:tag name="KSO_WM_TAG_VERSION" val="1.0"/>
  <p:tag name="KSO_WM_BEAUTIFY_FLAG" val="#wm#"/>
  <p:tag name="KSO_WM_UNIT_DIAGRAM_MAX_ITEM_COUNT" val="0"/>
  <p:tag name="KSO_WM_UNIT_ISCONTENTSTITLE" val="0"/>
  <p:tag name="KSO_WM_UNIT_PRESET_TEXT" val="品类四"/>
  <p:tag name="KSO_WM_UNIT_NOCLEAR" val="0"/>
  <p:tag name="KSO_WM_UNIT_VALUE" val="3"/>
  <p:tag name="KSO_WM_DIAGRAM_GROUP_CODE" val="ε1-1"/>
  <p:tag name="KSO_WM_UNIT_TYPE" val="ε_h_a"/>
  <p:tag name="KSO_WM_UNIT_INDEX" val="1_4_1"/>
  <p:tag name="KSO_WM_UNIT_TEXT_FILL_FORE_SCHEMECOLOR_INDEX" val="9"/>
  <p:tag name="KSO_WM_UNIT_TEXT_FILL_TYPE" val="1"/>
  <p:tag name="KSO_WM_UNIT_USESOURCEFORMAT_APPLY" val="1"/>
</p:tagLst>
</file>

<file path=ppt/tags/tag260.xml><?xml version="1.0" encoding="utf-8"?>
<p:tagLst xmlns:p="http://schemas.openxmlformats.org/presentationml/2006/main">
  <p:tag name="KSO_WM_TEMPLATE_CATEGORY" val="diagram"/>
  <p:tag name="KSO_WM_TEMPLATE_INDEX" val="20181256"/>
  <p:tag name="KSO_WM_UNIT_TYPE" val="l_h_i"/>
  <p:tag name="KSO_WM_UNIT_INDEX" val="1_1_2"/>
  <p:tag name="KSO_WM_UNIT_ID" val="diagram20181256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1.xml><?xml version="1.0" encoding="utf-8"?>
<p:tagLst xmlns:p="http://schemas.openxmlformats.org/presentationml/2006/main">
  <p:tag name="KSO_WM_TEMPLATE_CATEGORY" val="diagram"/>
  <p:tag name="KSO_WM_TEMPLATE_INDEX" val="20181256"/>
  <p:tag name="KSO_WM_UNIT_TYPE" val="l_h_i"/>
  <p:tag name="KSO_WM_UNIT_INDEX" val="1_1_3"/>
  <p:tag name="KSO_WM_UNIT_ID" val="diagram20181256_3*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2.xml><?xml version="1.0" encoding="utf-8"?>
<p:tagLst xmlns:p="http://schemas.openxmlformats.org/presentationml/2006/main">
  <p:tag name="KSO_WM_TEMPLATE_CATEGORY" val="diagram"/>
  <p:tag name="KSO_WM_TEMPLATE_INDEX" val="20181256"/>
  <p:tag name="KSO_WM_UNIT_TYPE" val="l_h_i"/>
  <p:tag name="KSO_WM_UNIT_INDEX" val="1_2_1"/>
  <p:tag name="KSO_WM_UNIT_ID" val="diagram20181256_3*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3.xml><?xml version="1.0" encoding="utf-8"?>
<p:tagLst xmlns:p="http://schemas.openxmlformats.org/presentationml/2006/main">
  <p:tag name="KSO_WM_TEMPLATE_CATEGORY" val="diagram"/>
  <p:tag name="KSO_WM_TEMPLATE_INDEX" val="20181256"/>
  <p:tag name="KSO_WM_UNIT_TYPE" val="l_h_i"/>
  <p:tag name="KSO_WM_UNIT_INDEX" val="1_2_2"/>
  <p:tag name="KSO_WM_UNIT_ID" val="diagram20181256_3*l_h_i*1_2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4.xml><?xml version="1.0" encoding="utf-8"?>
<p:tagLst xmlns:p="http://schemas.openxmlformats.org/presentationml/2006/main">
  <p:tag name="KSO_WM_TEMPLATE_CATEGORY" val="diagram"/>
  <p:tag name="KSO_WM_TEMPLATE_INDEX" val="20181256"/>
  <p:tag name="KSO_WM_UNIT_TYPE" val="l_h_i"/>
  <p:tag name="KSO_WM_UNIT_INDEX" val="1_2_3"/>
  <p:tag name="KSO_WM_UNIT_ID" val="diagram20181256_3*l_h_i*1_2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5.xml><?xml version="1.0" encoding="utf-8"?>
<p:tagLst xmlns:p="http://schemas.openxmlformats.org/presentationml/2006/main">
  <p:tag name="KSO_WM_TEMPLATE_CATEGORY" val="diagram"/>
  <p:tag name="KSO_WM_TEMPLATE_INDEX" val="20181256"/>
  <p:tag name="KSO_WM_UNIT_TYPE" val="l_h_i"/>
  <p:tag name="KSO_WM_UNIT_INDEX" val="1_1_1"/>
  <p:tag name="KSO_WM_UNIT_ID" val="diagram20181256_3*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6.xml><?xml version="1.0" encoding="utf-8"?>
<p:tagLst xmlns:p="http://schemas.openxmlformats.org/presentationml/2006/main">
  <p:tag name="KSO_WM_TEMPLATE_CATEGORY" val="diagram"/>
  <p:tag name="KSO_WM_TEMPLATE_INDEX" val="20181256"/>
  <p:tag name="KSO_WM_UNIT_TYPE" val="l_h_i"/>
  <p:tag name="KSO_WM_UNIT_INDEX" val="1_1_2"/>
  <p:tag name="KSO_WM_UNIT_ID" val="diagram20181256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7.xml><?xml version="1.0" encoding="utf-8"?>
<p:tagLst xmlns:p="http://schemas.openxmlformats.org/presentationml/2006/main">
  <p:tag name="KSO_WM_TEMPLATE_CATEGORY" val="diagram"/>
  <p:tag name="KSO_WM_TEMPLATE_INDEX" val="20181256"/>
  <p:tag name="KSO_WM_UNIT_TYPE" val="l_h_i"/>
  <p:tag name="KSO_WM_UNIT_INDEX" val="1_1_3"/>
  <p:tag name="KSO_WM_UNIT_ID" val="diagram20181256_3*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69.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f*1_3_1_1"/>
  <p:tag name="KSO_WM_TEMPLATE_CATEGORY" val="diagram"/>
  <p:tag name="KSO_WM_TEMPLATE_INDEX" val="20198970"/>
  <p:tag name="KSO_WM_UNIT_LAYERLEVEL" val="1_1_1_1"/>
  <p:tag name="KSO_WM_TAG_VERSION" val="1.0"/>
  <p:tag name="KSO_WM_BEAUTIFY_FLAG" val="#wm#"/>
  <p:tag name="KSO_WM_UNIT_DIAGRAM_MAX_ITEM_COUNT" val="0"/>
  <p:tag name="KSO_WM_UNIT_PRESET_TEXT" val="36%"/>
  <p:tag name="KSO_WM_UNIT_NOCLEAR" val="0"/>
  <p:tag name="KSO_WM_UNIT_VALUE" val="2"/>
  <p:tag name="KSO_WM_DIAGRAM_GROUP_CODE" val="ε1-1"/>
  <p:tag name="KSO_WM_UNIT_TYPE" val="ε_h_h_f"/>
  <p:tag name="KSO_WM_UNIT_INDEX" val="1_3_1_1"/>
  <p:tag name="KSO_WM_UNIT_DIAGRAM_NUMVISUAL_CHANGE_MODES" val="32"/>
  <p:tag name="KSO_WM_UNIT_DIAGRAM_NUM_VALUE" val="10.4"/>
  <p:tag name="KSO_WM_UNIT_DIAGRAM_NUMVISUAL_BIND_NUMID" val="740af957-a672-44b9-8188-2e6f7637bcf0"/>
  <p:tag name="KSO_WM_UNIT_TEXT_FILL_FORE_SCHEMECOLOR_INDEX" val="8"/>
  <p:tag name="KSO_WM_UNIT_TEXT_FILL_TYPE" val="1"/>
  <p:tag name="KSO_WM_UNIT_USESOURCEFORMAT_APPLY" val="1"/>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BEAUTIFY_FLAG" val="#wm#"/>
  <p:tag name="KSO_WM_UNIT_TEXT_FILL_FORE_SCHEMECOLOR_INDEX" val="5"/>
  <p:tag name="KSO_WM_UNIT_TEXT_FILL_TYPE" val="1"/>
</p:tagLst>
</file>

<file path=ppt/tags/tag271.xml><?xml version="1.0" encoding="utf-8"?>
<p:tagLst xmlns:p="http://schemas.openxmlformats.org/presentationml/2006/main">
  <p:tag name="KSO_WM_UNIT_VALUE" val="123*12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0_3*l_h_x*1_1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40_3*l_h_i*1_3_2"/>
  <p:tag name="KSO_WM_TEMPLATE_CATEGORY" val="diagram"/>
  <p:tag name="KSO_WM_TEMPLATE_INDEX" val="64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73.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40_3*l_h_f*1_3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BEAUTIFY_FLAG" val="#wm#"/>
  <p:tag name="KSO_WM_UNIT_TEXT_FILL_FORE_SCHEMECOLOR_INDEX" val="7"/>
  <p:tag name="KSO_WM_UNIT_TEXT_FILL_TYPE" val="1"/>
</p:tagLst>
</file>

<file path=ppt/tags/tag275.xml><?xml version="1.0" encoding="utf-8"?>
<p:tagLst xmlns:p="http://schemas.openxmlformats.org/presentationml/2006/main">
  <p:tag name="KSO_WM_UNIT_VALUE" val="87*12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640_3*l_h_x*1_3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27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599_5*l_h_i*1_4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7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0599_5*l_h_a*1_4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7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70599_5*l_h_i*1_4_1"/>
  <p:tag name="KSO_WM_TEMPLATE_CATEGORY" val="diagram"/>
  <p:tag name="KSO_WM_TEMPLATE_INDEX" val="201705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7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599_5*l_h_i*1_3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f*1_3_1"/>
  <p:tag name="KSO_WM_TEMPLATE_CATEGORY" val="diagram"/>
  <p:tag name="KSO_WM_TEMPLATE_INDEX" val="20198970"/>
  <p:tag name="KSO_WM_UNIT_LAYERLEVEL" val="1_1_1"/>
  <p:tag name="KSO_WM_TAG_VERSION" val="1.0"/>
  <p:tag name="KSO_WM_BEAUTIFY_FLAG" val="#wm#"/>
  <p:tag name="KSO_WM_UNIT_DIAGRAM_MAX_ITEM_COUNT" val="0"/>
  <p:tag name="KSO_WM_UNIT_PRESET_TEXT" val="点击此处添加正文"/>
  <p:tag name="KSO_WM_UNIT_NOCLEAR" val="0"/>
  <p:tag name="KSO_WM_UNIT_VALUE" val="8"/>
  <p:tag name="KSO_WM_DIAGRAM_GROUP_CODE" val="ε1-1"/>
  <p:tag name="KSO_WM_UNIT_TYPE" val="ε_h_f"/>
  <p:tag name="KSO_WM_UNIT_INDEX" val="1_3_1"/>
  <p:tag name="KSO_WM_UNIT_TEXT_FILL_FORE_SCHEMECOLOR_INDEX" val="14"/>
  <p:tag name="KSO_WM_UNIT_TEXT_FILL_TYPE" val="1"/>
  <p:tag name="KSO_WM_UNIT_USESOURCEFORMAT_APPLY" val="1"/>
</p:tagLst>
</file>

<file path=ppt/tags/tag28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599_5*l_h_i*1_3_1"/>
  <p:tag name="KSO_WM_TEMPLATE_CATEGORY" val="diagram"/>
  <p:tag name="KSO_WM_TEMPLATE_INDEX" val="201705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81.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0599_5*l_h_a*1_3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8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5*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8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5*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4.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599_5*l_h_a*1_2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8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5*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28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5*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599_5*l_h_a*1_1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88.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70599_5*l_h_a*1_6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2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170599_5*l_h_i*1_6_1"/>
  <p:tag name="KSO_WM_TEMPLATE_CATEGORY" val="diagram"/>
  <p:tag name="KSO_WM_TEMPLATE_INDEX" val="20170599"/>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a*1_3_1"/>
  <p:tag name="KSO_WM_TEMPLATE_CATEGORY" val="diagram"/>
  <p:tag name="KSO_WM_TEMPLATE_INDEX" val="20198970"/>
  <p:tag name="KSO_WM_UNIT_LAYERLEVEL" val="1_1_1"/>
  <p:tag name="KSO_WM_TAG_VERSION" val="1.0"/>
  <p:tag name="KSO_WM_BEAUTIFY_FLAG" val="#wm#"/>
  <p:tag name="KSO_WM_UNIT_DIAGRAM_MAX_ITEM_COUNT" val="0"/>
  <p:tag name="KSO_WM_UNIT_ISCONTENTSTITLE" val="0"/>
  <p:tag name="KSO_WM_UNIT_PRESET_TEXT" val="品类三"/>
  <p:tag name="KSO_WM_UNIT_NOCLEAR" val="0"/>
  <p:tag name="KSO_WM_UNIT_VALUE" val="3"/>
  <p:tag name="KSO_WM_DIAGRAM_GROUP_CODE" val="ε1-1"/>
  <p:tag name="KSO_WM_UNIT_TYPE" val="ε_h_a"/>
  <p:tag name="KSO_WM_UNIT_INDEX" val="1_3_1"/>
  <p:tag name="KSO_WM_UNIT_TEXT_FILL_FORE_SCHEMECOLOR_INDEX" val="8"/>
  <p:tag name="KSO_WM_UNIT_TEXT_FILL_TYPE" val="1"/>
  <p:tag name="KSO_WM_UNIT_USESOURCEFORMAT_APPLY" val="1"/>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4*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291.xml><?xml version="1.0" encoding="utf-8"?>
<p:tagLst xmlns:p="http://schemas.openxmlformats.org/presentationml/2006/main">
  <p:tag name="KSO_WM_UNIT_VALUE" val="130*129"/>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169953_4*q_h_x*1_1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9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4*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4*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9953_4*q_h_i*1_2_2"/>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95.xml><?xml version="1.0" encoding="utf-8"?>
<p:tagLst xmlns:p="http://schemas.openxmlformats.org/presentationml/2006/main">
  <p:tag name="KSO_WM_UNIT_VALUE" val="126*106"/>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169953_4*q_h_x*1_2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69953_4*q_h_i*1_2_1"/>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29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69953_4*q_h_f*1_2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4*q_h_i*1_4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299.xml><?xml version="1.0" encoding="utf-8"?>
<p:tagLst xmlns:p="http://schemas.openxmlformats.org/presentationml/2006/main">
  <p:tag name="KSO_WM_UNIT_VALUE" val="128*89"/>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169953_4*q_h_x*1_4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1"/>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1"/>
  <p:tag name="KSO_WM_UNIT_FILL_FORE_SCHEMECOLOR_INDEX" val="15"/>
  <p:tag name="KSO_WM_UNIT_FILL_TYPE" val="1"/>
  <p:tag name="KSO_WM_UNIT_USESOURCEFORMAT_APPLY" val="1"/>
</p:tagLst>
</file>

<file path=ppt/tags/tag30.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f*1_1_1_1"/>
  <p:tag name="KSO_WM_TEMPLATE_CATEGORY" val="diagram"/>
  <p:tag name="KSO_WM_TEMPLATE_INDEX" val="20198970"/>
  <p:tag name="KSO_WM_UNIT_LAYERLEVEL" val="1_1_1_1"/>
  <p:tag name="KSO_WM_TAG_VERSION" val="1.0"/>
  <p:tag name="KSO_WM_BEAUTIFY_FLAG" val="#wm#"/>
  <p:tag name="KSO_WM_UNIT_DIAGRAM_MAX_ITEM_COUNT" val="0"/>
  <p:tag name="KSO_WM_UNIT_PRESET_TEXT" val="62%"/>
  <p:tag name="KSO_WM_UNIT_NOCLEAR" val="0"/>
  <p:tag name="KSO_WM_UNIT_VALUE" val="2"/>
  <p:tag name="KSO_WM_DIAGRAM_GROUP_CODE" val="ε1-1"/>
  <p:tag name="KSO_WM_UNIT_TYPE" val="ε_h_h_f"/>
  <p:tag name="KSO_WM_UNIT_INDEX" val="1_1_1_1"/>
  <p:tag name="KSO_WM_UNIT_DIAGRAM_NUMVISUAL_CHANGE_MODES" val="32"/>
  <p:tag name="KSO_WM_UNIT_DIAGRAM_NUM_VALUE" val="9.7"/>
  <p:tag name="KSO_WM_UNIT_DIAGRAM_NUMVISUAL_BIND_NUMID" val="dbba4903-5bc4-4f25-82c3-af38ef1dde31"/>
  <p:tag name="KSO_WM_UNIT_TEXT_FILL_FORE_SCHEMECOLOR_INDEX" val="5"/>
  <p:tag name="KSO_WM_UNIT_TEXT_FILL_TYPE" val="1"/>
  <p:tag name="KSO_WM_UNIT_USESOURCEFORMAT_APPLY" val="1"/>
</p:tagLst>
</file>

<file path=ppt/tags/tag3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4*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1"/>
  <p:tag name="KSO_WM_UNIT_ID" val="diagram20169953_4*q_h_i*1_4_1"/>
  <p:tag name="KSO_WM_TEMPLATE_CATEGORY" val="diagram"/>
  <p:tag name="KSO_WM_TEMPLATE_INDEX" val="20169953"/>
  <p:tag name="KSO_WM_UNIT_LAYERLEVEL" val="1_1_1"/>
  <p:tag name="KSO_WM_TAG_VERSION" val="1.0"/>
  <p:tag name="KSO_WM_BEAUTIFY_FLAG" val="#wm#"/>
  <p:tag name="KSO_WM_UNIT_TEXT_FILL_FORE_SCHEMECOLOR_INDEX" val="8"/>
  <p:tag name="KSO_WM_UNIT_TEXT_FILL_TYPE"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69953_4*q_h_i*1_3_1"/>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30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69953_4*q_h_f*1_3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9953_4*q_h_i*1_3_2"/>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305.xml><?xml version="1.0" encoding="utf-8"?>
<p:tagLst xmlns:p="http://schemas.openxmlformats.org/presentationml/2006/main">
  <p:tag name="KSO_WM_UNIT_VALUE" val="130*102"/>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169953_4*q_h_x*1_3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169953_4*q_h_f*1_5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5_1"/>
  <p:tag name="KSO_WM_UNIT_ID" val="diagram20169953_4*q_h_i*1_5_1"/>
  <p:tag name="KSO_WM_TEMPLATE_CATEGORY" val="diagram"/>
  <p:tag name="KSO_WM_TEMPLATE_INDEX" val="20169953"/>
  <p:tag name="KSO_WM_UNIT_LAYERLEVEL" val="1_1_1"/>
  <p:tag name="KSO_WM_TAG_VERSION" val="1.0"/>
  <p:tag name="KSO_WM_BEAUTIFY_FLAG" val="#wm#"/>
  <p:tag name="KSO_WM_UNIT_TEXT_FILL_FORE_SCHEMECOLOR_INDEX" val="9"/>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169953_4*q_h_i*1_5_2"/>
  <p:tag name="KSO_WM_TEMPLATE_CATEGORY" val="diagram"/>
  <p:tag name="KSO_WM_TEMPLATE_INDEX" val="20169953"/>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309.xml><?xml version="1.0" encoding="utf-8"?>
<p:tagLst xmlns:p="http://schemas.openxmlformats.org/presentationml/2006/main">
  <p:tag name="KSO_WM_UNIT_VALUE" val="130*104"/>
  <p:tag name="KSO_WM_UNIT_HIGHLIGHT" val="0"/>
  <p:tag name="KSO_WM_UNIT_COMPATIBLE" val="0"/>
  <p:tag name="KSO_WM_UNIT_DIAGRAM_ISNUMVISUAL" val="0"/>
  <p:tag name="KSO_WM_UNIT_DIAGRAM_ISREFERUNIT" val="0"/>
  <p:tag name="KSO_WM_DIAGRAM_GROUP_CODE" val="q1-1"/>
  <p:tag name="KSO_WM_UNIT_TYPE" val="q_h_x"/>
  <p:tag name="KSO_WM_UNIT_INDEX" val="1_5_1"/>
  <p:tag name="KSO_WM_UNIT_ID" val="diagram20169953_4*q_h_x*1_5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f*1_1_1"/>
  <p:tag name="KSO_WM_TEMPLATE_CATEGORY" val="diagram"/>
  <p:tag name="KSO_WM_TEMPLATE_INDEX" val="20198970"/>
  <p:tag name="KSO_WM_UNIT_LAYERLEVEL" val="1_1_1"/>
  <p:tag name="KSO_WM_TAG_VERSION" val="1.0"/>
  <p:tag name="KSO_WM_BEAUTIFY_FLAG" val="#wm#"/>
  <p:tag name="KSO_WM_UNIT_DIAGRAM_MAX_ITEM_COUNT" val="0"/>
  <p:tag name="KSO_WM_UNIT_PRESET_TEXT" val="点击此处添加正文"/>
  <p:tag name="KSO_WM_UNIT_NOCLEAR" val="0"/>
  <p:tag name="KSO_WM_UNIT_VALUE" val="8"/>
  <p:tag name="KSO_WM_DIAGRAM_GROUP_CODE" val="ε1-1"/>
  <p:tag name="KSO_WM_UNIT_TYPE" val="ε_h_f"/>
  <p:tag name="KSO_WM_UNIT_INDEX" val="1_1_1"/>
  <p:tag name="KSO_WM_UNIT_TEXT_FILL_FORE_SCHEMECOLOR_INDEX" val="14"/>
  <p:tag name="KSO_WM_UNIT_TEXT_FILL_TYPE" val="1"/>
  <p:tag name="KSO_WM_UNIT_USESOURCEFORMAT_APPLY" val="1"/>
</p:tagLst>
</file>

<file path=ppt/tags/tag310.xml><?xml version="1.0" encoding="utf-8"?>
<p:tagLst xmlns:p="http://schemas.openxmlformats.org/presentationml/2006/main">
  <p:tag name="KSO_WM_SLIDE_ANIMATION_ID" val="3167252"/>
  <p:tag name="KSO_WM_SLIDE_ANIMATION_TYPE" val="1_3_2_3"/>
</p:tagLst>
</file>

<file path=ppt/tags/tag311.xml><?xml version="1.0" encoding="utf-8"?>
<p:tagLst xmlns:p="http://schemas.openxmlformats.org/presentationml/2006/main">
  <p:tag name="KSO_WM_SLIDE_ANIMATION_ID" val="3110590"/>
</p:tagLst>
</file>

<file path=ppt/tags/tag312.xml><?xml version="1.0" encoding="utf-8"?>
<p:tagLst xmlns:p="http://schemas.openxmlformats.org/presentationml/2006/main">
  <p:tag name="KSO_WM_UNIT_COLOR_SCHEME_SHAPE_ID" val="140"/>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6494_3*l_h_i*1_2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13.xml><?xml version="1.0" encoding="utf-8"?>
<p:tagLst xmlns:p="http://schemas.openxmlformats.org/presentationml/2006/main">
  <p:tag name="KSO_WM_UNIT_COLOR_SCHEME_SHAPE_ID" val="14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494_3*l_h_i*1_2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14.xml><?xml version="1.0" encoding="utf-8"?>
<p:tagLst xmlns:p="http://schemas.openxmlformats.org/presentationml/2006/main">
  <p:tag name="KSO_WM_UNIT_COLOR_SCHEME_SHAPE_ID" val="3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494_3*l_h_i*1_2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15.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494_3*l_h_f*1_2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16.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494_3*l_h_a*1_2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17.xml><?xml version="1.0" encoding="utf-8"?>
<p:tagLst xmlns:p="http://schemas.openxmlformats.org/presentationml/2006/main">
  <p:tag name="KSO_WM_SLIDE_ANIMATION_ID" val="3110590"/>
</p:tagLst>
</file>

<file path=ppt/tags/tag318.xml><?xml version="1.0" encoding="utf-8"?>
<p:tagLst xmlns:p="http://schemas.openxmlformats.org/presentationml/2006/main">
  <p:tag name="KSO_WM_UNIT_COLOR_SCHEME_SHAPE_ID" val="152"/>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6494_3*l_h_i*1_4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19.xml><?xml version="1.0" encoding="utf-8"?>
<p:tagLst xmlns:p="http://schemas.openxmlformats.org/presentationml/2006/main">
  <p:tag name="KSO_WM_UNIT_COLOR_SCHEME_SHAPE_ID" val="154"/>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6494_3*l_h_i*1_4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a*1_1_1"/>
  <p:tag name="KSO_WM_TEMPLATE_CATEGORY" val="diagram"/>
  <p:tag name="KSO_WM_TEMPLATE_INDEX" val="20198970"/>
  <p:tag name="KSO_WM_UNIT_LAYERLEVEL" val="1_1_1"/>
  <p:tag name="KSO_WM_TAG_VERSION" val="1.0"/>
  <p:tag name="KSO_WM_BEAUTIFY_FLAG" val="#wm#"/>
  <p:tag name="KSO_WM_UNIT_DIAGRAM_MAX_ITEM_COUNT" val="0"/>
  <p:tag name="KSO_WM_UNIT_ISCONTENTSTITLE" val="0"/>
  <p:tag name="KSO_WM_UNIT_PRESET_TEXT" val="品类一"/>
  <p:tag name="KSO_WM_UNIT_NOCLEAR" val="0"/>
  <p:tag name="KSO_WM_UNIT_VALUE" val="3"/>
  <p:tag name="KSO_WM_DIAGRAM_GROUP_CODE" val="ε1-1"/>
  <p:tag name="KSO_WM_UNIT_TYPE" val="ε_h_a"/>
  <p:tag name="KSO_WM_UNIT_INDEX" val="1_1_1"/>
  <p:tag name="KSO_WM_UNIT_TEXT_FILL_FORE_SCHEMECOLOR_INDEX" val="5"/>
  <p:tag name="KSO_WM_UNIT_TEXT_FILL_TYPE" val="1"/>
  <p:tag name="KSO_WM_UNIT_USESOURCEFORMAT_APPLY" val="1"/>
</p:tagLst>
</file>

<file path=ppt/tags/tag320.xml><?xml version="1.0" encoding="utf-8"?>
<p:tagLst xmlns:p="http://schemas.openxmlformats.org/presentationml/2006/main">
  <p:tag name="KSO_WM_UNIT_COLOR_SCHEME_SHAPE_ID" val="4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96494_3*l_h_i*1_4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21.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6494_3*l_h_f*1_4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22.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6494_3*l_h_a*1_4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23.xml><?xml version="1.0" encoding="utf-8"?>
<p:tagLst xmlns:p="http://schemas.openxmlformats.org/presentationml/2006/main">
  <p:tag name="KSO_WM_SLIDE_ANIMATION_ID" val="3110590"/>
</p:tagLst>
</file>

<file path=ppt/tags/tag324.xml><?xml version="1.0" encoding="utf-8"?>
<p:tagLst xmlns:p="http://schemas.openxmlformats.org/presentationml/2006/main">
  <p:tag name="KSO_WM_UNIT_COLOR_SCHEME_SHAPE_ID" val="137"/>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6494_3*l_h_i*1_1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25.xml><?xml version="1.0" encoding="utf-8"?>
<p:tagLst xmlns:p="http://schemas.openxmlformats.org/presentationml/2006/main">
  <p:tag name="KSO_WM_UNIT_COLOR_SCHEME_SHAPE_ID" val="7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494_3*l_h_i*1_1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26.xml><?xml version="1.0" encoding="utf-8"?>
<p:tagLst xmlns:p="http://schemas.openxmlformats.org/presentationml/2006/main">
  <p:tag name="KSO_WM_UNIT_COLOR_SCHEME_SHAPE_ID" val="3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96494_3*l_h_i*1_1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27.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494_3*l_h_f*1_1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28.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494_3*l_h_a*1_1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29.xml><?xml version="1.0" encoding="utf-8"?>
<p:tagLst xmlns:p="http://schemas.openxmlformats.org/presentationml/2006/main">
  <p:tag name="KSO_WM_SLIDE_ANIMATION_ID" val="3110590"/>
</p:tagLst>
</file>

<file path=ppt/tags/tag33.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f*1_2_1_1"/>
  <p:tag name="KSO_WM_TEMPLATE_CATEGORY" val="diagram"/>
  <p:tag name="KSO_WM_TEMPLATE_INDEX" val="20198970"/>
  <p:tag name="KSO_WM_UNIT_LAYERLEVEL" val="1_1_1_1"/>
  <p:tag name="KSO_WM_TAG_VERSION" val="1.0"/>
  <p:tag name="KSO_WM_BEAUTIFY_FLAG" val="#wm#"/>
  <p:tag name="KSO_WM_UNIT_DIAGRAM_MAX_ITEM_COUNT" val="0"/>
  <p:tag name="KSO_WM_UNIT_PRESET_TEXT" val="40%"/>
  <p:tag name="KSO_WM_UNIT_NOCLEAR" val="0"/>
  <p:tag name="KSO_WM_UNIT_VALUE" val="1"/>
  <p:tag name="KSO_WM_DIAGRAM_GROUP_CODE" val="ε1-1"/>
  <p:tag name="KSO_WM_UNIT_TYPE" val="ε_h_h_f"/>
  <p:tag name="KSO_WM_UNIT_INDEX" val="1_2_1_1"/>
  <p:tag name="KSO_WM_UNIT_DIAGRAM_NUMVISUAL_CHANGE_MODES" val="32"/>
  <p:tag name="KSO_WM_UNIT_DIAGRAM_NUM_VALUE" val="9.7"/>
  <p:tag name="KSO_WM_UNIT_DIAGRAM_NUMVISUAL_BIND_NUMID" val="da0eec03-03aa-4b2b-a54c-01403053ffa9"/>
  <p:tag name="KSO_WM_UNIT_TEXT_FILL_FORE_SCHEMECOLOR_INDEX" val="6"/>
  <p:tag name="KSO_WM_UNIT_TEXT_FILL_TYPE" val="1"/>
  <p:tag name="KSO_WM_UNIT_USESOURCEFORMAT_APPLY" val="1"/>
</p:tagLst>
</file>

<file path=ppt/tags/tag330.xml><?xml version="1.0" encoding="utf-8"?>
<p:tagLst xmlns:p="http://schemas.openxmlformats.org/presentationml/2006/main">
  <p:tag name="KSO_WM_UNIT_COLOR_SCHEME_SHAPE_ID" val="146"/>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6494_3*l_h_i*1_3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31.xml><?xml version="1.0" encoding="utf-8"?>
<p:tagLst xmlns:p="http://schemas.openxmlformats.org/presentationml/2006/main">
  <p:tag name="KSO_WM_UNIT_COLOR_SCHEME_SHAPE_ID" val="148"/>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6494_3*l_h_i*1_3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32.xml><?xml version="1.0" encoding="utf-8"?>
<p:tagLst xmlns:p="http://schemas.openxmlformats.org/presentationml/2006/main">
  <p:tag name="KSO_WM_UNIT_COLOR_SCHEME_SHAPE_ID" val="4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96494_3*l_h_i*1_3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33.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494_3*l_h_f*1_3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34.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6494_3*l_h_a*1_3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35.xml><?xml version="1.0" encoding="utf-8"?>
<p:tagLst xmlns:p="http://schemas.openxmlformats.org/presentationml/2006/main">
  <p:tag name="KSO_WM_SLIDE_ITEM_CNT" val="4"/>
</p:tagLst>
</file>

<file path=ppt/tags/tag336.xml><?xml version="1.0" encoding="utf-8"?>
<p:tagLst xmlns:p="http://schemas.openxmlformats.org/presentationml/2006/main">
  <p:tag name="KSO_WM_UNIT_TEXTBOXSTYLE_GUID" val="{65e2d766-dc71-483e-bc47-aee59c6a8c21}"/>
</p:tagLst>
</file>

<file path=ppt/tags/tag337.xml><?xml version="1.0" encoding="utf-8"?>
<p:tagLst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3_94*i*1"/>
  <p:tag name="KSO_WM_TEMPLATE_CATEGORY" val="mixed"/>
  <p:tag name="KSO_WM_TEMPLATE_INDEX" val="20201883"/>
  <p:tag name="KSO_WM_UNIT_LAYERLEVEL" val="1"/>
  <p:tag name="KSO_WM_TAG_VERSION" val="1.0"/>
  <p:tag name="KSO_WM_BEAUTIFY_FLAG" val="#wm#"/>
  <p:tag name="KSO_WM_UNIT_TEXTBOXSTYLE_GUID" val="{65e2d766-dc71-483e-bc47-aee59c6a8c2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8.xml><?xml version="1.0" encoding="utf-8"?>
<p:tagLst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3_94*i*2"/>
  <p:tag name="KSO_WM_TEMPLATE_CATEGORY" val="mixed"/>
  <p:tag name="KSO_WM_TEMPLATE_INDEX" val="20201883"/>
  <p:tag name="KSO_WM_UNIT_LAYERLEVEL" val="1"/>
  <p:tag name="KSO_WM_TAG_VERSION" val="1.0"/>
  <p:tag name="KSO_WM_BEAUTIFY_FLAG" val="#wm#"/>
  <p:tag name="KSO_WM_UNIT_TEXTBOXSTYLE_GUID" val="{65e2d766-dc71-483e-bc47-aee59c6a8c2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SLIDE_ANIMATION_ID" val="311059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f*1_2_1"/>
  <p:tag name="KSO_WM_TEMPLATE_CATEGORY" val="diagram"/>
  <p:tag name="KSO_WM_TEMPLATE_INDEX" val="20198970"/>
  <p:tag name="KSO_WM_UNIT_LAYERLEVEL" val="1_1_1"/>
  <p:tag name="KSO_WM_TAG_VERSION" val="1.0"/>
  <p:tag name="KSO_WM_BEAUTIFY_FLAG" val="#wm#"/>
  <p:tag name="KSO_WM_UNIT_DIAGRAM_MAX_ITEM_COUNT" val="0"/>
  <p:tag name="KSO_WM_UNIT_PRESET_TEXT" val="单击此处添加文本"/>
  <p:tag name="KSO_WM_UNIT_NOCLEAR" val="0"/>
  <p:tag name="KSO_WM_UNIT_VALUE" val="8"/>
  <p:tag name="KSO_WM_DIAGRAM_GROUP_CODE" val="ε1-1"/>
  <p:tag name="KSO_WM_UNIT_TYPE" val="ε_h_f"/>
  <p:tag name="KSO_WM_UNIT_INDEX" val="1_2_1"/>
  <p:tag name="KSO_WM_UNIT_TEXT_FILL_FORE_SCHEMECOLOR_INDEX" val="14"/>
  <p:tag name="KSO_WM_UNIT_TEXT_FILL_TYPE" val="1"/>
  <p:tag name="KSO_WM_UNIT_USESOURCEFORMAT_APPLY" val="1"/>
</p:tagLst>
</file>

<file path=ppt/tags/tag340.xml><?xml version="1.0" encoding="utf-8"?>
<p:tagLst xmlns:p="http://schemas.openxmlformats.org/presentationml/2006/main">
  <p:tag name="KSO_WM_UNIT_COLOR_SCHEME_SHAPE_ID" val="140"/>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6494_3*l_h_i*1_2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41.xml><?xml version="1.0" encoding="utf-8"?>
<p:tagLst xmlns:p="http://schemas.openxmlformats.org/presentationml/2006/main">
  <p:tag name="KSO_WM_UNIT_COLOR_SCHEME_SHAPE_ID" val="14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494_3*l_h_i*1_2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42.xml><?xml version="1.0" encoding="utf-8"?>
<p:tagLst xmlns:p="http://schemas.openxmlformats.org/presentationml/2006/main">
  <p:tag name="KSO_WM_UNIT_COLOR_SCHEME_SHAPE_ID" val="3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494_3*l_h_i*1_2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43.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494_3*l_h_f*1_2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44.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494_3*l_h_a*1_2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45.xml><?xml version="1.0" encoding="utf-8"?>
<p:tagLst xmlns:p="http://schemas.openxmlformats.org/presentationml/2006/main">
  <p:tag name="KSO_WM_SLIDE_ANIMATION_ID" val="3110590"/>
</p:tagLst>
</file>

<file path=ppt/tags/tag346.xml><?xml version="1.0" encoding="utf-8"?>
<p:tagLst xmlns:p="http://schemas.openxmlformats.org/presentationml/2006/main">
  <p:tag name="KSO_WM_UNIT_COLOR_SCHEME_SHAPE_ID" val="152"/>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6494_3*l_h_i*1_4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47.xml><?xml version="1.0" encoding="utf-8"?>
<p:tagLst xmlns:p="http://schemas.openxmlformats.org/presentationml/2006/main">
  <p:tag name="KSO_WM_UNIT_COLOR_SCHEME_SHAPE_ID" val="154"/>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6494_3*l_h_i*1_4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48.xml><?xml version="1.0" encoding="utf-8"?>
<p:tagLst xmlns:p="http://schemas.openxmlformats.org/presentationml/2006/main">
  <p:tag name="KSO_WM_UNIT_COLOR_SCHEME_SHAPE_ID" val="4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96494_3*l_h_i*1_4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49.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6494_3*l_h_f*1_4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a*1_2_1"/>
  <p:tag name="KSO_WM_TEMPLATE_CATEGORY" val="diagram"/>
  <p:tag name="KSO_WM_TEMPLATE_INDEX" val="20198970"/>
  <p:tag name="KSO_WM_UNIT_LAYERLEVEL" val="1_1_1"/>
  <p:tag name="KSO_WM_TAG_VERSION" val="1.0"/>
  <p:tag name="KSO_WM_BEAUTIFY_FLAG" val="#wm#"/>
  <p:tag name="KSO_WM_UNIT_DIAGRAM_MAX_ITEM_COUNT" val="0"/>
  <p:tag name="KSO_WM_UNIT_ISCONTENTSTITLE" val="0"/>
  <p:tag name="KSO_WM_UNIT_PRESET_TEXT" val="品类二"/>
  <p:tag name="KSO_WM_UNIT_NOCLEAR" val="0"/>
  <p:tag name="KSO_WM_UNIT_VALUE" val="3"/>
  <p:tag name="KSO_WM_DIAGRAM_GROUP_CODE" val="ε1-1"/>
  <p:tag name="KSO_WM_UNIT_TYPE" val="ε_h_a"/>
  <p:tag name="KSO_WM_UNIT_INDEX" val="1_2_1"/>
  <p:tag name="KSO_WM_UNIT_TEXT_FILL_FORE_SCHEMECOLOR_INDEX" val="6"/>
  <p:tag name="KSO_WM_UNIT_TEXT_FILL_TYPE" val="1"/>
  <p:tag name="KSO_WM_UNIT_USESOURCEFORMAT_APPLY" val="1"/>
</p:tagLst>
</file>

<file path=ppt/tags/tag350.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6494_3*l_h_a*1_4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51.xml><?xml version="1.0" encoding="utf-8"?>
<p:tagLst xmlns:p="http://schemas.openxmlformats.org/presentationml/2006/main">
  <p:tag name="KSO_WM_SLIDE_ANIMATION_ID" val="3110590"/>
</p:tagLst>
</file>

<file path=ppt/tags/tag352.xml><?xml version="1.0" encoding="utf-8"?>
<p:tagLst xmlns:p="http://schemas.openxmlformats.org/presentationml/2006/main">
  <p:tag name="KSO_WM_UNIT_COLOR_SCHEME_SHAPE_ID" val="137"/>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6494_3*l_h_i*1_1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53.xml><?xml version="1.0" encoding="utf-8"?>
<p:tagLst xmlns:p="http://schemas.openxmlformats.org/presentationml/2006/main">
  <p:tag name="KSO_WM_UNIT_COLOR_SCHEME_SHAPE_ID" val="7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494_3*l_h_i*1_1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54.xml><?xml version="1.0" encoding="utf-8"?>
<p:tagLst xmlns:p="http://schemas.openxmlformats.org/presentationml/2006/main">
  <p:tag name="KSO_WM_UNIT_COLOR_SCHEME_SHAPE_ID" val="3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96494_3*l_h_i*1_1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55.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494_3*l_h_f*1_1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56.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494_3*l_h_a*1_1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57.xml><?xml version="1.0" encoding="utf-8"?>
<p:tagLst xmlns:p="http://schemas.openxmlformats.org/presentationml/2006/main">
  <p:tag name="KSO_WM_SLIDE_ANIMATION_ID" val="3110590"/>
</p:tagLst>
</file>

<file path=ppt/tags/tag358.xml><?xml version="1.0" encoding="utf-8"?>
<p:tagLst xmlns:p="http://schemas.openxmlformats.org/presentationml/2006/main">
  <p:tag name="KSO_WM_UNIT_COLOR_SCHEME_SHAPE_ID" val="146"/>
  <p:tag name="KSO_WM_UNIT_COLOR_SCHEME_PARENT_PAGE" val="0_3"/>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6494_3*l_h_i*1_3_3"/>
  <p:tag name="KSO_WM_TEMPLATE_CATEGORY" val="diagram"/>
  <p:tag name="KSO_WM_TEMPLATE_INDEX" val="2019649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59.xml><?xml version="1.0" encoding="utf-8"?>
<p:tagLst xmlns:p="http://schemas.openxmlformats.org/presentationml/2006/main">
  <p:tag name="KSO_WM_UNIT_COLOR_SCHEME_SHAPE_ID" val="148"/>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6494_3*l_h_i*1_3_2"/>
  <p:tag name="KSO_WM_TEMPLATE_CATEGORY" val="diagram"/>
  <p:tag name="KSO_WM_TEMPLATE_INDEX" val="2019649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2"/>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2"/>
  <p:tag name="KSO_WM_UNIT_FILL_FORE_SCHEMECOLOR_INDEX" val="14"/>
  <p:tag name="KSO_WM_UNIT_FILL_TYPE" val="1"/>
  <p:tag name="KSO_WM_UNIT_TEXT_FILL_FORE_SCHEMECOLOR_INDEX" val="2"/>
  <p:tag name="KSO_WM_UNIT_TEXT_FILL_TYPE" val="1"/>
  <p:tag name="KSO_WM_UNIT_USESOURCEFORMAT_APPLY" val="1"/>
</p:tagLst>
</file>

<file path=ppt/tags/tag360.xml><?xml version="1.0" encoding="utf-8"?>
<p:tagLst xmlns:p="http://schemas.openxmlformats.org/presentationml/2006/main">
  <p:tag name="KSO_WM_UNIT_COLOR_SCHEME_SHAPE_ID" val="4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96494_3*l_h_i*1_3_1"/>
  <p:tag name="KSO_WM_TEMPLATE_CATEGORY" val="diagram"/>
  <p:tag name="KSO_WM_TEMPLATE_INDEX" val="2019649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61.xml><?xml version="1.0" encoding="utf-8"?>
<p:tagLst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494_3*l_h_f*1_3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362.xml><?xml version="1.0" encoding="utf-8"?>
<p:tagLst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6494_3*l_h_a*1_3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_BRIGHTNESS" val="0.25"/>
  <p:tag name="KSO_WM_UNIT_TEXT_FILL_FORE_SCHEMECOLOR_INDEX" val="13"/>
  <p:tag name="KSO_WM_UNIT_TEXT_FILL_TYPE" val="1"/>
  <p:tag name="KSO_WM_UNIT_USESOURCEFORMAT_APPLY" val="1"/>
</p:tagLst>
</file>

<file path=ppt/tags/tag363.xml><?xml version="1.0" encoding="utf-8"?>
<p:tagLst xmlns:p="http://schemas.openxmlformats.org/presentationml/2006/main">
  <p:tag name="KSO_WM_SLIDE_ITEM_CNT" val="4"/>
</p:tagLst>
</file>

<file path=ppt/tags/tag364.xml><?xml version="1.0" encoding="utf-8"?>
<p:tagLst xmlns:p="http://schemas.openxmlformats.org/presentationml/2006/main">
  <p:tag name="KSO_WM_UNIT_TEXTBOXSTYLE_SHAPETYPE" val="1"/>
  <p:tag name="KSO_WM_UNIT_TEXTBOXSTYLE_ADJUSTLEFT" val="0_-20.95"/>
  <p:tag name="KSO_WM_UNIT_TEXTBOXSTYLE_ADJUSTTOP" val="100_18.4"/>
  <p:tag name="KSO_WM_UNIT_TEXTBOXSTYLE_ADJUSTWIDTH" val="100_102.6"/>
  <p:tag name="KSO_WM_UNIT_HIGHLIGHT" val="0"/>
  <p:tag name="KSO_WM_UNIT_COMPATIBLE" val="0"/>
  <p:tag name="KSO_WM_UNIT_DIAGRAM_ISNUMVISUAL" val="0"/>
  <p:tag name="KSO_WM_UNIT_DIAGRAM_ISREFERUNIT" val="0"/>
  <p:tag name="KSO_WM_UNIT_TYPE" val="i"/>
  <p:tag name="KSO_WM_UNIT_INDEX" val="4"/>
  <p:tag name="KSO_WM_UNIT_ID" val="mixed20201883_90*i*4"/>
  <p:tag name="KSO_WM_TEMPLATE_CATEGORY" val="mixed"/>
  <p:tag name="KSO_WM_TEMPLATE_INDEX" val="20201883"/>
  <p:tag name="KSO_WM_UNIT_LAYERLEVEL" val="1"/>
  <p:tag name="KSO_WM_TAG_VERSION" val="1.0"/>
  <p:tag name="KSO_WM_BEAUTIFY_FLAG" val="#wm#"/>
  <p:tag name="KSO_WM_UNIT_TEXTBOXSTYLE_GUID" val="{b3741ff1-3991-413a-be68-134e27691e86}"/>
  <p:tag name="KSO_WM_UNIT_LINE_FORE_SCHEMECOLOR_INDEX_BRIGHTNESS" val="0.4"/>
  <p:tag name="KSO_WM_UNIT_LINE_FORE_SCHEMECOLOR_INDEX" val="5"/>
  <p:tag name="KSO_WM_UNIT_LINE_FILL_TYPE" val="2"/>
</p:tagLst>
</file>

<file path=ppt/tags/tag365.xml><?xml version="1.0" encoding="utf-8"?>
<p:tagLst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mixed20201883_90*a*1"/>
  <p:tag name="KSO_WM_TEMPLATE_CATEGORY" val="mixed"/>
  <p:tag name="KSO_WM_TEMPLATE_INDEX" val="20201883"/>
  <p:tag name="KSO_WM_UNIT_LAYERLEVEL" val="1"/>
  <p:tag name="KSO_WM_TAG_VERSION" val="1.0"/>
  <p:tag name="KSO_WM_BEAUTIFY_FLAG" val="#wm#"/>
  <p:tag name="KSO_WM_UNIT_TEXTBOXSTYLE_GUID" val="{b3741ff1-3991-413a-be68-134e27691e86}"/>
  <p:tag name="KSO_WM_UNIT_TEXTBOXSTYLE_TYPE" val="3"/>
  <p:tag name="KSO_WM_UNIT_TEXT_FILL_FORE_SCHEMECOLOR_INDEX_BRIGHTNESS" val="0.25"/>
  <p:tag name="KSO_WM_UNIT_TEXT_FILL_FORE_SCHEMECOLOR_INDEX" val="13"/>
  <p:tag name="KSO_WM_UNIT_TEXT_FILL_TYPE" val="1"/>
</p:tagLst>
</file>

<file path=ppt/tags/tag366.xml><?xml version="1.0" encoding="utf-8"?>
<p:tagLst xmlns:p="http://schemas.openxmlformats.org/presentationml/2006/main">
  <p:tag name="KSO_WM_UNIT_PRESET_TEXT" val="添加个人主要标签&#10;此处添加个人主要标签&#10;请在此处添加个人主要标签"/>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198883_3*f*1"/>
  <p:tag name="KSO_WM_TEMPLATE_CATEGORY" val="diagram"/>
  <p:tag name="KSO_WM_TEMPLATE_INDEX" val="2019888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938_3*l_h_i*1_1_1"/>
  <p:tag name="KSO_WM_TEMPLATE_CATEGORY" val="diagram"/>
  <p:tag name="KSO_WM_TEMPLATE_INDEX" val="20168938"/>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SLIDE_ANIMATION_ID" val="3110638"/>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168938_3*l_h_i*1_1_2"/>
  <p:tag name="KSO_WM_TEMPLATE_CATEGORY" val="diagram"/>
  <p:tag name="KSO_WM_TEMPLATE_INDEX" val="2016893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SLIDE_ANIMATION_ID" val="3110638"/>
</p:tagLst>
</file>

<file path=ppt/tags/tag36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938_3*l_h_f*1_1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SLIDE_ANIMATION_ID" val="311063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3"/>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3"/>
  <p:tag name="KSO_WM_UNIT_FILL_FORE_SCHEMECOLOR_INDEX" val="14"/>
  <p:tag name="KSO_WM_UNIT_FILL_TYPE" val="1"/>
  <p:tag name="KSO_WM_UNIT_TEXT_FILL_FORE_SCHEMECOLOR_INDEX" val="2"/>
  <p:tag name="KSO_WM_UNIT_TEXT_FILL_TYPE" val="1"/>
  <p:tag name="KSO_WM_UNIT_USESOURCEFORMAT_APPLY" val="1"/>
</p:tagLst>
</file>

<file path=ppt/tags/tag37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938_3*l_h_a*1_1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SLIDE_ANIMATION_ID" val="3110638"/>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38_3*l_h_i*1_2_1"/>
  <p:tag name="KSO_WM_TEMPLATE_CATEGORY" val="diagram"/>
  <p:tag name="KSO_WM_TEMPLATE_INDEX" val="20168938"/>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 name="KSO_WM_SLIDE_ANIMATION_ID" val="3110638"/>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168938_3*l_h_i*1_2_2"/>
  <p:tag name="KSO_WM_TEMPLATE_CATEGORY" val="diagram"/>
  <p:tag name="KSO_WM_TEMPLATE_INDEX" val="2016893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6"/>
  <p:tag name="KSO_WM_UNIT_TEXT_FILL_TYPE" val="1"/>
  <p:tag name="KSO_WM_UNIT_USESOURCEFORMAT_APPLY" val="1"/>
  <p:tag name="KSO_WM_SLIDE_ANIMATION_ID" val="3110638"/>
</p:tagLst>
</file>

<file path=ppt/tags/tag37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938_3*l_h_f*1_2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SLIDE_ANIMATION_ID" val="3110638"/>
</p:tagLst>
</file>

<file path=ppt/tags/tag37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938_3*l_h_a*1_2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 name="KSO_WM_SLIDE_ANIMATION_ID" val="3110638"/>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938_3*l_h_i*1_3_1"/>
  <p:tag name="KSO_WM_TEMPLATE_CATEGORY" val="diagram"/>
  <p:tag name="KSO_WM_TEMPLATE_INDEX" val="20168938"/>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 name="KSO_WM_SLIDE_ANIMATION_ID" val="3110638"/>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168938_3*l_h_i*1_3_2"/>
  <p:tag name="KSO_WM_TEMPLATE_CATEGORY" val="diagram"/>
  <p:tag name="KSO_WM_TEMPLATE_INDEX" val="2016893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6"/>
  <p:tag name="KSO_WM_UNIT_TEXT_FILL_TYPE" val="1"/>
  <p:tag name="KSO_WM_UNIT_USESOURCEFORMAT_APPLY" val="1"/>
  <p:tag name="KSO_WM_SLIDE_ANIMATION_ID" val="3110638"/>
</p:tagLst>
</file>

<file path=ppt/tags/tag37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938_3*l_h_f*1_3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SLIDE_ANIMATION_ID" val="3110638"/>
</p:tagLst>
</file>

<file path=ppt/tags/tag37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938_3*l_h_a*1_3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 name="KSO_WM_SLIDE_ANIMATION_ID" val="3110638"/>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938_3*l_h_i*1_4_1"/>
  <p:tag name="KSO_WM_TEMPLATE_CATEGORY" val="diagram"/>
  <p:tag name="KSO_WM_TEMPLATE_INDEX" val="20168938"/>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SLIDE_ANIMATION_ID" val="3110638"/>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x*1_2_1"/>
  <p:tag name="KSO_WM_TEMPLATE_CATEGORY" val="diagram"/>
  <p:tag name="KSO_WM_TEMPLATE_INDEX" val="20198970"/>
  <p:tag name="KSO_WM_UNIT_LAYERLEVEL" val="1_1_1"/>
  <p:tag name="KSO_WM_TAG_VERSION" val="1.0"/>
  <p:tag name="KSO_WM_BEAUTIFY_FLAG" val="#wm#"/>
  <p:tag name="KSO_WM_UNIT_DIAGRAM_MAX_ITEM_COUNT" val="0"/>
  <p:tag name="KSO_WM_UNIT_VALUE" val="115*117"/>
  <p:tag name="KSO_WM_DIAGRAM_GROUP_CODE" val="ε1-1"/>
  <p:tag name="KSO_WM_UNIT_TYPE" val="ε_h_x"/>
  <p:tag name="KSO_WM_UNIT_INDEX" val="1_2_1"/>
  <p:tag name="KSO_WM_UNIT_FILL_FORE_SCHEMECOLOR_INDEX" val="6"/>
  <p:tag name="KSO_WM_UNIT_FILL_TYPE" val="1"/>
  <p:tag name="KSO_WM_UNIT_USESOURCEFORMAT_APPLY" val="1"/>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168938_3*l_h_i*1_4_2"/>
  <p:tag name="KSO_WM_TEMPLATE_CATEGORY" val="diagram"/>
  <p:tag name="KSO_WM_TEMPLATE_INDEX" val="2016893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SLIDE_ANIMATION_ID" val="3110638"/>
</p:tagLst>
</file>

<file path=ppt/tags/tag38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8938_3*l_h_f*1_4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SLIDE_ANIMATION_ID" val="3110638"/>
</p:tagLst>
</file>

<file path=ppt/tags/tag38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8938_3*l_h_a*1_4_1"/>
  <p:tag name="KSO_WM_TEMPLATE_CATEGORY" val="diagram"/>
  <p:tag name="KSO_WM_TEMPLATE_INDEX" val="20168938"/>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SLIDE_ANIMATION_ID" val="3110638"/>
</p:tagLst>
</file>

<file path=ppt/tags/tag383.xml><?xml version="1.0" encoding="utf-8"?>
<p:tagLst xmlns:p="http://schemas.openxmlformats.org/presentationml/2006/main">
  <p:tag name="KSO_WM_SLIDE_ITEM_CNT" val="4"/>
</p:tagLst>
</file>

<file path=ppt/tags/tag384.xml><?xml version="1.0" encoding="utf-8"?>
<p:tagLst xmlns:p="http://schemas.openxmlformats.org/presentationml/2006/main">
  <p:tag name="KSO_WM_SLIDE_ANIMATION_ID" val="3110617"/>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70233_4*l_h_i*1_5_1"/>
  <p:tag name="KSO_WM_TEMPLATE_CATEGORY" val="diagram"/>
  <p:tag name="KSO_WM_TEMPLATE_INDEX" val="20170233"/>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386.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0233_4*l_h_f*1_5_1"/>
  <p:tag name="KSO_WM_TEMPLATE_CATEGORY" val="diagram"/>
  <p:tag name="KSO_WM_TEMPLATE_INDEX" val="20170233"/>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Lst>
</file>

<file path=ppt/tags/tag387.xml><?xml version="1.0" encoding="utf-8"?>
<p:tagLst xmlns:p="http://schemas.openxmlformats.org/presentationml/2006/main">
  <p:tag name="KSO_WM_UNIT_VALUE" val="176*176"/>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70233_4*l_h_x*1_5_1"/>
  <p:tag name="KSO_WM_TEMPLATE_CATEGORY" val="diagram"/>
  <p:tag name="KSO_WM_TEMPLATE_INDEX" val="20170233"/>
  <p:tag name="KSO_WM_UNIT_LAYERLEVEL" val="1_1_1"/>
  <p:tag name="KSO_WM_TAG_VERSION" val="1.0"/>
  <p:tag name="KSO_WM_BEAUTIFY_FLAG" val="#wm#"/>
  <p:tag name="KSO_WM_UNIT_USESOURCEFORMAT_APPLY" val="1"/>
</p:tagLst>
</file>

<file path=ppt/tags/tag388.xml><?xml version="1.0" encoding="utf-8"?>
<p:tagLst xmlns:p="http://schemas.openxmlformats.org/presentationml/2006/main">
  <p:tag name="KSO_WM_SLIDE_ANIMATION_ID" val="3110617"/>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233_4*l_h_i*1_3_1"/>
  <p:tag name="KSO_WM_TEMPLATE_CATEGORY" val="diagram"/>
  <p:tag name="KSO_WM_TEMPLATE_INDEX" val="20170233"/>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4"/>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4"/>
  <p:tag name="KSO_WM_UNIT_LINE_FORE_SCHEMECOLOR_INDEX" val="15"/>
  <p:tag name="KSO_WM_UNIT_LINE_FILL_TYPE" val="2"/>
  <p:tag name="KSO_WM_UNIT_TEXT_FILL_FORE_SCHEMECOLOR_INDEX" val="2"/>
  <p:tag name="KSO_WM_UNIT_TEXT_FILL_TYPE" val="1"/>
  <p:tag name="KSO_WM_UNIT_USESOURCEFORMAT_APPLY" val="1"/>
</p:tagLst>
</file>

<file path=ppt/tags/tag390.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233_4*l_h_f*1_3_1"/>
  <p:tag name="KSO_WM_TEMPLATE_CATEGORY" val="diagram"/>
  <p:tag name="KSO_WM_TEMPLATE_INDEX" val="20170233"/>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Lst>
</file>

<file path=ppt/tags/tag391.xml><?xml version="1.0" encoding="utf-8"?>
<p:tagLst xmlns:p="http://schemas.openxmlformats.org/presentationml/2006/main">
  <p:tag name="KSO_WM_UNIT_VALUE" val="176*176"/>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70233_4*l_h_x*1_3_1"/>
  <p:tag name="KSO_WM_TEMPLATE_CATEGORY" val="diagram"/>
  <p:tag name="KSO_WM_TEMPLATE_INDEX" val="20170233"/>
  <p:tag name="KSO_WM_UNIT_LAYERLEVEL" val="1_1_1"/>
  <p:tag name="KSO_WM_TAG_VERSION" val="1.0"/>
  <p:tag name="KSO_WM_BEAUTIFY_FLAG" val="#wm#"/>
  <p:tag name="KSO_WM_UNIT_USESOURCEFORMAT_APPLY" val="1"/>
</p:tagLst>
</file>

<file path=ppt/tags/tag392.xml><?xml version="1.0" encoding="utf-8"?>
<p:tagLst xmlns:p="http://schemas.openxmlformats.org/presentationml/2006/main">
  <p:tag name="KSO_WM_SLIDE_ANIMATION_ID" val="3110617"/>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233_4*l_h_i*1_1_1"/>
  <p:tag name="KSO_WM_TEMPLATE_CATEGORY" val="diagram"/>
  <p:tag name="KSO_WM_TEMPLATE_INDEX" val="2017023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394.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233_4*l_h_f*1_1_1"/>
  <p:tag name="KSO_WM_TEMPLATE_CATEGORY" val="diagram"/>
  <p:tag name="KSO_WM_TEMPLATE_INDEX" val="20170233"/>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Lst>
</file>

<file path=ppt/tags/tag395.xml><?xml version="1.0" encoding="utf-8"?>
<p:tagLst xmlns:p="http://schemas.openxmlformats.org/presentationml/2006/main">
  <p:tag name="KSO_WM_UNIT_VALUE" val="236*23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70233_4*l_h_x*1_1_1"/>
  <p:tag name="KSO_WM_TEMPLATE_CATEGORY" val="diagram"/>
  <p:tag name="KSO_WM_TEMPLATE_INDEX" val="20170233"/>
  <p:tag name="KSO_WM_UNIT_LAYERLEVEL" val="1_1_1"/>
  <p:tag name="KSO_WM_TAG_VERSION" val="1.0"/>
  <p:tag name="KSO_WM_BEAUTIFY_FLAG" val="#wm#"/>
  <p:tag name="KSO_WM_UNIT_USESOURCEFORMAT_APPLY" val="1"/>
</p:tagLst>
</file>

<file path=ppt/tags/tag396.xml><?xml version="1.0" encoding="utf-8"?>
<p:tagLst xmlns:p="http://schemas.openxmlformats.org/presentationml/2006/main">
  <p:tag name="KSO_WM_SLIDE_ANIMATION_ID" val="3110617"/>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233_4*l_h_i*1_2_1"/>
  <p:tag name="KSO_WM_TEMPLATE_CATEGORY" val="diagram"/>
  <p:tag name="KSO_WM_TEMPLATE_INDEX" val="2017023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398.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233_4*l_h_f*1_2_1"/>
  <p:tag name="KSO_WM_TEMPLATE_CATEGORY" val="diagram"/>
  <p:tag name="KSO_WM_TEMPLATE_INDEX" val="20170233"/>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Lst>
</file>

<file path=ppt/tags/tag399.xml><?xml version="1.0" encoding="utf-8"?>
<p:tagLst xmlns:p="http://schemas.openxmlformats.org/presentationml/2006/main">
  <p:tag name="KSO_WM_UNIT_VALUE" val="209*20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70233_4*l_h_x*1_2_1"/>
  <p:tag name="KSO_WM_TEMPLATE_CATEGORY" val="diagram"/>
  <p:tag name="KSO_WM_TEMPLATE_INDEX" val="20170233"/>
  <p:tag name="KSO_WM_UNIT_LAYERLEVEL" val="1_1_1"/>
  <p:tag name="KSO_WM_TAG_VERSION" val="1.0"/>
  <p:tag name="KSO_WM_BEAUTIFY_FLAG" val="#wm#"/>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2"/>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2"/>
  <p:tag name="KSO_WM_UNIT_FILL_FORE_SCHEMECOLOR_INDEX" val="15"/>
  <p:tag name="KSO_WM_UNIT_FILL_TYPE" val="1"/>
  <p:tag name="KSO_WM_UNIT_USESOURCEFORMAT_APPLY"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5"/>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5"/>
  <p:tag name="KSO_WM_UNIT_FILL_FORE_SCHEMECOLOR_INDEX" val="14"/>
  <p:tag name="KSO_WM_UNIT_FILL_TYPE" val="1"/>
  <p:tag name="KSO_WM_UNIT_TEXT_FILL_FORE_SCHEMECOLOR_INDEX" val="2"/>
  <p:tag name="KSO_WM_UNIT_TEXT_FILL_TYPE" val="1"/>
  <p:tag name="KSO_WM_UNIT_USESOURCEFORMAT_APPLY" val="1"/>
</p:tagLst>
</file>

<file path=ppt/tags/tag400.xml><?xml version="1.0" encoding="utf-8"?>
<p:tagLst xmlns:p="http://schemas.openxmlformats.org/presentationml/2006/main">
  <p:tag name="KSO_WM_SLIDE_ANIMATION_ID" val="3110617"/>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70233_4*l_h_i*1_4_1"/>
  <p:tag name="KSO_WM_TEMPLATE_CATEGORY" val="diagram"/>
  <p:tag name="KSO_WM_TEMPLATE_INDEX" val="20170233"/>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402.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0233_4*l_h_f*1_4_1"/>
  <p:tag name="KSO_WM_TEMPLATE_CATEGORY" val="diagram"/>
  <p:tag name="KSO_WM_TEMPLATE_INDEX" val="20170233"/>
  <p:tag name="KSO_WM_UNIT_LAYERLEVEL" val="1_1_1"/>
  <p:tag name="KSO_WM_TAG_VERSION" val="1.0"/>
  <p:tag name="KSO_WM_BEAUTIFY_FLAG" val="#wm#"/>
  <p:tag name="KSO_WM_UNIT_PRESET_TEXT" val="单击此处添加文本具体内容，简明扼要的阐述您的观点。"/>
  <p:tag name="KSO_WM_UNIT_TEXT_FILL_FORE_SCHEMECOLOR_INDEX_BRIGHTNESS" val="0"/>
  <p:tag name="KSO_WM_UNIT_TEXT_FILL_FORE_SCHEMECOLOR_INDEX" val="13"/>
  <p:tag name="KSO_WM_UNIT_TEXT_FILL_TYPE" val="1"/>
  <p:tag name="KSO_WM_UNIT_USESOURCEFORMAT_APPLY" val="1"/>
</p:tagLst>
</file>

<file path=ppt/tags/tag403.xml><?xml version="1.0" encoding="utf-8"?>
<p:tagLst xmlns:p="http://schemas.openxmlformats.org/presentationml/2006/main">
  <p:tag name="KSO_WM_UNIT_VALUE" val="222*222"/>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70233_4*l_h_x*1_4_1"/>
  <p:tag name="KSO_WM_TEMPLATE_CATEGORY" val="diagram"/>
  <p:tag name="KSO_WM_TEMPLATE_INDEX" val="20170233"/>
  <p:tag name="KSO_WM_UNIT_LAYERLEVEL" val="1_1_1"/>
  <p:tag name="KSO_WM_TAG_VERSION" val="1.0"/>
  <p:tag name="KSO_WM_BEAUTIFY_FLAG" val="#wm#"/>
  <p:tag name="KSO_WM_UNIT_USESOURCEFORMAT_APPLY" val="1"/>
</p:tagLst>
</file>

<file path=ppt/tags/tag404.xml><?xml version="1.0" encoding="utf-8"?>
<p:tagLst xmlns:p="http://schemas.openxmlformats.org/presentationml/2006/main">
  <p:tag name="KSO_WM_SLIDE_ITEM_CNT" val="5"/>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6"/>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6"/>
  <p:tag name="KSO_WM_UNIT_FILL_FORE_SCHEMECOLOR_INDEX" val="14"/>
  <p:tag name="KSO_WM_UNIT_FILL_TYPE" val="1"/>
  <p:tag name="KSO_WM_UNIT_TEXT_FILL_FORE_SCHEMECOLOR_INDEX" val="2"/>
  <p:tag name="KSO_WM_UNIT_TEX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x*1_1_1"/>
  <p:tag name="KSO_WM_TEMPLATE_CATEGORY" val="diagram"/>
  <p:tag name="KSO_WM_TEMPLATE_INDEX" val="20198970"/>
  <p:tag name="KSO_WM_UNIT_LAYERLEVEL" val="1_1_1"/>
  <p:tag name="KSO_WM_TAG_VERSION" val="1.0"/>
  <p:tag name="KSO_WM_BEAUTIFY_FLAG" val="#wm#"/>
  <p:tag name="KSO_WM_UNIT_DIAGRAM_MAX_ITEM_COUNT" val="0"/>
  <p:tag name="KSO_WM_UNIT_VALUE" val="124*128"/>
  <p:tag name="KSO_WM_DIAGRAM_GROUP_CODE" val="ε1-1"/>
  <p:tag name="KSO_WM_UNIT_TYPE" val="ε_h_x"/>
  <p:tag name="KSO_WM_UNIT_INDEX" val="1_1_1"/>
  <p:tag name="KSO_WM_UNIT_FILL_FORE_SCHEMECOLOR_INDEX" val="5"/>
  <p:tag name="KSO_WM_UNI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7"/>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7"/>
  <p:tag name="KSO_WM_UNIT_LINE_FORE_SCHEMECOLOR_INDEX" val="15"/>
  <p:tag name="KSO_WM_UNIT_LINE_FILL_TYPE" val="2"/>
  <p:tag name="KSO_WM_UNIT_TEXT_FILL_FORE_SCHEMECOLOR_INDEX" val="2"/>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8"/>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8"/>
  <p:tag name="KSO_WM_UNIT_FILL_FORE_SCHEMECOLOR_INDEX" val="14"/>
  <p:tag name="KSO_WM_UNIT_FILL_TYPE" val="1"/>
  <p:tag name="KSO_WM_UNIT_TEXT_FILL_FORE_SCHEMECOLOR_INDEX" val="2"/>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9"/>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9"/>
  <p:tag name="KSO_WM_UNIT_FILL_FORE_SCHEMECOLOR_INDEX" val="14"/>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x*1_3_1"/>
  <p:tag name="KSO_WM_TEMPLATE_CATEGORY" val="diagram"/>
  <p:tag name="KSO_WM_TEMPLATE_INDEX" val="20198970"/>
  <p:tag name="KSO_WM_UNIT_LAYERLEVEL" val="1_1_1"/>
  <p:tag name="KSO_WM_TAG_VERSION" val="1.0"/>
  <p:tag name="KSO_WM_BEAUTIFY_FLAG" val="#wm#"/>
  <p:tag name="KSO_WM_UNIT_DIAGRAM_MAX_ITEM_COUNT" val="0"/>
  <p:tag name="KSO_WM_UNIT_VALUE" val="89*122"/>
  <p:tag name="KSO_WM_DIAGRAM_GROUP_CODE" val="ε1-1"/>
  <p:tag name="KSO_WM_UNIT_TYPE" val="ε_h_x"/>
  <p:tag name="KSO_WM_UNIT_INDEX" val="1_3_1"/>
  <p:tag name="KSO_WM_UNIT_FILL_FORE_SCHEMECOLOR_INDEX" val="8"/>
  <p:tag name="KSO_WM_UNI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10"/>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0"/>
  <p:tag name="KSO_WM_UNIT_LINE_FORE_SCHEMECOLOR_INDEX" val="15"/>
  <p:tag name="KSO_WM_UNIT_LINE_FILL_TYPE" val="2"/>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11"/>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1"/>
  <p:tag name="KSO_WM_UNIT_FILL_FORE_SCHEMECOLOR_INDEX" val="14"/>
  <p:tag name="KSO_WM_UNIT_FILL_TYPE" val="1"/>
  <p:tag name="KSO_WM_UNIT_TEXT_FILL_FORE_SCHEMECOLOR_INDEX" val="2"/>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12"/>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2"/>
  <p:tag name="KSO_WM_UNIT_FILL_FORE_SCHEMECOLOR_INDEX" val="14"/>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3"/>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3"/>
  <p:tag name="KSO_WM_UNIT_USESOURCEFORMAT_APPLY"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h_x*1_4_1"/>
  <p:tag name="KSO_WM_TEMPLATE_CATEGORY" val="diagram"/>
  <p:tag name="KSO_WM_TEMPLATE_INDEX" val="20198970"/>
  <p:tag name="KSO_WM_UNIT_LAYERLEVEL" val="1_1_1"/>
  <p:tag name="KSO_WM_TAG_VERSION" val="1.0"/>
  <p:tag name="KSO_WM_BEAUTIFY_FLAG" val="#wm#"/>
  <p:tag name="KSO_WM_UNIT_DIAGRAM_MAX_ITEM_COUNT" val="0"/>
  <p:tag name="KSO_WM_UNIT_VALUE" val="102*108"/>
  <p:tag name="KSO_WM_DIAGRAM_GROUP_CODE" val="ε1-1"/>
  <p:tag name="KSO_WM_UNIT_TYPE" val="ε_h_x"/>
  <p:tag name="KSO_WM_UNIT_INDEX" val="1_4_1"/>
  <p:tag name="KSO_WM_UNIT_FILL_FORE_SCHEMECOLOR_INDEX" val="9"/>
  <p:tag name="KSO_WM_UNI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i*13"/>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3"/>
  <p:tag name="KSO_WM_UNIT_LINE_FORE_SCHEMECOLOR_INDEX" val="15"/>
  <p:tag name="KSO_WM_UNIT_LINE_FILL_TYPE" val="2"/>
  <p:tag name="KSO_WM_UNIT_TEXT_FILL_FORE_SCHEMECOLOR_INDEX" val="2"/>
  <p:tag name="KSO_WM_UNIT_TEXT_FILL_TYPE" val="1"/>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i*1_1_2_1"/>
  <p:tag name="KSO_WM_TEMPLATE_CATEGORY" val="diagram"/>
  <p:tag name="KSO_WM_TEMPLATE_INDEX" val="20198970"/>
  <p:tag name="KSO_WM_UNIT_LAYERLEVEL" val="1_1_1_1"/>
  <p:tag name="KSO_WM_TAG_VERSION" val="1.0"/>
  <p:tag name="KSO_WM_BEAUTIFY_FLAG" val="#wm#"/>
  <p:tag name="KSO_WM_UNIT_DIAGRAM_NUMVISUAL_CHANGE_MODES" val="16"/>
  <p:tag name="KSO_WM_UNIT_DIAGRAM_MAX_ITEM_COUNT" val="0"/>
  <p:tag name="PA" val="v5.2.7"/>
  <p:tag name="KSO_WM_DIAGRAM_GROUP_CODE" val="ε1-1"/>
  <p:tag name="KSO_WM_UNIT_TYPE" val="ε_h_h_i"/>
  <p:tag name="KSO_WM_UNIT_INDEX" val="1_1_2_1"/>
  <p:tag name="KSO_WM_UNIT_DIAGRAM_NUM_VALUE" val="9.7"/>
  <p:tag name="KSO_WM_UNIT_DIAGRAM_NUMVISUAL_BIND_NUMID" val="dbba4903-5bc4-4f25-82c3-af38ef1dde31"/>
  <p:tag name="KSO_WM_UNIT_FILL_FORE_SCHEMECOLOR_INDEX" val="5"/>
  <p:tag name="KSO_WM_UNIT_FILL_TYPE" val="1"/>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15"/>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5"/>
  <p:tag name="KSO_WM_UNIT_USESOURCEFORMAT_APPLY" val="1"/>
</p:tagLst>
</file>

<file path=ppt/tags/tag54.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16"/>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6"/>
  <p:tag name="KSO_WM_UNIT_USESOURCEFORMAT_APPLY" val="1"/>
</p:tagLst>
</file>

<file path=ppt/tags/tag55.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i*1_2_2_1"/>
  <p:tag name="KSO_WM_TEMPLATE_CATEGORY" val="diagram"/>
  <p:tag name="KSO_WM_TEMPLATE_INDEX" val="20198970"/>
  <p:tag name="KSO_WM_UNIT_LAYERLEVEL" val="1_1_1_1"/>
  <p:tag name="KSO_WM_TAG_VERSION" val="1.0"/>
  <p:tag name="KSO_WM_BEAUTIFY_FLAG" val="#wm#"/>
  <p:tag name="KSO_WM_UNIT_DIAGRAM_NUMVISUAL_CHANGE_MODES" val="16"/>
  <p:tag name="KSO_WM_UNIT_DIAGRAM_MAX_ITEM_COUNT" val="0"/>
  <p:tag name="PA" val="v5.2.7"/>
  <p:tag name="KSO_WM_DIAGRAM_GROUP_CODE" val="ε1-1"/>
  <p:tag name="KSO_WM_UNIT_TYPE" val="ε_h_h_i"/>
  <p:tag name="KSO_WM_UNIT_INDEX" val="1_2_2_1"/>
  <p:tag name="KSO_WM_UNIT_DIAGRAM_NUM_VALUE" val="9.7"/>
  <p:tag name="KSO_WM_UNIT_DIAGRAM_NUMVISUAL_BIND_NUMID" val="da0eec03-03aa-4b2b-a54c-01403053ffa9"/>
  <p:tag name="KSO_WM_UNIT_FILL_FORE_SCHEMECOLOR_INDEX" val="6"/>
  <p:tag name="KSO_WM_UNIT_FILL_TYPE" val="1"/>
  <p:tag name="KSO_WM_UNIT_TEXT_FILL_FORE_SCHEMECOLOR_INDEX" val="13"/>
  <p:tag name="KSO_WM_UNIT_TEXT_FILL_TYPE" val="1"/>
  <p:tag name="KSO_WM_UNIT_USESOURCEFORMAT_APPLY" val="1"/>
</p:tagLst>
</file>

<file path=ppt/tags/tag56.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18"/>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8"/>
  <p:tag name="KSO_WM_UNIT_USESOURCEFORMAT_APPLY" val="1"/>
</p:tagLst>
</file>

<file path=ppt/tags/tag57.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19"/>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19"/>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i*1_3_2_1"/>
  <p:tag name="KSO_WM_TEMPLATE_CATEGORY" val="diagram"/>
  <p:tag name="KSO_WM_TEMPLATE_INDEX" val="20198970"/>
  <p:tag name="KSO_WM_UNIT_LAYERLEVEL" val="1_1_1_1"/>
  <p:tag name="KSO_WM_TAG_VERSION" val="1.0"/>
  <p:tag name="KSO_WM_BEAUTIFY_FLAG" val="#wm#"/>
  <p:tag name="KSO_WM_UNIT_DIAGRAM_NUMVISUAL_CHANGE_MODES" val="16"/>
  <p:tag name="KSO_WM_UNIT_DIAGRAM_MAX_ITEM_COUNT" val="0"/>
  <p:tag name="PA" val="v5.2.7"/>
  <p:tag name="KSO_WM_DIAGRAM_GROUP_CODE" val="ε1-1"/>
  <p:tag name="KSO_WM_UNIT_TYPE" val="ε_h_h_i"/>
  <p:tag name="KSO_WM_UNIT_INDEX" val="1_3_2_1"/>
  <p:tag name="KSO_WM_UNIT_DIAGRAM_NUM_VALUE" val="10.4"/>
  <p:tag name="KSO_WM_UNIT_DIAGRAM_NUMVISUAL_BIND_NUMID" val="740af957-a672-44b9-8188-2e6f7637bcf0"/>
  <p:tag name="KSO_WM_UNIT_FILL_FORE_SCHEMECOLOR_INDEX" val="8"/>
  <p:tag name="KSO_WM_UNIT_FILL_TYPE" val="1"/>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21"/>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2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4"/>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4"/>
  <p:tag name="KSO_WM_UNIT_FILL_FORE_SCHEMECOLOR_INDEX" val="15"/>
  <p:tag name="KSO_WM_UNIT_FILL_TYPE" val="1"/>
  <p:tag name="KSO_WM_UNIT_USESOURCEFORMAT_APPLY" val="1"/>
</p:tagLst>
</file>

<file path=ppt/tags/tag60.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22"/>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22"/>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1"/>
  <p:tag name="KSO_WM_UNIT_DIAGRAM_ISREFERUNIT" val="0"/>
  <p:tag name="KSO_WM_UNIT_ID" val="diagram20198970_2*ε_h_h_i*1_4_2_1"/>
  <p:tag name="KSO_WM_TEMPLATE_CATEGORY" val="diagram"/>
  <p:tag name="KSO_WM_TEMPLATE_INDEX" val="20198970"/>
  <p:tag name="KSO_WM_UNIT_LAYERLEVEL" val="1_1_1_1"/>
  <p:tag name="KSO_WM_TAG_VERSION" val="1.0"/>
  <p:tag name="KSO_WM_BEAUTIFY_FLAG" val="#wm#"/>
  <p:tag name="KSO_WM_UNIT_DIAGRAM_NUMVISUAL_CHANGE_MODES" val="16"/>
  <p:tag name="KSO_WM_UNIT_DIAGRAM_MAX_ITEM_COUNT" val="0"/>
  <p:tag name="PA" val="v5.2.7"/>
  <p:tag name="KSO_WM_DIAGRAM_GROUP_CODE" val="ε1-1"/>
  <p:tag name="KSO_WM_UNIT_TYPE" val="ε_h_h_i"/>
  <p:tag name="KSO_WM_UNIT_INDEX" val="1_4_2_1"/>
  <p:tag name="KSO_WM_UNIT_DIAGRAM_NUM_VALUE" val="70.3"/>
  <p:tag name="KSO_WM_UNIT_DIAGRAM_NUMVISUAL_BIND_NUMID" val="9e1e82ff-2d89-4748-907e-ef7fac2dea6b"/>
  <p:tag name="KSO_WM_UNIT_FILL_FORE_SCHEMECOLOR_INDEX" val="9"/>
  <p:tag name="KSO_WM_UNIT_FILL_TYPE" val="1"/>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UNIT_ID" val="diagram20198970_2*i*24"/>
  <p:tag name="KSO_WM_TEMPLATE_CATEGORY" val="diagram"/>
  <p:tag name="KSO_WM_TEMPLATE_INDEX" val="20198970"/>
  <p:tag name="KSO_WM_UNIT_LAYERLEVEL" val="1"/>
  <p:tag name="KSO_WM_TAG_VERSION" val="1.0"/>
  <p:tag name="KSO_WM_BEAUTIFY_FLAG" val="#wm#"/>
  <p:tag name="KSO_WM_DIAGRAM_GROUP_CODE" val="ε1-1"/>
  <p:tag name="KSO_WM_UNIT_TYPE" val="i"/>
  <p:tag name="KSO_WM_UNIT_INDEX" val="24"/>
  <p:tag name="KSO_WM_UNIT_USESOURCEFORMAT_APPLY" val="1"/>
</p:tagLst>
</file>

<file path=ppt/tags/tag63.xml><?xml version="1.0" encoding="utf-8"?>
<p:tagLst xmlns:p="http://schemas.openxmlformats.org/presentationml/2006/main">
  <p:tag name="KSO_WM_SLIDE_MODEL_TYPE" val="numdgm"/>
  <p:tag name="KSO_WM_SLIDE_NumDiagram_DynamicNumAnim_Type" val="1"/>
  <p:tag name="KSO_WM_SLIDE_NumDiagram_DynamicNumAnim_Flag" val="1"/>
</p:tagLst>
</file>

<file path=ppt/tags/tag64.xml><?xml version="1.0" encoding="utf-8"?>
<p:tagLst xmlns:p="http://schemas.openxmlformats.org/presentationml/2006/main">
  <p:tag name="KSO_WM_TEMPLATE_CATEGORY" val="diagram"/>
  <p:tag name="KSO_WM_TEMPLATE_INDEX" val="20188089"/>
  <p:tag name="KSO_WM_UNIT_ID" val="diagram20188089_2*n_i*1_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LINE_FORE_SCHEMECOLOR_INDEX" val="13"/>
  <p:tag name="KSO_WM_UNIT_LINE_FILL_TYPE" val="2"/>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89_2*n_h_d*1_1_1"/>
  <p:tag name="KSO_WM_TEMPLATE_CATEGORY" val="diagram"/>
  <p:tag name="KSO_WM_TEMPLATE_INDEX" val="20188089"/>
  <p:tag name="KSO_WM_UNIT_LAYERLEVEL" val="1_1_1"/>
  <p:tag name="KSO_WM_TAG_VERSION" val="1.0"/>
  <p:tag name="KSO_WM_BEAUTIFY_FLAG" val="#wm#"/>
  <p:tag name="KSO_WM_UNIT_TYPE" val="n_h_d"/>
  <p:tag name="KSO_WM_UNIT_INDEX" val="1_1_1"/>
  <p:tag name="KSO_WM_UNIT_VALUE" val="519*1792"/>
</p:tagLst>
</file>

<file path=ppt/tags/tag66.xml><?xml version="1.0" encoding="utf-8"?>
<p:tagLst xmlns:p="http://schemas.openxmlformats.org/presentationml/2006/main">
  <p:tag name="KSO_WM_TEMPLATE_CATEGORY" val="diagram"/>
  <p:tag name="KSO_WM_TEMPLATE_INDEX" val="20188089"/>
  <p:tag name="KSO_WM_UNIT_ID" val="diagram20188089_2*n_h_i*1_1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67.xml><?xml version="1.0" encoding="utf-8"?>
<p:tagLst xmlns:p="http://schemas.openxmlformats.org/presentationml/2006/main">
  <p:tag name="KSO_WM_TEMPLATE_CATEGORY" val="diagram"/>
  <p:tag name="KSO_WM_TEMPLATE_INDEX" val="20188089"/>
  <p:tag name="KSO_WM_UNIT_ID" val="diagram20188089_2*n_h_a*1_1_1"/>
  <p:tag name="KSO_WM_UNIT_LAYERLEVEL" val="1_1_1"/>
  <p:tag name="KSO_WM_UNIT_VALUE" val="11"/>
  <p:tag name="KSO_WM_UNIT_HIGHLIGHT" val="0"/>
  <p:tag name="KSO_WM_UNIT_COMPATIBLE" val="0"/>
  <p:tag name="KSO_WM_BEAUTIFY_FLAG" val="#wm#"/>
  <p:tag name="KSO_WM_TAG_VERSION" val="1.0"/>
  <p:tag name="KSO_WM_UNIT_DIAGRAM_ISNUMVISUAL" val="0"/>
  <p:tag name="KSO_WM_UNIT_DIAGRAM_ISREFERUNIT" val="0"/>
  <p:tag name="KSO_WM_UNIT_ISCONTENTSTITLE" val="0"/>
  <p:tag name="KSO_WM_DIAGRAM_GROUP_CODE" val="n1-1"/>
  <p:tag name="KSO_WM_UNIT_TYPE" val="n_h_a"/>
  <p:tag name="KSO_WM_UNIT_INDEX" val="1_1_1"/>
  <p:tag name="KSO_WM_UNIT_NOCLEAR" val="0"/>
  <p:tag name="KSO_WM_UNIT_PRESET_TEXT" val="单击此处添加标题"/>
  <p:tag name="KSO_WM_UNIT_TEXT_FILL_FORE_SCHEMECOLOR_INDEX" val="14"/>
  <p:tag name="KSO_WM_UNIT_TEXT_FILL_TYPE" val="1"/>
</p:tagLst>
</file>

<file path=ppt/tags/tag68.xml><?xml version="1.0" encoding="utf-8"?>
<p:tagLst xmlns:p="http://schemas.openxmlformats.org/presentationml/2006/main">
  <p:tag name="KSO_WM_TEMPLATE_CATEGORY" val="diagram"/>
  <p:tag name="KSO_WM_TEMPLATE_INDEX" val="20188089"/>
  <p:tag name="KSO_WM_UNIT_TYPE" val="n_h_h_i"/>
  <p:tag name="KSO_WM_UNIT_INDEX" val="1_2_3_2"/>
  <p:tag name="KSO_WM_UNIT_ID" val="diagram20188089_2*n_h_h_i*1_2_3_2"/>
  <p:tag name="KSO_WM_UNIT_LAYERLEVEL" val="1_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69.xml><?xml version="1.0" encoding="utf-8"?>
<p:tagLst xmlns:p="http://schemas.openxmlformats.org/presentationml/2006/main">
  <p:tag name="KSO_WM_TEMPLATE_CATEGORY" val="diagram"/>
  <p:tag name="KSO_WM_TEMPLATE_INDEX" val="20188089"/>
  <p:tag name="KSO_WM_UNIT_TYPE" val="n_h_h_i"/>
  <p:tag name="KSO_WM_UNIT_INDEX" val="1_2_3_1"/>
  <p:tag name="KSO_WM_UNIT_ID" val="diagram20188089_2*n_h_h_i*1_2_3_1"/>
  <p:tag name="KSO_WM_UNIT_LAYERLEVEL" val="1_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5"/>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5"/>
  <p:tag name="KSO_WM_UNIT_USESOURCEFORMAT_APPLY" val="1"/>
</p:tagLst>
</file>

<file path=ppt/tags/tag70.xml><?xml version="1.0" encoding="utf-8"?>
<p:tagLst xmlns:p="http://schemas.openxmlformats.org/presentationml/2006/main">
  <p:tag name="KSO_WM_TEMPLATE_CATEGORY" val="diagram"/>
  <p:tag name="KSO_WM_TEMPLATE_INDEX" val="20188089"/>
  <p:tag name="KSO_WM_UNIT_ID" val="diagram20188089_2*n_h_h_i*1_2_2_2"/>
  <p:tag name="KSO_WM_UNIT_LAYERLEVEL" val="1_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71.xml><?xml version="1.0" encoding="utf-8"?>
<p:tagLst xmlns:p="http://schemas.openxmlformats.org/presentationml/2006/main">
  <p:tag name="KSO_WM_TEMPLATE_CATEGORY" val="diagram"/>
  <p:tag name="KSO_WM_TEMPLATE_INDEX" val="20188089"/>
  <p:tag name="KSO_WM_UNIT_ID" val="diagram20188089_2*n_h_h_i*1_2_2_1"/>
  <p:tag name="KSO_WM_UNIT_LAYERLEVEL" val="1_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FILL_FORE_SCHEMECOLOR_INDEX" val="14"/>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TEMPLATE_CATEGORY" val="diagram"/>
  <p:tag name="KSO_WM_TEMPLATE_INDEX" val="20188089"/>
  <p:tag name="KSO_WM_UNIT_ID" val="diagram20188089_2*n_h_h_i*1_2_1_2"/>
  <p:tag name="KSO_WM_UNIT_LAYERLEVEL" val="1_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73.xml><?xml version="1.0" encoding="utf-8"?>
<p:tagLst xmlns:p="http://schemas.openxmlformats.org/presentationml/2006/main">
  <p:tag name="KSO_WM_TEMPLATE_CATEGORY" val="diagram"/>
  <p:tag name="KSO_WM_TEMPLATE_INDEX" val="20188089"/>
  <p:tag name="KSO_WM_UNIT_ID" val="diagram20188089_2*n_h_h_i*1_2_1_1"/>
  <p:tag name="KSO_WM_UNIT_LAYERLEVEL" val="1_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FILL_FORE_SCHEMECOLOR_INDEX" val="14"/>
  <p:tag name="KSO_WM_UNIT_FILL_TYPE" val="1"/>
  <p:tag name="KSO_WM_UNIT_TEXT_FILL_FORE_SCHEMECOLOR_INDEX" val="13"/>
  <p:tag name="KSO_WM_UNIT_TEXT_FILL_TYPE" val="1"/>
</p:tagLst>
</file>

<file path=ppt/tags/tag74.xml><?xml version="1.0" encoding="utf-8"?>
<p:tagLst xmlns:p="http://schemas.openxmlformats.org/presentationml/2006/main">
  <p:tag name="KSO_WM_TEMPLATE_CATEGORY" val="diagram"/>
  <p:tag name="KSO_WM_TEMPLATE_INDEX" val="20188089"/>
  <p:tag name="KSO_WM_UNIT_ID" val="diagram20188089_2*n_h_i*1_2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LINE_FORE_SCHEMECOLOR_INDEX" val="13"/>
  <p:tag name="KSO_WM_UNIT_LINE_FILL_TYPE" val="2"/>
</p:tagLst>
</file>

<file path=ppt/tags/tag75.xml><?xml version="1.0" encoding="utf-8"?>
<p:tagLst xmlns:p="http://schemas.openxmlformats.org/presentationml/2006/main">
  <p:tag name="KSO_WM_TEMPLATE_CATEGORY" val="diagram"/>
  <p:tag name="KSO_WM_TEMPLATE_INDEX" val="20188089"/>
  <p:tag name="KSO_WM_UNIT_TYPE" val="n_h_h_a"/>
  <p:tag name="KSO_WM_UNIT_INDEX" val="1_2_1_1"/>
  <p:tag name="KSO_WM_UNIT_ID" val="diagram20188089_2*n_h_h_a*1_2_1_1"/>
  <p:tag name="KSO_WM_UNIT_LAYERLEVEL" val="1_1_1_1"/>
  <p:tag name="KSO_WM_UNIT_VALUE" val="51"/>
  <p:tag name="KSO_WM_UNIT_HIGHLIGHT" val="0"/>
  <p:tag name="KSO_WM_UNIT_COMPATIBLE" val="0"/>
  <p:tag name="KSO_WM_BEAUTIFY_FLAG" val="#wm#"/>
  <p:tag name="KSO_WM_TAG_VERSION" val="1.0"/>
  <p:tag name="KSO_WM_UNIT_PRESET_TEXT" val="单击此处添加标题"/>
  <p:tag name="KSO_WM_UNIT_DIAGRAM_ISNUMVISUAL" val="0"/>
  <p:tag name="KSO_WM_UNIT_DIAGRAM_ISREFERUNIT" val="0"/>
  <p:tag name="KSO_WM_UNIT_ISCONTENTSTITLE" val="0"/>
  <p:tag name="KSO_WM_DIAGRAM_GROUP_CODE" val="n1-1"/>
  <p:tag name="KSO_WM_UNIT_NOCLEAR" val="0"/>
  <p:tag name="KSO_WM_UNIT_TEXT_FILL_FORE_SCHEMECOLOR_INDEX" val="5"/>
  <p:tag name="KSO_WM_UNIT_TEXT_FILL_TYPE" val="1"/>
</p:tagLst>
</file>

<file path=ppt/tags/tag76.xml><?xml version="1.0" encoding="utf-8"?>
<p:tagLst xmlns:p="http://schemas.openxmlformats.org/presentationml/2006/main">
  <p:tag name="KSO_WM_TEMPLATE_CATEGORY" val="diagram"/>
  <p:tag name="KSO_WM_TEMPLATE_INDEX" val="20188089"/>
  <p:tag name="KSO_WM_UNIT_TYPE" val="n_h_h_a"/>
  <p:tag name="KSO_WM_UNIT_INDEX" val="1_2_2_1"/>
  <p:tag name="KSO_WM_UNIT_ID" val="diagram20188089_2*n_h_h_a*1_2_2_1"/>
  <p:tag name="KSO_WM_UNIT_LAYERLEVEL" val="1_1_1_1"/>
  <p:tag name="KSO_WM_UNIT_VALUE" val="51"/>
  <p:tag name="KSO_WM_UNIT_HIGHLIGHT" val="0"/>
  <p:tag name="KSO_WM_UNIT_COMPATIBLE" val="0"/>
  <p:tag name="KSO_WM_BEAUTIFY_FLAG" val="#wm#"/>
  <p:tag name="KSO_WM_TAG_VERSION" val="1.0"/>
  <p:tag name="KSO_WM_UNIT_PRESET_TEXT" val="单击此处添加标题"/>
  <p:tag name="KSO_WM_UNIT_DIAGRAM_ISNUMVISUAL" val="0"/>
  <p:tag name="KSO_WM_UNIT_DIAGRAM_ISREFERUNIT" val="0"/>
  <p:tag name="KSO_WM_UNIT_ISCONTENTSTITLE" val="0"/>
  <p:tag name="KSO_WM_DIAGRAM_GROUP_CODE" val="n1-1"/>
  <p:tag name="KSO_WM_UNIT_NOCLEAR" val="0"/>
  <p:tag name="KSO_WM_UNIT_TEXT_FILL_FORE_SCHEMECOLOR_INDEX" val="6"/>
  <p:tag name="KSO_WM_UNIT_TEXT_FILL_TYPE" val="1"/>
</p:tagLst>
</file>

<file path=ppt/tags/tag77.xml><?xml version="1.0" encoding="utf-8"?>
<p:tagLst xmlns:p="http://schemas.openxmlformats.org/presentationml/2006/main">
  <p:tag name="KSO_WM_TEMPLATE_CATEGORY" val="diagram"/>
  <p:tag name="KSO_WM_TEMPLATE_INDEX" val="20188089"/>
  <p:tag name="KSO_WM_UNIT_TYPE" val="n_h_h_a"/>
  <p:tag name="KSO_WM_UNIT_INDEX" val="1_2_3_1"/>
  <p:tag name="KSO_WM_UNIT_ID" val="diagram20188089_2*n_h_h_a*1_2_3_1"/>
  <p:tag name="KSO_WM_UNIT_LAYERLEVEL" val="1_1_1_1"/>
  <p:tag name="KSO_WM_UNIT_VALUE" val="51"/>
  <p:tag name="KSO_WM_UNIT_HIGHLIGHT" val="0"/>
  <p:tag name="KSO_WM_UNIT_COMPATIBLE" val="0"/>
  <p:tag name="KSO_WM_BEAUTIFY_FLAG" val="#wm#"/>
  <p:tag name="KSO_WM_TAG_VERSION" val="1.0"/>
  <p:tag name="KSO_WM_UNIT_PRESET_TEXT" val="单击此处添加标题"/>
  <p:tag name="KSO_WM_UNIT_DIAGRAM_ISNUMVISUAL" val="0"/>
  <p:tag name="KSO_WM_UNIT_DIAGRAM_ISREFERUNIT" val="0"/>
  <p:tag name="KSO_WM_UNIT_ISCONTENTSTITLE" val="0"/>
  <p:tag name="KSO_WM_DIAGRAM_GROUP_CODE" val="n1-1"/>
  <p:tag name="KSO_WM_UNIT_NOCLEAR" val="0"/>
  <p:tag name="KSO_WM_UNIT_TEXT_FILL_FORE_SCHEMECOLOR_INDEX" val="7"/>
  <p:tag name="KSO_WM_UNIT_TEXT_FILL_TYPE" val="1"/>
</p:tagLst>
</file>

<file path=ppt/tags/tag78.xml><?xml version="1.0" encoding="utf-8"?>
<p:tagLst xmlns:p="http://schemas.openxmlformats.org/presentationml/2006/main">
  <p:tag name="KSO_WM_TEMPLATE_CATEGORY" val="diagram"/>
  <p:tag name="KSO_WM_TEMPLATE_INDEX" val="20188089"/>
  <p:tag name="KSO_WM_UNIT_TYPE" val="n_h_i"/>
  <p:tag name="KSO_WM_UNIT_INDEX" val="1_2_2"/>
  <p:tag name="KSO_WM_UNIT_ID" val="diagram20188089_2*n_h_i*1_2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LINE_FORE_SCHEMECOLOR_INDEX" val="13"/>
  <p:tag name="KSO_WM_UNIT_LINE_FILL_TYPE" val="2"/>
</p:tagLst>
</file>

<file path=ppt/tags/tag79.xml><?xml version="1.0" encoding="utf-8"?>
<p:tagLst xmlns:p="http://schemas.openxmlformats.org/presentationml/2006/main">
  <p:tag name="KSO_WM_TEMPLATE_CATEGORY" val="diagram"/>
  <p:tag name="KSO_WM_TEMPLATE_INDEX" val="20188089"/>
  <p:tag name="KSO_WM_UNIT_ID" val="diagram20188089_2*n_h_i*1_2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LINE_FORE_SCHEMECOLOR_INDEX" val="13"/>
  <p:tag name="KSO_WM_UNIT_LINE_FILL_TYPE"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6"/>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6"/>
  <p:tag name="KSO_WM_UNIT_USESOURCEFORMAT_APPLY" val="1"/>
</p:tagLst>
</file>

<file path=ppt/tags/tag80.xml><?xml version="1.0" encoding="utf-8"?>
<p:tagLst xmlns:p="http://schemas.openxmlformats.org/presentationml/2006/main">
  <p:tag name="KSO_WM_TEMPLATE_CATEGORY" val="diagram"/>
  <p:tag name="KSO_WM_TEMPLATE_INDEX" val="20188089"/>
  <p:tag name="KSO_WM_UNIT_TYPE" val="n_h_i"/>
  <p:tag name="KSO_WM_UNIT_INDEX" val="1_2_2"/>
  <p:tag name="KSO_WM_UNIT_ID" val="diagram20188089_2*n_h_i*1_2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n1-1"/>
  <p:tag name="KSO_WM_UNIT_LINE_FORE_SCHEMECOLOR_INDEX" val="13"/>
  <p:tag name="KSO_WM_UNIT_LINE_FILL_TYPE" val="2"/>
</p:tagLst>
</file>

<file path=ppt/tags/tag81.xml><?xml version="1.0" encoding="utf-8"?>
<p:tagLst xmlns:p="http://schemas.openxmlformats.org/presentationml/2006/main">
  <p:tag name="KSO_WM_SLIDE_ANIMATION_ID" val="3167252"/>
  <p:tag name="KSO_WM_SLIDE_ANIMATION_TYPE" val="1_3_2_3"/>
</p:tagLst>
</file>

<file path=ppt/tags/tag8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599_5*l_h_i*1_4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83.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0599_5*l_h_a*1_4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8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70599_5*l_h_i*1_4_1"/>
  <p:tag name="KSO_WM_TEMPLATE_CATEGORY" val="diagram"/>
  <p:tag name="KSO_WM_TEMPLATE_INDEX" val="201705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8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599_5*l_h_i*1_3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8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599_5*l_h_i*1_3_1"/>
  <p:tag name="KSO_WM_TEMPLATE_CATEGORY" val="diagram"/>
  <p:tag name="KSO_WM_TEMPLATE_INDEX" val="201705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87.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0599_5*l_h_a*1_3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8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5*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5*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8970_2*ε_i*1_7"/>
  <p:tag name="KSO_WM_TEMPLATE_CATEGORY" val="diagram"/>
  <p:tag name="KSO_WM_TEMPLATE_INDEX" val="20198970"/>
  <p:tag name="KSO_WM_UNIT_LAYERLEVEL" val="1_1"/>
  <p:tag name="KSO_WM_TAG_VERSION" val="1.0"/>
  <p:tag name="KSO_WM_BEAUTIFY_FLAG" val="#wm#"/>
  <p:tag name="KSO_WM_UNIT_DIAGRAM_MAX_ITEM_COUNT" val="0"/>
  <p:tag name="KSO_WM_DIAGRAM_GROUP_CODE" val="ε1-1"/>
  <p:tag name="KSO_WM_UNIT_TYPE" val="ε_i"/>
  <p:tag name="KSO_WM_UNIT_INDEX" val="1_7"/>
  <p:tag name="KSO_WM_UNIT_USESOURCEFORMAT_APPLY" val="1"/>
</p:tagLst>
</file>

<file path=ppt/tags/tag90.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599_5*l_h_a*1_2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9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5*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Lst>
</file>

<file path=ppt/tags/tag9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5*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3.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599_5*l_h_a*1_1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94.xml><?xml version="1.0" encoding="utf-8"?>
<p:tagLst xmlns:p="http://schemas.openxmlformats.org/presentationml/2006/main">
  <p:tag name="KSO_WM_UNIT_DIAGRAM_MODELTYPE" val="stripeEnum"/>
  <p:tag name="KSO_WM_UNIT_ISCONTENTSTITLE" val="0"/>
  <p:tag name="KSO_WM_UNIT_ISNUMDGMTITLE" val="0"/>
  <p:tag name="KSO_WM_UNIT_PRESET_TEXT" val="单击此处添加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70599_5*l_h_a*1_6_1"/>
  <p:tag name="KSO_WM_TEMPLATE_CATEGORY" val="diagram"/>
  <p:tag name="KSO_WM_TEMPLATE_INDEX" val="20170599"/>
  <p:tag name="KSO_WM_UNIT_LAYERLEVEL" val="1_1_1"/>
  <p:tag name="KSO_WM_TAG_VERSION" val="1.0"/>
  <p:tag name="KSO_WM_BEAUTIFY_FLAG" val="#wm#"/>
  <p:tag name="KSO_WM_UNIT_TEXT_FILL_FORE_SCHEMECOLOR_INDEX" val="13"/>
  <p:tag name="KSO_WM_UNIT_TEXT_FILL_TYPE" val="1"/>
</p:tagLst>
</file>

<file path=ppt/tags/tag9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170599_5*l_h_i*1_6_1"/>
  <p:tag name="KSO_WM_TEMPLATE_CATEGORY" val="diagram"/>
  <p:tag name="KSO_WM_TEMPLATE_INDEX" val="20170599"/>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40_3*l_h_i*1_2_1"/>
  <p:tag name="KSO_WM_TEMPLATE_CATEGORY" val="diagram"/>
  <p:tag name="KSO_WM_TEMPLATE_INDEX" val="20168940"/>
  <p:tag name="KSO_WM_UNIT_LAYERLEVEL" val="1_1_1"/>
  <p:tag name="KSO_WM_TAG_VERSION" val="1.0"/>
  <p:tag name="KSO_WM_BEAUTIFY_FLAG" val="#wm#"/>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40_3*l_h_i*1_2_2"/>
  <p:tag name="KSO_WM_TEMPLATE_CATEGORY" val="diagram"/>
  <p:tag name="KSO_WM_TEMPLATE_INDEX" val="201689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40_3*l_h_i*1_2_1"/>
  <p:tag name="KSO_WM_TEMPLATE_CATEGORY" val="diagram"/>
  <p:tag name="KSO_WM_TEMPLATE_INDEX" val="20168940"/>
  <p:tag name="KSO_WM_UNIT_LAYERLEVEL" val="1_1_1"/>
  <p:tag name="KSO_WM_TAG_VERSION" val="1.0"/>
  <p:tag name="KSO_WM_BEAUTIFY_FLAG" val="#wm#"/>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40_3*l_h_i*1_2_2"/>
  <p:tag name="KSO_WM_TEMPLATE_CATEGORY" val="diagram"/>
  <p:tag name="KSO_WM_TEMPLATE_INDEX" val="201689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5916</Words>
  <Application>WPS 演示</Application>
  <PresentationFormat>自定义</PresentationFormat>
  <Paragraphs>866</Paragraphs>
  <Slides>61</Slides>
  <Notes>54</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61</vt:i4>
      </vt:variant>
    </vt:vector>
  </HeadingPairs>
  <TitlesOfParts>
    <vt:vector size="83" baseType="lpstr">
      <vt:lpstr>Arial</vt:lpstr>
      <vt:lpstr>宋体</vt:lpstr>
      <vt:lpstr>Wingdings</vt:lpstr>
      <vt:lpstr>微软雅黑</vt:lpstr>
      <vt:lpstr>Calibri Light</vt:lpstr>
      <vt:lpstr>Source Han Sans K Bold</vt:lpstr>
      <vt:lpstr>Lao UI</vt:lpstr>
      <vt:lpstr>Calibri</vt:lpstr>
      <vt:lpstr>Impact</vt:lpstr>
      <vt:lpstr>等线</vt:lpstr>
      <vt:lpstr>仿宋</vt:lpstr>
      <vt:lpstr>Calibri</vt:lpstr>
      <vt:lpstr>Arial Unicode MS</vt:lpstr>
      <vt:lpstr>等线 Light</vt:lpstr>
      <vt:lpstr>Wingdings</vt:lpstr>
      <vt:lpstr>Source Han Sans K Bold</vt:lpstr>
      <vt:lpstr>Segoe UI</vt:lpstr>
      <vt:lpstr>Helvetica</vt:lpstr>
      <vt:lpstr>Segoe UI Symbol</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非同儿熙</dc:creator>
  <cp:lastModifiedBy>黄亮</cp:lastModifiedBy>
  <cp:revision>127</cp:revision>
  <dcterms:created xsi:type="dcterms:W3CDTF">2021-12-02T02:11:00Z</dcterms:created>
  <dcterms:modified xsi:type="dcterms:W3CDTF">2022-04-21T02:28:29Z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v1.0_mb_on0bMGnya/+g/q9W4LB92g==</vt:lpwstr>
  </property>
  <property fmtid="{D5CDD505-2E9C-101B-9397-08002B2CF9AE}" pid="4" name="ICV">
    <vt:lpwstr>CE60417230464CCAAEAD0F3D31AC9D18</vt:lpwstr>
  </property>
</Properties>
</file>